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7" r:id="rId4"/>
    <p:sldId id="258" r:id="rId5"/>
    <p:sldId id="268"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00"/>
    <a:srgbClr val="265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21" autoAdjust="0"/>
  </p:normalViewPr>
  <p:slideViewPr>
    <p:cSldViewPr snapToGrid="0">
      <p:cViewPr varScale="1">
        <p:scale>
          <a:sx n="72" d="100"/>
          <a:sy n="72" d="100"/>
        </p:scale>
        <p:origin x="5958" y="8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AD06D-EC90-4124-BB55-577358362D61}"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137BB-D34C-42CC-8C56-67A124B06F76}" type="slidenum">
              <a:rPr lang="en-US" smtClean="0"/>
              <a:t>‹#›</a:t>
            </a:fld>
            <a:endParaRPr lang="en-US"/>
          </a:p>
        </p:txBody>
      </p:sp>
    </p:spTree>
    <p:extLst>
      <p:ext uri="{BB962C8B-B14F-4D97-AF65-F5344CB8AC3E}">
        <p14:creationId xmlns:p14="http://schemas.microsoft.com/office/powerpoint/2010/main" val="75637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137BB-D34C-42CC-8C56-67A124B06F76}" type="slidenum">
              <a:rPr lang="en-US" smtClean="0"/>
              <a:t>1</a:t>
            </a:fld>
            <a:endParaRPr lang="en-US"/>
          </a:p>
        </p:txBody>
      </p:sp>
    </p:spTree>
    <p:extLst>
      <p:ext uri="{BB962C8B-B14F-4D97-AF65-F5344CB8AC3E}">
        <p14:creationId xmlns:p14="http://schemas.microsoft.com/office/powerpoint/2010/main" val="218689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341D-4A79-EC3E-947E-CCA0015A5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F57ED-B1C6-1C83-A9A8-C4EA82D44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B4E6E-6A66-78EA-B707-66272AF892F0}"/>
              </a:ext>
            </a:extLst>
          </p:cNvPr>
          <p:cNvSpPr>
            <a:spLocks noGrp="1"/>
          </p:cNvSpPr>
          <p:nvPr>
            <p:ph type="body" idx="1"/>
          </p:nvPr>
        </p:nvSpPr>
        <p:spPr/>
        <p:txBody>
          <a:bodyPr/>
          <a:lstStyle/>
          <a:p>
            <a:r>
              <a:rPr lang="en-GB" b="0" dirty="0">
                <a:latin typeface="Arial"/>
                <a:cs typeface="Arial"/>
              </a:rPr>
              <a:t>Encourage children to share their work and solution. Be sure ask to ask children what </a:t>
            </a:r>
            <a:r>
              <a:rPr lang="en-GB" b="0" i="1" dirty="0">
                <a:latin typeface="Arial"/>
                <a:cs typeface="Arial"/>
              </a:rPr>
              <a:t>barrier (what prevents someone from doing something)</a:t>
            </a:r>
            <a:r>
              <a:rPr lang="en-GB" b="0" dirty="0">
                <a:latin typeface="Arial"/>
                <a:cs typeface="Arial"/>
              </a:rPr>
              <a:t> to play they were trying to solve and how their solution fixes it. </a:t>
            </a:r>
          </a:p>
          <a:p>
            <a:endParaRPr lang="en-GB" dirty="0">
              <a:latin typeface="Arial"/>
              <a:cs typeface="Arial"/>
            </a:endParaRPr>
          </a:p>
          <a:p>
            <a:r>
              <a:rPr lang="en-GB" dirty="0"/>
              <a:t>Who would you like to share this with to encourage them to play more?</a:t>
            </a:r>
            <a:endParaRPr lang="en-US" dirty="0"/>
          </a:p>
        </p:txBody>
      </p:sp>
      <p:sp>
        <p:nvSpPr>
          <p:cNvPr id="4" name="Slide Number Placeholder 3">
            <a:extLst>
              <a:ext uri="{FF2B5EF4-FFF2-40B4-BE49-F238E27FC236}">
                <a16:creationId xmlns:a16="http://schemas.microsoft.com/office/drawing/2014/main" id="{538FE946-E3B0-0265-5809-EFCC6D04418C}"/>
              </a:ext>
            </a:extLst>
          </p:cNvPr>
          <p:cNvSpPr>
            <a:spLocks noGrp="1"/>
          </p:cNvSpPr>
          <p:nvPr>
            <p:ph type="sldNum" sz="quarter" idx="5"/>
          </p:nvPr>
        </p:nvSpPr>
        <p:spPr/>
        <p:txBody>
          <a:bodyPr/>
          <a:lstStyle/>
          <a:p>
            <a:fld id="{C94137BB-D34C-42CC-8C56-67A124B06F76}" type="slidenum">
              <a:rPr lang="en-US" smtClean="0"/>
              <a:t>11</a:t>
            </a:fld>
            <a:endParaRPr lang="en-US"/>
          </a:p>
        </p:txBody>
      </p:sp>
    </p:spTree>
    <p:extLst>
      <p:ext uri="{BB962C8B-B14F-4D97-AF65-F5344CB8AC3E}">
        <p14:creationId xmlns:p14="http://schemas.microsoft.com/office/powerpoint/2010/main" val="215843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0708-FEAB-E9C3-6830-B85C5F228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15F32-422E-FE93-8F78-5D5519782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CE6D4-99E1-1DAA-D48F-05C69D70FFC6}"/>
              </a:ext>
            </a:extLst>
          </p:cNvPr>
          <p:cNvSpPr>
            <a:spLocks noGrp="1"/>
          </p:cNvSpPr>
          <p:nvPr>
            <p:ph type="body" idx="1"/>
          </p:nvPr>
        </p:nvSpPr>
        <p:spPr/>
        <p:txBody>
          <a:bodyPr/>
          <a:lstStyle/>
          <a:p>
            <a:r>
              <a:rPr lang="en-GB" b="0" i="0" dirty="0"/>
              <a:t>Ask children for ways that they can get more people to understand the importance of play. </a:t>
            </a:r>
            <a:r>
              <a:rPr lang="en-GB" dirty="0"/>
              <a:t>Ask questions like:</a:t>
            </a:r>
            <a:endParaRPr lang="en-US" dirty="0"/>
          </a:p>
          <a:p>
            <a:r>
              <a:rPr lang="en-GB" i="1" dirty="0"/>
              <a:t>What</a:t>
            </a:r>
            <a:r>
              <a:rPr lang="en-GB" b="0" i="1" dirty="0"/>
              <a:t> are some tools they could use to help spread the message?</a:t>
            </a:r>
            <a:endParaRPr lang="en-GB" i="1" dirty="0">
              <a:cs typeface="Calibri"/>
            </a:endParaRPr>
          </a:p>
          <a:p>
            <a:r>
              <a:rPr lang="en-GB" b="0" i="1" dirty="0"/>
              <a:t>What is important for adults to know about play?</a:t>
            </a:r>
            <a:r>
              <a:rPr lang="en-GB" i="1" dirty="0"/>
              <a:t> </a:t>
            </a:r>
            <a:r>
              <a:rPr lang="en-GB" b="0" i="1" dirty="0"/>
              <a:t>How can you tell them?</a:t>
            </a:r>
            <a:r>
              <a:rPr lang="en-GB" i="1" dirty="0"/>
              <a:t> </a:t>
            </a:r>
            <a:endParaRPr lang="en-GB" i="1" dirty="0">
              <a:cs typeface="Calibri"/>
            </a:endParaRPr>
          </a:p>
          <a:p>
            <a:r>
              <a:rPr lang="en-GB" i="1" dirty="0"/>
              <a:t>How would you explain to an adult what you know about play?</a:t>
            </a:r>
            <a:br>
              <a:rPr lang="en-GB" i="1" dirty="0"/>
            </a:br>
            <a:r>
              <a:rPr lang="en-GB" b="0" i="0" dirty="0"/>
              <a:t>Remind children that their ideas are powerful and that they can help make positive changes in the world.</a:t>
            </a:r>
            <a:r>
              <a:rPr lang="en-GB" dirty="0"/>
              <a:t> </a:t>
            </a:r>
            <a:endParaRPr lang="en-US" dirty="0"/>
          </a:p>
        </p:txBody>
      </p:sp>
      <p:sp>
        <p:nvSpPr>
          <p:cNvPr id="4" name="Slide Number Placeholder 3">
            <a:extLst>
              <a:ext uri="{FF2B5EF4-FFF2-40B4-BE49-F238E27FC236}">
                <a16:creationId xmlns:a16="http://schemas.microsoft.com/office/drawing/2014/main" id="{BD1F5D9C-814B-255E-041F-3941AB039A34}"/>
              </a:ext>
            </a:extLst>
          </p:cNvPr>
          <p:cNvSpPr>
            <a:spLocks noGrp="1"/>
          </p:cNvSpPr>
          <p:nvPr>
            <p:ph type="sldNum" sz="quarter" idx="5"/>
          </p:nvPr>
        </p:nvSpPr>
        <p:spPr/>
        <p:txBody>
          <a:bodyPr/>
          <a:lstStyle/>
          <a:p>
            <a:fld id="{C94137BB-D34C-42CC-8C56-67A124B06F76}" type="slidenum">
              <a:rPr lang="en-US" smtClean="0"/>
              <a:t>12</a:t>
            </a:fld>
            <a:endParaRPr lang="en-US"/>
          </a:p>
        </p:txBody>
      </p:sp>
    </p:spTree>
    <p:extLst>
      <p:ext uri="{BB962C8B-B14F-4D97-AF65-F5344CB8AC3E}">
        <p14:creationId xmlns:p14="http://schemas.microsoft.com/office/powerpoint/2010/main" val="96978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AA97A-8C23-D827-4B17-6438E2D6E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085C9-619F-87E5-F087-E172BAE63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561D4-1ABE-EDC7-16C7-6B4F3C944A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it for this session! Well done everyone and 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hanks for participating in International Day of Play!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C20BF29-A6CD-7AD1-79B3-8D6CB5516810}"/>
              </a:ext>
            </a:extLst>
          </p:cNvPr>
          <p:cNvSpPr>
            <a:spLocks noGrp="1"/>
          </p:cNvSpPr>
          <p:nvPr>
            <p:ph type="sldNum" sz="quarter" idx="5"/>
          </p:nvPr>
        </p:nvSpPr>
        <p:spPr/>
        <p:txBody>
          <a:bodyPr/>
          <a:lstStyle/>
          <a:p>
            <a:fld id="{C94137BB-D34C-42CC-8C56-67A124B06F76}" type="slidenum">
              <a:rPr lang="en-US" smtClean="0"/>
              <a:t>13</a:t>
            </a:fld>
            <a:endParaRPr lang="en-US"/>
          </a:p>
        </p:txBody>
      </p:sp>
    </p:spTree>
    <p:extLst>
      <p:ext uri="{BB962C8B-B14F-4D97-AF65-F5344CB8AC3E}">
        <p14:creationId xmlns:p14="http://schemas.microsoft.com/office/powerpoint/2010/main" val="303997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latin typeface="Arial" panose="020B0604020202020204" pitchFamily="34" charset="0"/>
                <a:ea typeface="Calibri"/>
                <a:cs typeface="Arial" panose="020B0604020202020204" pitchFamily="34" charset="0"/>
              </a:rPr>
              <a:t>Introduce the children to the topic for activity and the learning targets. </a:t>
            </a:r>
          </a:p>
          <a:p>
            <a:pPr defTabSz="931774">
              <a:defRPr/>
            </a:pPr>
            <a:endParaRPr lang="en-GB" dirty="0">
              <a:latin typeface="Arial" panose="020B0604020202020204" pitchFamily="34" charset="0"/>
              <a:ea typeface="Calibri"/>
              <a:cs typeface="Arial" panose="020B0604020202020204" pitchFamily="34" charset="0"/>
            </a:endParaRPr>
          </a:p>
          <a:p>
            <a:pPr defTabSz="931774">
              <a:defRPr/>
            </a:pPr>
            <a:r>
              <a:rPr lang="en-GB" dirty="0">
                <a:latin typeface="Arial" panose="020B0604020202020204" pitchFamily="34" charset="0"/>
                <a:ea typeface="Calibri"/>
                <a:cs typeface="Arial" panose="020B0604020202020204" pitchFamily="34" charset="0"/>
              </a:rPr>
              <a:t>This activity is about children’s right to play. At the end of this activity, children will be able to explain what a right is, why it is important to play, and how they can raise their voice to make a difference.  </a:t>
            </a:r>
          </a:p>
          <a:p>
            <a:endParaRPr lang="en-US" dirty="0"/>
          </a:p>
        </p:txBody>
      </p:sp>
      <p:sp>
        <p:nvSpPr>
          <p:cNvPr id="4" name="Slide Number Placeholder 3"/>
          <p:cNvSpPr>
            <a:spLocks noGrp="1"/>
          </p:cNvSpPr>
          <p:nvPr>
            <p:ph type="sldNum" sz="quarter" idx="5"/>
          </p:nvPr>
        </p:nvSpPr>
        <p:spPr/>
        <p:txBody>
          <a:bodyPr/>
          <a:lstStyle/>
          <a:p>
            <a:fld id="{C94137BB-D34C-42CC-8C56-67A124B06F76}" type="slidenum">
              <a:rPr lang="en-US" smtClean="0"/>
              <a:t>3</a:t>
            </a:fld>
            <a:endParaRPr lang="en-US"/>
          </a:p>
        </p:txBody>
      </p:sp>
    </p:spTree>
    <p:extLst>
      <p:ext uri="{BB962C8B-B14F-4D97-AF65-F5344CB8AC3E}">
        <p14:creationId xmlns:p14="http://schemas.microsoft.com/office/powerpoint/2010/main" val="224847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36DC-E1C3-B664-28C5-1E5A79473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B3F2A-A5E7-4F66-6E07-DBA2004A6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EA763-95EB-A344-37A9-C8876EE4A483}"/>
              </a:ext>
            </a:extLst>
          </p:cNvPr>
          <p:cNvSpPr>
            <a:spLocks noGrp="1"/>
          </p:cNvSpPr>
          <p:nvPr>
            <p:ph type="body" idx="1"/>
          </p:nvPr>
        </p:nvSpPr>
        <p:spPr/>
        <p:txBody>
          <a:bodyPr/>
          <a:lstStyle/>
          <a:p>
            <a:pPr marL="174708" indent="-174708">
              <a:buFont typeface="Arial" panose="020B0604020202020204" pitchFamily="34" charset="0"/>
              <a:buChar char="•"/>
            </a:pPr>
            <a:r>
              <a:rPr lang="en-GB" i="0" dirty="0">
                <a:latin typeface="Arial" panose="020B0604020202020204" pitchFamily="34" charset="0"/>
                <a:cs typeface="Arial" panose="020B0604020202020204" pitchFamily="34" charset="0"/>
              </a:rPr>
              <a:t>Engage children with questions like: </a:t>
            </a:r>
          </a:p>
          <a:p>
            <a:pPr marL="640594" lvl="1" indent="-174708">
              <a:buFont typeface="Arial" panose="020B0604020202020204" pitchFamily="34" charset="0"/>
              <a:buChar char="•"/>
            </a:pPr>
            <a:r>
              <a:rPr lang="en-GB" i="1" dirty="0">
                <a:latin typeface="Arial" panose="020B0604020202020204" pitchFamily="34" charset="0"/>
                <a:cs typeface="Arial" panose="020B0604020202020204" pitchFamily="34" charset="0"/>
              </a:rPr>
              <a:t>What do you think of when you hear the word “play?”</a:t>
            </a:r>
          </a:p>
          <a:p>
            <a:pPr marL="640594" lvl="1" indent="-174708">
              <a:buFont typeface="Arial" panose="020B0604020202020204" pitchFamily="34" charset="0"/>
              <a:buChar char="•"/>
            </a:pPr>
            <a:r>
              <a:rPr lang="en-GB" i="1" dirty="0">
                <a:latin typeface="Arial" panose="020B0604020202020204" pitchFamily="34" charset="0"/>
                <a:cs typeface="Arial" panose="020B0604020202020204" pitchFamily="34" charset="0"/>
              </a:rPr>
              <a:t>What does it mean to play if you’re a child?</a:t>
            </a:r>
          </a:p>
          <a:p>
            <a:pPr marL="640594" lvl="1" indent="-174708">
              <a:buFont typeface="Arial" panose="020B0604020202020204" pitchFamily="34" charset="0"/>
              <a:buChar char="•"/>
            </a:pPr>
            <a:r>
              <a:rPr lang="en-GB" i="1" dirty="0">
                <a:latin typeface="Arial" panose="020B0604020202020204" pitchFamily="34" charset="0"/>
                <a:cs typeface="Arial" panose="020B0604020202020204" pitchFamily="34" charset="0"/>
              </a:rPr>
              <a:t>What does it mean to play if you’re an adult?</a:t>
            </a:r>
          </a:p>
          <a:p>
            <a:pPr marL="640594" lvl="1" indent="-174708">
              <a:buFont typeface="Arial" panose="020B0604020202020204" pitchFamily="34" charset="0"/>
              <a:buChar char="•"/>
            </a:pPr>
            <a:r>
              <a:rPr lang="en-GB" i="1" dirty="0">
                <a:latin typeface="Arial" panose="020B0604020202020204" pitchFamily="34" charset="0"/>
                <a:cs typeface="Arial" panose="020B0604020202020204" pitchFamily="34" charset="0"/>
              </a:rPr>
              <a:t>Who else plays? </a:t>
            </a:r>
          </a:p>
          <a:p>
            <a:pPr marL="174708" indent="-174708">
              <a:buFont typeface="Arial" panose="020B0604020202020204" pitchFamily="34" charset="0"/>
              <a:buChar char="•"/>
            </a:pPr>
            <a:endParaRPr lang="en-GB" i="1"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GB" i="0" dirty="0">
                <a:latin typeface="Arial" panose="020B0604020202020204" pitchFamily="34" charset="0"/>
                <a:cs typeface="Arial" panose="020B0604020202020204" pitchFamily="34" charset="0"/>
              </a:rPr>
              <a:t>Tell children that they’re going to learn all about play by playing!</a:t>
            </a:r>
            <a:endParaRPr lang="en-US" dirty="0"/>
          </a:p>
        </p:txBody>
      </p:sp>
      <p:sp>
        <p:nvSpPr>
          <p:cNvPr id="4" name="Slide Number Placeholder 3">
            <a:extLst>
              <a:ext uri="{FF2B5EF4-FFF2-40B4-BE49-F238E27FC236}">
                <a16:creationId xmlns:a16="http://schemas.microsoft.com/office/drawing/2014/main" id="{1F34F771-7EA0-F9A1-7BA7-0A8451ED1B2E}"/>
              </a:ext>
            </a:extLst>
          </p:cNvPr>
          <p:cNvSpPr>
            <a:spLocks noGrp="1"/>
          </p:cNvSpPr>
          <p:nvPr>
            <p:ph type="sldNum" sz="quarter" idx="5"/>
          </p:nvPr>
        </p:nvSpPr>
        <p:spPr/>
        <p:txBody>
          <a:bodyPr/>
          <a:lstStyle/>
          <a:p>
            <a:fld id="{C94137BB-D34C-42CC-8C56-67A124B06F76}" type="slidenum">
              <a:rPr lang="en-US" smtClean="0"/>
              <a:t>4</a:t>
            </a:fld>
            <a:endParaRPr lang="en-US"/>
          </a:p>
        </p:txBody>
      </p:sp>
    </p:spTree>
    <p:extLst>
      <p:ext uri="{BB962C8B-B14F-4D97-AF65-F5344CB8AC3E}">
        <p14:creationId xmlns:p14="http://schemas.microsoft.com/office/powerpoint/2010/main" val="107760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36D8-4057-91D2-42D2-4E6677E15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43632-5074-F73E-474C-D46B25761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1EAF1-D204-9C4B-BFB2-7598B4D83028}"/>
              </a:ext>
            </a:extLst>
          </p:cNvPr>
          <p:cNvSpPr>
            <a:spLocks noGrp="1"/>
          </p:cNvSpPr>
          <p:nvPr>
            <p:ph type="body" idx="1"/>
          </p:nvPr>
        </p:nvSpPr>
        <p:spPr/>
        <p:txBody>
          <a:bodyPr/>
          <a:lstStyle/>
          <a:p>
            <a:pPr defTabSz="931774">
              <a:defRPr/>
            </a:pPr>
            <a:r>
              <a:rPr lang="en-GB" b="0" dirty="0">
                <a:latin typeface="+mn-lt"/>
              </a:rPr>
              <a:t>Depending on children’s pre-existing knowledge, you may need to support them in understanding what “rights” are.</a:t>
            </a:r>
            <a:endParaRPr lang="en-GB" b="0" dirty="0">
              <a:latin typeface="+mn-lt"/>
              <a:ea typeface="Calibri"/>
              <a:cs typeface="Calibri"/>
            </a:endParaRPr>
          </a:p>
          <a:p>
            <a:pPr defTabSz="931774">
              <a:defRPr/>
            </a:pPr>
            <a:endParaRPr lang="en-GB" b="0" dirty="0">
              <a:latin typeface="+mn-lt"/>
              <a:ea typeface="Calibri"/>
              <a:cs typeface="Calibri"/>
            </a:endParaRPr>
          </a:p>
          <a:p>
            <a:pPr>
              <a:defRPr/>
            </a:pPr>
            <a:r>
              <a:rPr lang="en-GB" b="0" dirty="0">
                <a:latin typeface="+mn-lt"/>
              </a:rPr>
              <a:t>A student friendly definition of “rights” is promises and rules that everyone has in the world.</a:t>
            </a:r>
            <a:r>
              <a:rPr lang="en-GB" dirty="0">
                <a:latin typeface="+mn-lt"/>
              </a:rPr>
              <a:t> For example:</a:t>
            </a:r>
            <a:r>
              <a:rPr lang="en-GB" b="0" dirty="0">
                <a:latin typeface="+mn-lt"/>
              </a:rPr>
              <a:t> It doesn’t matter where you are in the world; you have the right to play.</a:t>
            </a:r>
            <a:r>
              <a:rPr lang="en-GB" dirty="0">
                <a:latin typeface="+mn-lt"/>
              </a:rPr>
              <a:t> </a:t>
            </a:r>
            <a:endParaRPr lang="en-GB" b="0" dirty="0">
              <a:latin typeface="+mn-lt"/>
              <a:ea typeface="Calibri"/>
              <a:cs typeface="Calibri"/>
            </a:endParaRPr>
          </a:p>
          <a:p>
            <a:pPr defTabSz="931774">
              <a:defRPr/>
            </a:pPr>
            <a:endParaRPr lang="en-GB" b="0" dirty="0"/>
          </a:p>
          <a:p>
            <a:pPr marL="171450" indent="-171450">
              <a:buFont typeface="Arial,Sans-Serif"/>
              <a:buChar char="•"/>
              <a:defRPr/>
            </a:pPr>
            <a:r>
              <a:rPr lang="en-GB" dirty="0"/>
              <a:t>Every person in the world has rights that keep them safe and happy.</a:t>
            </a:r>
            <a:endParaRPr lang="en-US" dirty="0"/>
          </a:p>
          <a:p>
            <a:pPr marL="171450" indent="-171450">
              <a:buFont typeface="Arial,Sans-Serif"/>
              <a:buChar char="•"/>
              <a:defRPr/>
            </a:pPr>
            <a:r>
              <a:rPr lang="en-GB" dirty="0"/>
              <a:t>It doesn’t matter where they are from, what they look like, or what they believe in—everyone has these rights.</a:t>
            </a:r>
          </a:p>
          <a:p>
            <a:pPr marL="171450" indent="-171450">
              <a:buFont typeface="Arial,Sans-Serif"/>
              <a:buChar char="•"/>
              <a:defRPr/>
            </a:pPr>
            <a:r>
              <a:rPr lang="en-GB" dirty="0"/>
              <a:t>These include the right to live freely, to be treated kindly, to say what they think, to go to school, and to work when they grow up.</a:t>
            </a:r>
          </a:p>
          <a:p>
            <a:pPr marL="171450" indent="-171450">
              <a:buFont typeface="Arial,Sans-Serif"/>
              <a:buChar char="•"/>
              <a:defRPr/>
            </a:pPr>
            <a:r>
              <a:rPr lang="en-GB" dirty="0"/>
              <a:t>No one is allowed to take these rights away from anyone!</a:t>
            </a:r>
            <a:endParaRPr lang="en-GB" dirty="0">
              <a:ea typeface="Calibri"/>
              <a:cs typeface="Calibri"/>
            </a:endParaRPr>
          </a:p>
          <a:p>
            <a:pPr>
              <a:defRPr/>
            </a:pPr>
            <a:endParaRPr lang="en-GB" dirty="0"/>
          </a:p>
          <a:p>
            <a:pPr>
              <a:defRPr/>
            </a:pPr>
            <a:r>
              <a:rPr lang="en-GB" b="0" dirty="0">
                <a:latin typeface="+mn-lt"/>
              </a:rPr>
              <a:t>The UN defines “rights” as: “…</a:t>
            </a:r>
            <a:r>
              <a:rPr lang="en-US" b="0" i="0" dirty="0">
                <a:solidFill>
                  <a:srgbClr val="454545"/>
                </a:solidFill>
                <a:effectLst/>
                <a:latin typeface="+mn-lt"/>
                <a:ea typeface="Roboto"/>
                <a:cs typeface="Roboto"/>
              </a:rPr>
              <a:t>inherent to all human beings, regardless of race, sex, nationality, ethnicity, language, religion, or any other status. Human rights include the right to life and liberty, freedom from slavery and torture, freedom of opinion and expression, the right to work and education, and many more.  Everyone is entitled to these rights, without discrimination.”</a:t>
            </a:r>
            <a:r>
              <a:rPr lang="en-US" dirty="0">
                <a:solidFill>
                  <a:srgbClr val="454545"/>
                </a:solidFill>
                <a:latin typeface="+mn-lt"/>
                <a:ea typeface="Roboto"/>
                <a:cs typeface="Roboto"/>
              </a:rPr>
              <a:t> </a:t>
            </a:r>
            <a:endParaRPr lang="en-US" b="0" i="0" dirty="0">
              <a:solidFill>
                <a:srgbClr val="454545"/>
              </a:solidFill>
              <a:effectLst/>
              <a:latin typeface="+mn-lt"/>
              <a:ea typeface="Roboto"/>
              <a:cs typeface="Roboto"/>
            </a:endParaRPr>
          </a:p>
          <a:p>
            <a:pPr defTabSz="931774">
              <a:defRPr/>
            </a:pPr>
            <a:endParaRPr lang="en-US" b="0" i="0" dirty="0">
              <a:solidFill>
                <a:srgbClr val="454545"/>
              </a:solidFill>
              <a:effectLst/>
              <a:latin typeface="+mn-lt"/>
            </a:endParaRPr>
          </a:p>
          <a:p>
            <a:pPr defTabSz="931774">
              <a:defRPr/>
            </a:pPr>
            <a:r>
              <a:rPr lang="en-US" b="0" i="0" dirty="0">
                <a:solidFill>
                  <a:srgbClr val="454545"/>
                </a:solidFill>
                <a:effectLst/>
                <a:latin typeface="+mn-lt"/>
                <a:ea typeface="Roboto"/>
                <a:cs typeface="Roboto"/>
              </a:rPr>
              <a:t>Ask children to think about the idea of “right to play.” What do they think this means? Do they use this right sometimes? Always? Never?</a:t>
            </a:r>
            <a:endParaRPr lang="en-US" dirty="0"/>
          </a:p>
        </p:txBody>
      </p:sp>
      <p:sp>
        <p:nvSpPr>
          <p:cNvPr id="4" name="Slide Number Placeholder 3">
            <a:extLst>
              <a:ext uri="{FF2B5EF4-FFF2-40B4-BE49-F238E27FC236}">
                <a16:creationId xmlns:a16="http://schemas.microsoft.com/office/drawing/2014/main" id="{5BF15A4E-AE16-0F87-6B5D-294B4252E4EE}"/>
              </a:ext>
            </a:extLst>
          </p:cNvPr>
          <p:cNvSpPr>
            <a:spLocks noGrp="1"/>
          </p:cNvSpPr>
          <p:nvPr>
            <p:ph type="sldNum" sz="quarter" idx="5"/>
          </p:nvPr>
        </p:nvSpPr>
        <p:spPr/>
        <p:txBody>
          <a:bodyPr/>
          <a:lstStyle/>
          <a:p>
            <a:fld id="{C94137BB-D34C-42CC-8C56-67A124B06F76}" type="slidenum">
              <a:rPr lang="en-US" smtClean="0"/>
              <a:t>5</a:t>
            </a:fld>
            <a:endParaRPr lang="en-US"/>
          </a:p>
        </p:txBody>
      </p:sp>
    </p:spTree>
    <p:extLst>
      <p:ext uri="{BB962C8B-B14F-4D97-AF65-F5344CB8AC3E}">
        <p14:creationId xmlns:p14="http://schemas.microsoft.com/office/powerpoint/2010/main" val="287767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1418-0D4E-D5CB-8855-B993F61B3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7BE60-98A1-CEF7-22CE-36B5838C2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CB336-DA9B-CCE5-F31B-E9C89DBE38EA}"/>
              </a:ext>
            </a:extLst>
          </p:cNvPr>
          <p:cNvSpPr>
            <a:spLocks noGrp="1"/>
          </p:cNvSpPr>
          <p:nvPr>
            <p:ph type="body" idx="1"/>
          </p:nvPr>
        </p:nvSpPr>
        <p:spPr/>
        <p:txBody>
          <a:bodyPr/>
          <a:lstStyle/>
          <a:p>
            <a:pPr defTabSz="931774">
              <a:defRPr/>
            </a:pPr>
            <a:r>
              <a:rPr lang="en-US" dirty="0"/>
              <a:t>Tell children that even though they have the right to play, there are barriers or things that can prevent children from playing. </a:t>
            </a:r>
          </a:p>
          <a:p>
            <a:pPr defTabSz="931774">
              <a:defRPr/>
            </a:pPr>
            <a:br>
              <a:rPr lang="en-US" dirty="0"/>
            </a:br>
            <a:r>
              <a:rPr lang="en-US" dirty="0"/>
              <a:t>[To consider: The words barrier and prevent may need defining here for the students</a:t>
            </a:r>
          </a:p>
          <a:p>
            <a:pPr defTabSz="931774">
              <a:defRPr/>
            </a:pPr>
            <a:r>
              <a:rPr lang="en-US" dirty="0"/>
              <a:t>Barrier: Something that blocks the way or blocks you from doing something. For example, the sea wall is a barrier that stops the seawater from coming into the town.</a:t>
            </a:r>
          </a:p>
          <a:p>
            <a:pPr defTabSz="931774">
              <a:defRPr/>
            </a:pPr>
            <a:r>
              <a:rPr lang="en-US" dirty="0"/>
              <a:t>Prevent: Something that stops something from happening. For example, brushing your teeth prevents cavities]</a:t>
            </a:r>
          </a:p>
          <a:p>
            <a:pPr defTabSz="931774">
              <a:defRPr/>
            </a:pPr>
            <a:br>
              <a:rPr lang="en-US" dirty="0"/>
            </a:br>
            <a:r>
              <a:rPr lang="en-US" dirty="0"/>
              <a:t>OK, back to the main event…</a:t>
            </a:r>
          </a:p>
          <a:p>
            <a:pPr defTabSz="931774">
              <a:defRPr/>
            </a:pPr>
            <a:br>
              <a:rPr lang="en-US" dirty="0"/>
            </a:br>
            <a:r>
              <a:rPr lang="en-US" dirty="0"/>
              <a:t>Ask the big question: Do you think children are playing less in some parts of the world? Why do you think this is? What is preventing them from playing? </a:t>
            </a:r>
          </a:p>
          <a:p>
            <a:pPr defTabSz="931774">
              <a:defRPr/>
            </a:pPr>
            <a:r>
              <a:rPr lang="en-US" dirty="0"/>
              <a:t>Encourage children to think broadly. Depending on children’s knowledge, support their understanding by providing some of the possible answers:</a:t>
            </a:r>
          </a:p>
          <a:p>
            <a:pPr defTabSz="931774">
              <a:defRPr/>
            </a:pPr>
            <a:br>
              <a:rPr lang="en-US" dirty="0"/>
            </a:br>
            <a:r>
              <a:rPr lang="en-US" dirty="0"/>
              <a:t>More children are living in cities where there is less outdoor, green space</a:t>
            </a:r>
          </a:p>
          <a:p>
            <a:pPr defTabSz="931774">
              <a:defRPr/>
            </a:pPr>
            <a:r>
              <a:rPr lang="en-US" dirty="0"/>
              <a:t>There aren’t many safe spaces to play</a:t>
            </a:r>
          </a:p>
          <a:p>
            <a:pPr defTabSz="931774">
              <a:defRPr/>
            </a:pPr>
            <a:r>
              <a:rPr lang="en-US" dirty="0"/>
              <a:t>There is less play in a lot of schools around the world</a:t>
            </a:r>
          </a:p>
          <a:p>
            <a:pPr defTabSz="931774">
              <a:defRPr/>
            </a:pPr>
            <a:r>
              <a:rPr lang="en-US" dirty="0"/>
              <a:t>Learning in school for many children is all about memorizing facts </a:t>
            </a:r>
          </a:p>
          <a:p>
            <a:pPr defTabSz="931774">
              <a:defRPr/>
            </a:pPr>
            <a:r>
              <a:rPr lang="en-US" dirty="0"/>
              <a:t>Parents and caregivers have less time to play</a:t>
            </a:r>
          </a:p>
          <a:p>
            <a:pPr defTabSz="931774">
              <a:defRPr/>
            </a:pPr>
            <a:r>
              <a:rPr lang="en-US" dirty="0"/>
              <a:t>Children are not playing outdoors in nature as much </a:t>
            </a:r>
          </a:p>
          <a:p>
            <a:pPr defTabSz="931774">
              <a:defRPr/>
            </a:pPr>
            <a:r>
              <a:rPr lang="en-US" dirty="0"/>
              <a:t>Cities and towns are overcrowded</a:t>
            </a:r>
          </a:p>
          <a:p>
            <a:pPr defTabSz="931774">
              <a:defRPr/>
            </a:pPr>
            <a:br>
              <a:rPr lang="en-US" dirty="0"/>
            </a:br>
            <a:r>
              <a:rPr lang="en-US" dirty="0"/>
              <a:t>Remind children that play doesn't have to be a separate activity. Anything can be play: A playful way to do math at school or a new game to put away rolled up socks!  Their walk home from school could involve splashing in puddles! Play can be PART of their everyday!</a:t>
            </a:r>
          </a:p>
        </p:txBody>
      </p:sp>
      <p:sp>
        <p:nvSpPr>
          <p:cNvPr id="4" name="Slide Number Placeholder 3">
            <a:extLst>
              <a:ext uri="{FF2B5EF4-FFF2-40B4-BE49-F238E27FC236}">
                <a16:creationId xmlns:a16="http://schemas.microsoft.com/office/drawing/2014/main" id="{1881651E-3911-FD28-31DD-1B000FE6EA79}"/>
              </a:ext>
            </a:extLst>
          </p:cNvPr>
          <p:cNvSpPr>
            <a:spLocks noGrp="1"/>
          </p:cNvSpPr>
          <p:nvPr>
            <p:ph type="sldNum" sz="quarter" idx="5"/>
          </p:nvPr>
        </p:nvSpPr>
        <p:spPr/>
        <p:txBody>
          <a:bodyPr/>
          <a:lstStyle/>
          <a:p>
            <a:fld id="{C94137BB-D34C-42CC-8C56-67A124B06F76}" type="slidenum">
              <a:rPr lang="en-US" smtClean="0"/>
              <a:t>6</a:t>
            </a:fld>
            <a:endParaRPr lang="en-US"/>
          </a:p>
        </p:txBody>
      </p:sp>
    </p:spTree>
    <p:extLst>
      <p:ext uri="{BB962C8B-B14F-4D97-AF65-F5344CB8AC3E}">
        <p14:creationId xmlns:p14="http://schemas.microsoft.com/office/powerpoint/2010/main" val="234775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753F-317D-18C2-14AE-0D018D324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B372E-161D-A98E-0342-8EAE17B4D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22135-7E10-697E-7B4A-BB5950967464}"/>
              </a:ext>
            </a:extLst>
          </p:cNvPr>
          <p:cNvSpPr>
            <a:spLocks noGrp="1"/>
          </p:cNvSpPr>
          <p:nvPr>
            <p:ph type="body" idx="1"/>
          </p:nvPr>
        </p:nvSpPr>
        <p:spPr/>
        <p:txBody>
          <a:bodyPr/>
          <a:lstStyle/>
          <a:p>
            <a:pPr>
              <a:defRPr/>
            </a:pPr>
            <a:r>
              <a:rPr lang="en-GB" sz="1000" dirty="0">
                <a:latin typeface="Segoe UI"/>
                <a:cs typeface="Segoe UI"/>
              </a:rPr>
              <a:t>Tell children it is time to use their imagination to solve their challenge. Their challenge is: How can they make the world more playful? Children will solve this challenge by creating </a:t>
            </a:r>
            <a:r>
              <a:rPr lang="en-US" dirty="0">
                <a:latin typeface="Cera Pro"/>
                <a:ea typeface="Calibri" panose="020F0502020204030204" pitchFamily="34" charset="0"/>
                <a:cs typeface="Arial" panose="020B0604020202020204" pitchFamily="34" charset="0"/>
              </a:rPr>
              <a:t>an artifact, object, or other visual representation that describes their idea.  </a:t>
            </a:r>
            <a:endParaRPr lang="en-GB" sz="1000" dirty="0">
              <a:latin typeface="Segoe UI"/>
              <a:ea typeface="Calibri" panose="020F0502020204030204" pitchFamily="34" charset="0"/>
              <a:cs typeface="Segoe UI"/>
            </a:endParaRPr>
          </a:p>
          <a:p>
            <a:pPr>
              <a:defRPr/>
            </a:pPr>
            <a:endParaRPr lang="en-US" dirty="0">
              <a:latin typeface="Cera Pro"/>
              <a:ea typeface="Calibri" panose="020F0502020204030204" pitchFamily="34" charset="0"/>
              <a:cs typeface="Arial" panose="020B0604020202020204" pitchFamily="34" charset="0"/>
            </a:endParaRPr>
          </a:p>
          <a:p>
            <a:pPr>
              <a:defRPr/>
            </a:pPr>
            <a:r>
              <a:rPr lang="en-US" dirty="0">
                <a:latin typeface="Cera Pro"/>
                <a:ea typeface="Calibri" panose="020F0502020204030204" pitchFamily="34" charset="0"/>
                <a:cs typeface="Arial" panose="020B0604020202020204" pitchFamily="34" charset="0"/>
              </a:rPr>
              <a:t>Start by encouraging children to </a:t>
            </a:r>
            <a:r>
              <a:rPr lang="en-US" b="1" dirty="0">
                <a:latin typeface="Cera Pro"/>
                <a:ea typeface="Calibri" panose="020F0502020204030204" pitchFamily="34" charset="0"/>
                <a:cs typeface="Arial" panose="020B0604020202020204" pitchFamily="34" charset="0"/>
              </a:rPr>
              <a:t>think </a:t>
            </a:r>
            <a:r>
              <a:rPr lang="en-US" dirty="0">
                <a:latin typeface="Cera Pro"/>
                <a:ea typeface="Calibri" panose="020F0502020204030204" pitchFamily="34" charset="0"/>
                <a:cs typeface="Arial" panose="020B0604020202020204" pitchFamily="34" charset="0"/>
              </a:rPr>
              <a:t>about what their idea </a:t>
            </a:r>
            <a:r>
              <a:rPr lang="en-US" i="1" dirty="0">
                <a:latin typeface="Cera Pro"/>
                <a:ea typeface="Calibri" panose="020F0502020204030204" pitchFamily="34" charset="0"/>
                <a:cs typeface="Arial" panose="020B0604020202020204" pitchFamily="34" charset="0"/>
              </a:rPr>
              <a:t>is </a:t>
            </a:r>
            <a:r>
              <a:rPr lang="en-US" dirty="0">
                <a:latin typeface="Cera Pro"/>
                <a:ea typeface="Calibri" panose="020F0502020204030204" pitchFamily="34" charset="0"/>
                <a:cs typeface="Arial" panose="020B0604020202020204" pitchFamily="34" charset="0"/>
              </a:rPr>
              <a:t>and then they’ll work to create something that represents their idea. Children will </a:t>
            </a:r>
            <a:r>
              <a:rPr lang="en-US" i="1" dirty="0">
                <a:latin typeface="Cera Pro"/>
                <a:ea typeface="Calibri" panose="020F0502020204030204" pitchFamily="34" charset="0"/>
                <a:cs typeface="Arial" panose="020B0604020202020204" pitchFamily="34" charset="0"/>
              </a:rPr>
              <a:t>think </a:t>
            </a:r>
            <a:r>
              <a:rPr lang="en-US" dirty="0">
                <a:latin typeface="Cera Pro"/>
                <a:ea typeface="Calibri" panose="020F0502020204030204" pitchFamily="34" charset="0"/>
                <a:cs typeface="Arial" panose="020B0604020202020204" pitchFamily="34" charset="0"/>
              </a:rPr>
              <a:t>and </a:t>
            </a:r>
            <a:r>
              <a:rPr lang="en-US" i="1" dirty="0">
                <a:latin typeface="Cera Pro"/>
                <a:ea typeface="Calibri" panose="020F0502020204030204" pitchFamily="34" charset="0"/>
                <a:cs typeface="Arial" panose="020B0604020202020204" pitchFamily="34" charset="0"/>
              </a:rPr>
              <a:t>plan </a:t>
            </a:r>
            <a:r>
              <a:rPr lang="en-US" dirty="0">
                <a:latin typeface="Cera Pro"/>
                <a:ea typeface="Calibri" panose="020F0502020204030204" pitchFamily="34" charset="0"/>
                <a:cs typeface="Arial" panose="020B0604020202020204" pitchFamily="34" charset="0"/>
              </a:rPr>
              <a:t>and then do!</a:t>
            </a:r>
            <a:endParaRPr lang="en-US" i="1" dirty="0">
              <a:effectLst/>
              <a:latin typeface="Cera Pro"/>
              <a:cs typeface="Segoe UI"/>
            </a:endParaRPr>
          </a:p>
          <a:p>
            <a:pPr defTabSz="931774">
              <a:defRPr/>
            </a:pPr>
            <a:endParaRPr lang="en-GB" sz="1000" dirty="0">
              <a:latin typeface="Segoe UI"/>
              <a:cs typeface="Segoe UI"/>
            </a:endParaRPr>
          </a:p>
          <a:p>
            <a:pPr defTabSz="931774">
              <a:defRPr/>
            </a:pPr>
            <a:r>
              <a:rPr lang="en-GB" sz="1000" dirty="0">
                <a:latin typeface="Segoe UI"/>
                <a:cs typeface="Segoe UI"/>
              </a:rPr>
              <a:t>Encourage children to think about:</a:t>
            </a:r>
          </a:p>
          <a:p>
            <a:pPr marL="291179" indent="-291179">
              <a:buFont typeface="Arial" panose="020B0604020202020204" pitchFamily="34" charset="0"/>
              <a:buChar char="•"/>
            </a:pPr>
            <a:r>
              <a:rPr lang="en-GB" sz="1000" dirty="0">
                <a:latin typeface="Segoe UI"/>
                <a:cs typeface="Segoe UI"/>
              </a:rPr>
              <a:t>Boring tasks that could be made more fun</a:t>
            </a:r>
          </a:p>
          <a:p>
            <a:pPr marL="291179" indent="-291179">
              <a:buFont typeface="Arial" panose="020B0604020202020204" pitchFamily="34" charset="0"/>
              <a:buChar char="•"/>
            </a:pPr>
            <a:r>
              <a:rPr lang="en-GB" sz="1000" dirty="0">
                <a:latin typeface="Segoe UI"/>
                <a:cs typeface="Segoe UI"/>
              </a:rPr>
              <a:t>How play makes you feel</a:t>
            </a:r>
            <a:endParaRPr lang="en-GB" dirty="0">
              <a:cs typeface="Calibri"/>
            </a:endParaRPr>
          </a:p>
          <a:p>
            <a:pPr marL="291179" indent="-291179">
              <a:buFont typeface="Arial" panose="020B0604020202020204" pitchFamily="34" charset="0"/>
              <a:buChar char="•"/>
            </a:pPr>
            <a:r>
              <a:rPr lang="en-GB" sz="1000" dirty="0">
                <a:latin typeface="Segoe UI"/>
                <a:cs typeface="Segoe UI"/>
              </a:rPr>
              <a:t>Why play important to you</a:t>
            </a:r>
          </a:p>
          <a:p>
            <a:pPr marL="291179" indent="-291179">
              <a:buFont typeface="Arial" panose="020B0604020202020204" pitchFamily="34" charset="0"/>
              <a:buChar char="•"/>
            </a:pPr>
            <a:r>
              <a:rPr lang="en-GB" sz="1000" dirty="0">
                <a:latin typeface="Segoe UI"/>
                <a:cs typeface="Segoe UI"/>
              </a:rPr>
              <a:t>What play looks like to you</a:t>
            </a:r>
          </a:p>
          <a:p>
            <a:pPr>
              <a:lnSpc>
                <a:spcPct val="107000"/>
              </a:lnSpc>
              <a:defRPr/>
            </a:pPr>
            <a:endParaRPr lang="en-GB" kern="100" dirty="0">
              <a:latin typeface="Aptos" panose="020B0004020202020204" pitchFamily="34" charset="0"/>
              <a:ea typeface="Calibri" panose="020F0502020204030204" pitchFamily="34" charset="0"/>
              <a:cs typeface="Arial" panose="020B0604020202020204" pitchFamily="34" charset="0"/>
            </a:endParaRPr>
          </a:p>
          <a:p>
            <a:pPr defTabSz="931774">
              <a:lnSpc>
                <a:spcPct val="107000"/>
              </a:lnSpc>
              <a:defRPr/>
            </a:pPr>
            <a:r>
              <a:rPr lang="en-GB" kern="100" dirty="0">
                <a:latin typeface="Aptos" panose="020B0004020202020204" pitchFamily="34" charset="0"/>
                <a:ea typeface="Calibri" panose="020F0502020204030204" pitchFamily="34" charset="0"/>
                <a:cs typeface="Arial" panose="020B0604020202020204" pitchFamily="34" charset="0"/>
              </a:rPr>
              <a:t>The sky is the limit. Children can think of whatever wild or fun ideas—anything is possible. All ideas are welcomed and encouraged. </a:t>
            </a:r>
          </a:p>
          <a:p>
            <a:pPr defTabSz="931774">
              <a:lnSpc>
                <a:spcPct val="107000"/>
              </a:lnSpc>
              <a:defRPr/>
            </a:pPr>
            <a:endParaRPr lang="en-GB" kern="100" dirty="0">
              <a:latin typeface="Aptos" panose="020B0004020202020204" pitchFamily="34" charset="0"/>
              <a:ea typeface="Calibri" panose="020F0502020204030204" pitchFamily="34" charset="0"/>
              <a:cs typeface="Arial" panose="020B0604020202020204" pitchFamily="34" charset="0"/>
            </a:endParaRPr>
          </a:p>
          <a:p>
            <a:pPr defTabSz="931774">
              <a:lnSpc>
                <a:spcPct val="107000"/>
              </a:lnSpc>
              <a:defRPr/>
            </a:pPr>
            <a:r>
              <a:rPr lang="en-GB" kern="100" dirty="0">
                <a:latin typeface="Aptos" panose="020B0004020202020204" pitchFamily="34" charset="0"/>
                <a:ea typeface="Calibri" panose="020F0502020204030204" pitchFamily="34" charset="0"/>
                <a:cs typeface="Arial" panose="020B0604020202020204" pitchFamily="34" charset="0"/>
              </a:rPr>
              <a:t>Children should work in groups of 2-4* to brainstorm and plan their idea. Children can think through their ideas by talking with their peers or by writing down their ideas and then sharing them with their group. There is no right or wrong way to think through your ideas! </a:t>
            </a:r>
            <a:endParaRPr lang="en-U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kern="100" dirty="0">
                <a:latin typeface="Aptos" panose="020B0004020202020204" pitchFamily="34" charset="0"/>
                <a:ea typeface="Calibri" panose="020F0502020204030204" pitchFamily="34" charset="0"/>
                <a:cs typeface="Arial" panose="020B0604020202020204" pitchFamily="34" charset="0"/>
              </a:rPr>
              <a:t>  </a:t>
            </a:r>
          </a:p>
          <a:p>
            <a:pPr>
              <a:lnSpc>
                <a:spcPct val="107000"/>
              </a:lnSpc>
            </a:pPr>
            <a:r>
              <a:rPr lang="en-GB" kern="100" dirty="0">
                <a:latin typeface="Aptos" panose="020B0004020202020204" pitchFamily="34" charset="0"/>
                <a:ea typeface="Calibri" panose="020F0502020204030204" pitchFamily="34" charset="0"/>
                <a:cs typeface="Arial" panose="020B0604020202020204" pitchFamily="34" charset="0"/>
              </a:rPr>
              <a:t>*If group work is not a preferred working style, that is totally okay! This activity can also be done individually.</a:t>
            </a:r>
            <a:endParaRPr lang="en-US" dirty="0"/>
          </a:p>
        </p:txBody>
      </p:sp>
      <p:sp>
        <p:nvSpPr>
          <p:cNvPr id="4" name="Slide Number Placeholder 3">
            <a:extLst>
              <a:ext uri="{FF2B5EF4-FFF2-40B4-BE49-F238E27FC236}">
                <a16:creationId xmlns:a16="http://schemas.microsoft.com/office/drawing/2014/main" id="{6B1043D0-F939-1B4B-1CD9-E49AB10652EA}"/>
              </a:ext>
            </a:extLst>
          </p:cNvPr>
          <p:cNvSpPr>
            <a:spLocks noGrp="1"/>
          </p:cNvSpPr>
          <p:nvPr>
            <p:ph type="sldNum" sz="quarter" idx="5"/>
          </p:nvPr>
        </p:nvSpPr>
        <p:spPr/>
        <p:txBody>
          <a:bodyPr/>
          <a:lstStyle/>
          <a:p>
            <a:fld id="{C94137BB-D34C-42CC-8C56-67A124B06F76}" type="slidenum">
              <a:rPr lang="en-US" smtClean="0"/>
              <a:t>7</a:t>
            </a:fld>
            <a:endParaRPr lang="en-US"/>
          </a:p>
        </p:txBody>
      </p:sp>
    </p:spTree>
    <p:extLst>
      <p:ext uri="{BB962C8B-B14F-4D97-AF65-F5344CB8AC3E}">
        <p14:creationId xmlns:p14="http://schemas.microsoft.com/office/powerpoint/2010/main" val="86417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57C3-9373-3F2E-CB7C-D47C9435D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6850D-B0E4-22BB-7884-101D8313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4DE95-311F-2AC3-EE8D-207D10F17DBE}"/>
              </a:ext>
            </a:extLst>
          </p:cNvPr>
          <p:cNvSpPr>
            <a:spLocks noGrp="1"/>
          </p:cNvSpPr>
          <p:nvPr>
            <p:ph type="body" idx="1"/>
          </p:nvPr>
        </p:nvSpPr>
        <p:spPr/>
        <p:txBody>
          <a:bodyPr/>
          <a:lstStyle/>
          <a:p>
            <a:r>
              <a:rPr lang="en-GB" i="1" dirty="0">
                <a:latin typeface="Arial" panose="020B0604020202020204" pitchFamily="34" charset="0"/>
                <a:cs typeface="Arial" panose="020B0604020202020204" pitchFamily="34" charset="0"/>
              </a:rPr>
              <a:t>If children need additional help to think through their ideas, provide them with the following examples to help spark ideas. </a:t>
            </a:r>
          </a:p>
          <a:p>
            <a:endParaRPr lang="en-GB" i="1"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How can children help these children to play:</a:t>
            </a:r>
          </a:p>
          <a:p>
            <a:endParaRPr lang="en-GB" i="1" dirty="0">
              <a:latin typeface="Arial" panose="020B0604020202020204" pitchFamily="34" charset="0"/>
              <a:cs typeface="Arial" panose="020B0604020202020204" pitchFamily="34" charset="0"/>
            </a:endParaRPr>
          </a:p>
          <a:p>
            <a:pPr>
              <a:defRPr/>
            </a:pPr>
            <a:r>
              <a:rPr lang="en-GB" i="0" dirty="0">
                <a:latin typeface="Arial"/>
                <a:cs typeface="Arial"/>
              </a:rPr>
              <a:t>HANNAH </a:t>
            </a:r>
            <a:r>
              <a:rPr lang="en-GB" dirty="0">
                <a:latin typeface="Arial"/>
                <a:cs typeface="Arial"/>
              </a:rPr>
              <a:t>doesn't know how to play. She doesn't think she's really good at anything. </a:t>
            </a:r>
            <a:r>
              <a:rPr lang="en-GB" i="0" dirty="0">
                <a:latin typeface="Arial"/>
                <a:cs typeface="Arial"/>
              </a:rPr>
              <a:t>What can you create to help Hannah?</a:t>
            </a:r>
            <a:r>
              <a:rPr lang="en-GB" dirty="0">
                <a:latin typeface="Arial"/>
                <a:cs typeface="Arial"/>
              </a:rPr>
              <a:t>  </a:t>
            </a:r>
            <a:endParaRPr lang="en-GB" i="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i="0" dirty="0">
                <a:latin typeface="Arial" panose="020B0604020202020204" pitchFamily="34" charset="0"/>
                <a:cs typeface="Arial" panose="020B0604020202020204" pitchFamily="34" charset="0"/>
              </a:rPr>
              <a:t>THEO lives in a city where there are no safe spaces to play. He can play inside his apartment, but it is crowded and there isn’t enough room.  What can you do to help him play?</a:t>
            </a:r>
          </a:p>
          <a:p>
            <a:endParaRPr lang="en-GB" i="0" dirty="0">
              <a:latin typeface="Arial" panose="020B0604020202020204" pitchFamily="34" charset="0"/>
              <a:cs typeface="Arial" panose="020B0604020202020204" pitchFamily="34" charset="0"/>
            </a:endParaRPr>
          </a:p>
          <a:p>
            <a:r>
              <a:rPr lang="en-GB" i="0" dirty="0">
                <a:latin typeface="Arial" panose="020B0604020202020204" pitchFamily="34" charset="0"/>
                <a:cs typeface="Arial" panose="020B0604020202020204" pitchFamily="34" charset="0"/>
              </a:rPr>
              <a:t>EMMA doesn’t have enough time to play. She goes to school and then comes home to help her family with chores. What can you build to help Emma play more?</a:t>
            </a:r>
            <a:endParaRPr lang="en-US" dirty="0"/>
          </a:p>
        </p:txBody>
      </p:sp>
      <p:sp>
        <p:nvSpPr>
          <p:cNvPr id="4" name="Slide Number Placeholder 3">
            <a:extLst>
              <a:ext uri="{FF2B5EF4-FFF2-40B4-BE49-F238E27FC236}">
                <a16:creationId xmlns:a16="http://schemas.microsoft.com/office/drawing/2014/main" id="{895BA24C-1E71-0FCF-6F6B-97B80C553367}"/>
              </a:ext>
            </a:extLst>
          </p:cNvPr>
          <p:cNvSpPr>
            <a:spLocks noGrp="1"/>
          </p:cNvSpPr>
          <p:nvPr>
            <p:ph type="sldNum" sz="quarter" idx="5"/>
          </p:nvPr>
        </p:nvSpPr>
        <p:spPr/>
        <p:txBody>
          <a:bodyPr/>
          <a:lstStyle/>
          <a:p>
            <a:fld id="{C94137BB-D34C-42CC-8C56-67A124B06F76}" type="slidenum">
              <a:rPr lang="en-US" smtClean="0"/>
              <a:t>8</a:t>
            </a:fld>
            <a:endParaRPr lang="en-US"/>
          </a:p>
        </p:txBody>
      </p:sp>
    </p:spTree>
    <p:extLst>
      <p:ext uri="{BB962C8B-B14F-4D97-AF65-F5344CB8AC3E}">
        <p14:creationId xmlns:p14="http://schemas.microsoft.com/office/powerpoint/2010/main" val="34651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207D-8CB0-E899-4601-9880967B4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F9993-4BBA-DE1B-316F-38B70A776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3D5D5-3574-DC66-28F8-85C4424EAA68}"/>
              </a:ext>
            </a:extLst>
          </p:cNvPr>
          <p:cNvSpPr>
            <a:spLocks noGrp="1"/>
          </p:cNvSpPr>
          <p:nvPr>
            <p:ph type="body" idx="1"/>
          </p:nvPr>
        </p:nvSpPr>
        <p:spPr/>
        <p:txBody>
          <a:bodyPr/>
          <a:lstStyle/>
          <a:p>
            <a:pPr>
              <a:defRPr/>
            </a:pPr>
            <a:r>
              <a:rPr lang="en-GB" dirty="0">
                <a:latin typeface="Arial"/>
                <a:cs typeface="Arial"/>
              </a:rPr>
              <a:t>Children will explore the challenge: H</a:t>
            </a:r>
            <a:r>
              <a:rPr lang="en-GB" dirty="0"/>
              <a:t>ow can they help make the world more playful?</a:t>
            </a:r>
          </a:p>
          <a:p>
            <a:pPr>
              <a:defRPr/>
            </a:pPr>
            <a:endParaRPr lang="en-GB" i="1" dirty="0">
              <a:latin typeface="Arial"/>
              <a:cs typeface="Arial"/>
            </a:endParaRPr>
          </a:p>
          <a:p>
            <a:pPr>
              <a:defRPr/>
            </a:pPr>
            <a:r>
              <a:rPr lang="en-GB" i="0" dirty="0">
                <a:latin typeface="Arial"/>
                <a:cs typeface="Arial"/>
              </a:rPr>
              <a:t>Remind them to think about which barrier they are helping remove? Is it something to do with time to play, space to play or even ways to play? </a:t>
            </a:r>
            <a:endParaRPr lang="en-US" i="0" dirty="0">
              <a:latin typeface="Arial"/>
              <a:cs typeface="Arial"/>
            </a:endParaRP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Children can use any materials on hand (e.g. paper, recycled material, pens, paint, etc.) </a:t>
            </a:r>
          </a:p>
          <a:p>
            <a:pPr>
              <a:defRPr/>
            </a:pPr>
            <a:endParaRPr lang="en-US" dirty="0">
              <a:latin typeface="Arial" panose="020B0604020202020204" pitchFamily="34" charset="0"/>
              <a:cs typeface="Arial" panose="020B0604020202020204" pitchFamily="34" charset="0"/>
            </a:endParaRPr>
          </a:p>
          <a:p>
            <a:pPr>
              <a:defRPr/>
            </a:pPr>
            <a:r>
              <a:rPr lang="en-US" sz="1800" dirty="0">
                <a:effectLst/>
                <a:latin typeface="Arial" panose="020B0604020202020204" pitchFamily="34" charset="0"/>
                <a:ea typeface="Aptos" panose="020B0004020202020204" pitchFamily="34" charset="0"/>
              </a:rPr>
              <a:t>The suggestion is to give 25 minutes time to create, but times can be shorter or longer. </a:t>
            </a:r>
            <a:endParaRPr lang="en-US" dirty="0"/>
          </a:p>
        </p:txBody>
      </p:sp>
      <p:sp>
        <p:nvSpPr>
          <p:cNvPr id="4" name="Slide Number Placeholder 3">
            <a:extLst>
              <a:ext uri="{FF2B5EF4-FFF2-40B4-BE49-F238E27FC236}">
                <a16:creationId xmlns:a16="http://schemas.microsoft.com/office/drawing/2014/main" id="{728ECD9D-A7BA-8E98-206D-F265F0C3721A}"/>
              </a:ext>
            </a:extLst>
          </p:cNvPr>
          <p:cNvSpPr>
            <a:spLocks noGrp="1"/>
          </p:cNvSpPr>
          <p:nvPr>
            <p:ph type="sldNum" sz="quarter" idx="5"/>
          </p:nvPr>
        </p:nvSpPr>
        <p:spPr/>
        <p:txBody>
          <a:bodyPr/>
          <a:lstStyle/>
          <a:p>
            <a:fld id="{C94137BB-D34C-42CC-8C56-67A124B06F76}" type="slidenum">
              <a:rPr lang="en-US" smtClean="0"/>
              <a:t>9</a:t>
            </a:fld>
            <a:endParaRPr lang="en-US"/>
          </a:p>
        </p:txBody>
      </p:sp>
    </p:spTree>
    <p:extLst>
      <p:ext uri="{BB962C8B-B14F-4D97-AF65-F5344CB8AC3E}">
        <p14:creationId xmlns:p14="http://schemas.microsoft.com/office/powerpoint/2010/main" val="302767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4B7E-4ADD-E2AF-BC40-6CC22D617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93B72-CF15-A273-AF47-BAA7A7EF5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73F80-02F7-FE0E-8CB7-F58F26AC9392}"/>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Bring this up once the “time to create” is up. </a:t>
            </a:r>
            <a:endParaRPr lang="en-GB" dirty="0"/>
          </a:p>
          <a:p>
            <a:pPr>
              <a:defRPr/>
            </a:pPr>
            <a:endParaRPr lang="en-US" dirty="0"/>
          </a:p>
        </p:txBody>
      </p:sp>
      <p:sp>
        <p:nvSpPr>
          <p:cNvPr id="4" name="Slide Number Placeholder 3">
            <a:extLst>
              <a:ext uri="{FF2B5EF4-FFF2-40B4-BE49-F238E27FC236}">
                <a16:creationId xmlns:a16="http://schemas.microsoft.com/office/drawing/2014/main" id="{EFF1CFBE-F933-8972-3A31-FCA4C5D57338}"/>
              </a:ext>
            </a:extLst>
          </p:cNvPr>
          <p:cNvSpPr>
            <a:spLocks noGrp="1"/>
          </p:cNvSpPr>
          <p:nvPr>
            <p:ph type="sldNum" sz="quarter" idx="5"/>
          </p:nvPr>
        </p:nvSpPr>
        <p:spPr/>
        <p:txBody>
          <a:bodyPr/>
          <a:lstStyle/>
          <a:p>
            <a:fld id="{C94137BB-D34C-42CC-8C56-67A124B06F76}" type="slidenum">
              <a:rPr lang="en-US" smtClean="0"/>
              <a:t>10</a:t>
            </a:fld>
            <a:endParaRPr lang="en-US"/>
          </a:p>
        </p:txBody>
      </p:sp>
    </p:spTree>
    <p:extLst>
      <p:ext uri="{BB962C8B-B14F-4D97-AF65-F5344CB8AC3E}">
        <p14:creationId xmlns:p14="http://schemas.microsoft.com/office/powerpoint/2010/main" val="237551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960C-F8EC-06E6-E6B0-A7D96A1AA9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4C636-6C75-FA16-38C5-9EB49164E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9A3A3-2EFB-7CF5-7174-728CA2B182A2}"/>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5" name="Footer Placeholder 4">
            <a:extLst>
              <a:ext uri="{FF2B5EF4-FFF2-40B4-BE49-F238E27FC236}">
                <a16:creationId xmlns:a16="http://schemas.microsoft.com/office/drawing/2014/main" id="{B7DA9F4D-4730-D73B-C88B-BE0422BC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371B4-EE77-2786-1558-DF13E7A658D9}"/>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207065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9A61-4ABB-D215-0C69-0C90B0A4B8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303D4F-8193-31DC-CDDE-76760E4B5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5156C-6163-7609-40E9-25BCC34B01BB}"/>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5" name="Footer Placeholder 4">
            <a:extLst>
              <a:ext uri="{FF2B5EF4-FFF2-40B4-BE49-F238E27FC236}">
                <a16:creationId xmlns:a16="http://schemas.microsoft.com/office/drawing/2014/main" id="{C145A0FA-E249-1A24-9405-92A66F808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4322E-02D1-D8AA-BE5B-61FA0ABA00B5}"/>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368378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FF0DA-18A3-F099-C6BE-86E90C683B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1CA13C-5E56-1B2B-B061-B32587770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55E4B-17B1-97AF-C98E-BF06901EF473}"/>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5" name="Footer Placeholder 4">
            <a:extLst>
              <a:ext uri="{FF2B5EF4-FFF2-40B4-BE49-F238E27FC236}">
                <a16:creationId xmlns:a16="http://schemas.microsoft.com/office/drawing/2014/main" id="{966E53B1-18CC-F55F-F329-E12F595C2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15592-89C7-9373-8130-A351A855B962}"/>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326891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C05B-5F6A-29AC-50EF-17A159D03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52F73-9FED-1470-0B5C-F8E75AA64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D86D3-B9F3-EFB9-1234-F943641B98CA}"/>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5" name="Footer Placeholder 4">
            <a:extLst>
              <a:ext uri="{FF2B5EF4-FFF2-40B4-BE49-F238E27FC236}">
                <a16:creationId xmlns:a16="http://schemas.microsoft.com/office/drawing/2014/main" id="{2428C267-3CDE-C152-BE0A-D26793A52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D771E-9597-CAAE-4D33-E68BE492D386}"/>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298550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E361-829A-4020-5415-3F42D38584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06F13-5262-7303-49DD-589B998EC1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C57E4-D645-7400-158C-F4F083428389}"/>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5" name="Footer Placeholder 4">
            <a:extLst>
              <a:ext uri="{FF2B5EF4-FFF2-40B4-BE49-F238E27FC236}">
                <a16:creationId xmlns:a16="http://schemas.microsoft.com/office/drawing/2014/main" id="{BC6D8B6A-DF78-B595-2FBC-3941F3CA5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E5975-17EA-F75D-BBAC-97EC393A349A}"/>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23468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C360-2972-18DA-1FAE-0AD5EAB25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CDAD0-385D-F3B0-7D8D-1326F8D7C9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4EEFD-6411-6F82-6E6D-AF92B2F8DB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5827A-C3A1-498D-2F0F-1283784264C1}"/>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6" name="Footer Placeholder 5">
            <a:extLst>
              <a:ext uri="{FF2B5EF4-FFF2-40B4-BE49-F238E27FC236}">
                <a16:creationId xmlns:a16="http://schemas.microsoft.com/office/drawing/2014/main" id="{F9D8C136-3566-DE29-A089-3B3D3883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FD93F-4896-1AE8-44D4-F0BDC3998334}"/>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106592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BAF3-293E-4B44-2901-1B629A2F8A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A8716-0D1F-3352-1089-5D3E1173B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6827A-038A-9EA8-EF3A-DC7C177A5F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83B63-6FA9-A592-4E54-50C1FA05E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842FA-F44E-2F65-A974-755BDD21E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9112E4-5680-C2B6-46BE-429807848E9D}"/>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8" name="Footer Placeholder 7">
            <a:extLst>
              <a:ext uri="{FF2B5EF4-FFF2-40B4-BE49-F238E27FC236}">
                <a16:creationId xmlns:a16="http://schemas.microsoft.com/office/drawing/2014/main" id="{959727ED-4F94-BB25-64A4-E2E81AD30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558407-D11F-AC35-ABB1-67FC1E3461C1}"/>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28149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0BF3-9034-25BC-230B-D3B059E7C4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8F9153-335A-4443-6096-F961A3FBBDFC}"/>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4" name="Footer Placeholder 3">
            <a:extLst>
              <a:ext uri="{FF2B5EF4-FFF2-40B4-BE49-F238E27FC236}">
                <a16:creationId xmlns:a16="http://schemas.microsoft.com/office/drawing/2014/main" id="{924AAA45-2909-A355-018A-9818CFF60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CCC13B-44E6-DA9D-30F3-105A0BDA7C06}"/>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313445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E0905-10CB-32F3-6324-1F9F6B374C70}"/>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3" name="Footer Placeholder 2">
            <a:extLst>
              <a:ext uri="{FF2B5EF4-FFF2-40B4-BE49-F238E27FC236}">
                <a16:creationId xmlns:a16="http://schemas.microsoft.com/office/drawing/2014/main" id="{8FD5C69B-4A30-01A0-DBAA-789C42BC5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515686-2857-D158-3BFD-14F4209A06F6}"/>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219650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CE57-5186-FE1E-1218-69C858D18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4708D8-27DA-B3D8-62EC-D29CCC154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CAAF58-54DB-8738-8C34-8D4F515E2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7FBB33-8999-D1D6-BE18-85921F9E59C2}"/>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6" name="Footer Placeholder 5">
            <a:extLst>
              <a:ext uri="{FF2B5EF4-FFF2-40B4-BE49-F238E27FC236}">
                <a16:creationId xmlns:a16="http://schemas.microsoft.com/office/drawing/2014/main" id="{1896BCFB-6523-F4B6-DC35-9B87F68D2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791D5-592F-32AC-E25D-68F79EB718E2}"/>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256364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828B-550A-29AB-FFF5-0A31BEB30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756CC-FE74-D1F4-88B9-66F255041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EA3858-471A-A056-803A-E43328A97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47A0F-1303-EBAF-3588-E23D72427369}"/>
              </a:ext>
            </a:extLst>
          </p:cNvPr>
          <p:cNvSpPr>
            <a:spLocks noGrp="1"/>
          </p:cNvSpPr>
          <p:nvPr>
            <p:ph type="dt" sz="half" idx="10"/>
          </p:nvPr>
        </p:nvSpPr>
        <p:spPr/>
        <p:txBody>
          <a:bodyPr/>
          <a:lstStyle/>
          <a:p>
            <a:fld id="{F6F263C9-C2EB-404E-BB56-F9E7631F14C3}" type="datetimeFigureOut">
              <a:rPr lang="en-US" smtClean="0"/>
              <a:t>6/1/2026</a:t>
            </a:fld>
            <a:endParaRPr lang="en-US"/>
          </a:p>
        </p:txBody>
      </p:sp>
      <p:sp>
        <p:nvSpPr>
          <p:cNvPr id="6" name="Footer Placeholder 5">
            <a:extLst>
              <a:ext uri="{FF2B5EF4-FFF2-40B4-BE49-F238E27FC236}">
                <a16:creationId xmlns:a16="http://schemas.microsoft.com/office/drawing/2014/main" id="{5D0128B3-1E79-54B7-BAA2-27565A2AF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394FD-4863-1C4F-E34E-BF6BAC4DC3A5}"/>
              </a:ext>
            </a:extLst>
          </p:cNvPr>
          <p:cNvSpPr>
            <a:spLocks noGrp="1"/>
          </p:cNvSpPr>
          <p:nvPr>
            <p:ph type="sldNum" sz="quarter" idx="12"/>
          </p:nvPr>
        </p:nvSpPr>
        <p:spPr/>
        <p:txBody>
          <a:bodyPr/>
          <a:lstStyle/>
          <a:p>
            <a:fld id="{362BE44E-A5FE-4A56-B4C4-EF6A4AD0A947}" type="slidenum">
              <a:rPr lang="en-US" smtClean="0"/>
              <a:t>‹#›</a:t>
            </a:fld>
            <a:endParaRPr lang="en-US"/>
          </a:p>
        </p:txBody>
      </p:sp>
    </p:spTree>
    <p:extLst>
      <p:ext uri="{BB962C8B-B14F-4D97-AF65-F5344CB8AC3E}">
        <p14:creationId xmlns:p14="http://schemas.microsoft.com/office/powerpoint/2010/main" val="173540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25AB6-646F-6223-570C-38B0797D4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42ED31-57FE-BB41-6C66-35F48AFF1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0FEFC-2EAC-47BC-CDA8-C6A9F49F5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263C9-C2EB-404E-BB56-F9E7631F14C3}" type="datetimeFigureOut">
              <a:rPr lang="en-US" smtClean="0"/>
              <a:t>6/1/2026</a:t>
            </a:fld>
            <a:endParaRPr lang="en-US"/>
          </a:p>
        </p:txBody>
      </p:sp>
      <p:sp>
        <p:nvSpPr>
          <p:cNvPr id="5" name="Footer Placeholder 4">
            <a:extLst>
              <a:ext uri="{FF2B5EF4-FFF2-40B4-BE49-F238E27FC236}">
                <a16:creationId xmlns:a16="http://schemas.microsoft.com/office/drawing/2014/main" id="{29D9E2E0-CF41-D9CD-04B0-26070A794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F0F1F8-7B29-BD76-C4F7-2BFF97B3A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BE44E-A5FE-4A56-B4C4-EF6A4AD0A947}" type="slidenum">
              <a:rPr lang="en-US" smtClean="0"/>
              <a:t>‹#›</a:t>
            </a:fld>
            <a:endParaRPr lang="en-US"/>
          </a:p>
        </p:txBody>
      </p:sp>
    </p:spTree>
    <p:extLst>
      <p:ext uri="{BB962C8B-B14F-4D97-AF65-F5344CB8AC3E}">
        <p14:creationId xmlns:p14="http://schemas.microsoft.com/office/powerpoint/2010/main" val="157317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BE7C04-E8F4-17E7-E8E2-BED842EBA377}"/>
              </a:ext>
            </a:extLst>
          </p:cNvPr>
          <p:cNvSpPr txBox="1">
            <a:spLocks/>
          </p:cNvSpPr>
          <p:nvPr/>
        </p:nvSpPr>
        <p:spPr>
          <a:xfrm>
            <a:off x="662387" y="384800"/>
            <a:ext cx="8974342" cy="11450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Arial" panose="020B0604020202020204" pitchFamily="34" charset="0"/>
                <a:cs typeface="Arial" panose="020B0604020202020204" pitchFamily="34" charset="0"/>
              </a:rPr>
              <a:t>School pack: International Day of Play</a:t>
            </a:r>
            <a:br>
              <a:rPr lang="en-US" sz="3200" b="1"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A821552-A10A-09EA-DE9C-066741F6EF46}"/>
              </a:ext>
            </a:extLst>
          </p:cNvPr>
          <p:cNvSpPr txBox="1"/>
          <p:nvPr/>
        </p:nvSpPr>
        <p:spPr>
          <a:xfrm>
            <a:off x="727645" y="1916704"/>
            <a:ext cx="1926793" cy="584775"/>
          </a:xfrm>
          <a:prstGeom prst="rect">
            <a:avLst/>
          </a:prstGeom>
          <a:noFill/>
        </p:spPr>
        <p:txBody>
          <a:bodyPr wrap="square" rtlCol="0">
            <a:spAutoFit/>
          </a:bodyPr>
          <a:lstStyle/>
          <a:p>
            <a:pPr algn="ctr"/>
            <a:r>
              <a:rPr lang="en-GB" sz="1600" dirty="0">
                <a:solidFill>
                  <a:schemeClr val="tx2"/>
                </a:solidFill>
                <a:latin typeface="Arial" panose="020B0604020202020204" pitchFamily="34" charset="0"/>
                <a:cs typeface="Arial" panose="020B0604020202020204" pitchFamily="34" charset="0"/>
              </a:rPr>
              <a:t>Suggested length</a:t>
            </a:r>
            <a:endParaRPr lang="en-US"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FA7CECF-2141-3012-6D4C-31A52DCDAE8F}"/>
              </a:ext>
            </a:extLst>
          </p:cNvPr>
          <p:cNvSpPr txBox="1"/>
          <p:nvPr/>
        </p:nvSpPr>
        <p:spPr>
          <a:xfrm>
            <a:off x="402666" y="2618679"/>
            <a:ext cx="2956374" cy="584775"/>
          </a:xfrm>
          <a:prstGeom prst="rect">
            <a:avLst/>
          </a:prstGeom>
          <a:noFill/>
        </p:spPr>
        <p:txBody>
          <a:bodyPr wrap="square" rtlCol="0">
            <a:spAutoFit/>
          </a:bodyPr>
          <a:lstStyle/>
          <a:p>
            <a:pPr algn="ctr"/>
            <a:r>
              <a:rPr lang="en-GB" sz="1600" dirty="0">
                <a:solidFill>
                  <a:schemeClr val="tx2"/>
                </a:solidFill>
                <a:latin typeface="Arial" panose="020B0604020202020204" pitchFamily="34" charset="0"/>
                <a:cs typeface="Arial" panose="020B0604020202020204" pitchFamily="34" charset="0"/>
              </a:rPr>
              <a:t>Suggested age group</a:t>
            </a:r>
            <a:endParaRPr lang="en-US"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BF9101-D089-ADC8-545E-407B9C01F60B}"/>
              </a:ext>
            </a:extLst>
          </p:cNvPr>
          <p:cNvSpPr txBox="1"/>
          <p:nvPr/>
        </p:nvSpPr>
        <p:spPr>
          <a:xfrm>
            <a:off x="727645" y="3560199"/>
            <a:ext cx="1238036" cy="584775"/>
          </a:xfrm>
          <a:prstGeom prst="rect">
            <a:avLst/>
          </a:prstGeom>
          <a:noFill/>
        </p:spPr>
        <p:txBody>
          <a:bodyPr wrap="square" rtlCol="0">
            <a:spAutoFit/>
          </a:bodyPr>
          <a:lstStyle/>
          <a:p>
            <a:pPr algn="ctr"/>
            <a:r>
              <a:rPr lang="en-GB" sz="1600" dirty="0">
                <a:solidFill>
                  <a:schemeClr val="tx2"/>
                </a:solidFill>
                <a:latin typeface="Arial" panose="020B0604020202020204" pitchFamily="34" charset="0"/>
                <a:cs typeface="Arial" panose="020B0604020202020204" pitchFamily="34" charset="0"/>
              </a:rPr>
              <a:t>Summary</a:t>
            </a:r>
            <a:endParaRPr lang="en-US"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DEC248-CCE3-0D57-F40A-6AD23AF0401B}"/>
              </a:ext>
            </a:extLst>
          </p:cNvPr>
          <p:cNvSpPr txBox="1"/>
          <p:nvPr/>
        </p:nvSpPr>
        <p:spPr>
          <a:xfrm>
            <a:off x="772327" y="4595942"/>
            <a:ext cx="1653026" cy="584775"/>
          </a:xfrm>
          <a:prstGeom prst="rect">
            <a:avLst/>
          </a:prstGeom>
          <a:noFill/>
        </p:spPr>
        <p:txBody>
          <a:bodyPr wrap="square" rtlCol="0">
            <a:spAutoFit/>
          </a:bodyPr>
          <a:lstStyle/>
          <a:p>
            <a:pPr algn="ctr"/>
            <a:r>
              <a:rPr lang="en-GB" sz="1600" dirty="0">
                <a:solidFill>
                  <a:schemeClr val="tx2"/>
                </a:solidFill>
                <a:latin typeface="Arial" panose="020B0604020202020204" pitchFamily="34" charset="0"/>
                <a:cs typeface="Arial" panose="020B0604020202020204" pitchFamily="34" charset="0"/>
              </a:rPr>
              <a:t>Key Vocabulary</a:t>
            </a:r>
            <a:endParaRPr lang="en-US"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77A05FA-3CC6-D71B-E1DD-408AEF26D64B}"/>
              </a:ext>
            </a:extLst>
          </p:cNvPr>
          <p:cNvSpPr txBox="1"/>
          <p:nvPr/>
        </p:nvSpPr>
        <p:spPr>
          <a:xfrm>
            <a:off x="772327" y="5553184"/>
            <a:ext cx="2013945" cy="584775"/>
          </a:xfrm>
          <a:prstGeom prst="rect">
            <a:avLst/>
          </a:prstGeom>
          <a:noFill/>
        </p:spPr>
        <p:txBody>
          <a:bodyPr wrap="square" rtlCol="0">
            <a:spAutoFit/>
          </a:bodyPr>
          <a:lstStyle/>
          <a:p>
            <a:pPr algn="ctr"/>
            <a:r>
              <a:rPr lang="en-GB" sz="1600" dirty="0">
                <a:solidFill>
                  <a:schemeClr val="tx2"/>
                </a:solidFill>
                <a:latin typeface="Arial" panose="020B0604020202020204" pitchFamily="34" charset="0"/>
                <a:cs typeface="Arial" panose="020B0604020202020204" pitchFamily="34" charset="0"/>
              </a:rPr>
              <a:t>Children statements</a:t>
            </a:r>
            <a:endParaRPr lang="en-US"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DC7065F-E3EC-BC88-80F8-C1754331B186}"/>
              </a:ext>
            </a:extLst>
          </p:cNvPr>
          <p:cNvSpPr txBox="1"/>
          <p:nvPr/>
        </p:nvSpPr>
        <p:spPr>
          <a:xfrm>
            <a:off x="3875336" y="1779946"/>
            <a:ext cx="4016929" cy="830997"/>
          </a:xfrm>
          <a:prstGeom prst="rect">
            <a:avLst/>
          </a:prstGeom>
          <a:noFill/>
        </p:spPr>
        <p:txBody>
          <a:bodyPr wrap="square" rtlCol="0">
            <a:spAutoFit/>
          </a:bodyPr>
          <a:lstStyle/>
          <a:p>
            <a:r>
              <a:rPr lang="en-GB" sz="1600" dirty="0">
                <a:solidFill>
                  <a:schemeClr val="tx2"/>
                </a:solidFill>
                <a:latin typeface="Arial" panose="020B0604020202020204" pitchFamily="34" charset="0"/>
                <a:cs typeface="Arial" panose="020B0604020202020204" pitchFamily="34" charset="0"/>
              </a:rPr>
              <a:t>45-60 minutes (or however much time you have!)</a:t>
            </a:r>
            <a:endParaRPr lang="en-US"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293DA45-F34D-0F12-73BA-FFAE8CB19438}"/>
              </a:ext>
            </a:extLst>
          </p:cNvPr>
          <p:cNvSpPr txBox="1"/>
          <p:nvPr/>
        </p:nvSpPr>
        <p:spPr>
          <a:xfrm>
            <a:off x="3875337" y="2610860"/>
            <a:ext cx="4016929" cy="584775"/>
          </a:xfrm>
          <a:prstGeom prst="rect">
            <a:avLst/>
          </a:prstGeom>
          <a:noFill/>
        </p:spPr>
        <p:txBody>
          <a:bodyPr wrap="square" rtlCol="0">
            <a:spAutoFit/>
          </a:bodyPr>
          <a:lstStyle/>
          <a:p>
            <a:r>
              <a:rPr lang="en-GB" sz="1600">
                <a:solidFill>
                  <a:schemeClr val="tx2"/>
                </a:solidFill>
                <a:latin typeface="Arial" panose="020B0604020202020204" pitchFamily="34" charset="0"/>
                <a:cs typeface="Arial" panose="020B0604020202020204" pitchFamily="34" charset="0"/>
              </a:rPr>
              <a:t>7+</a:t>
            </a:r>
            <a:endParaRPr lang="en-US" sz="1600">
              <a:solidFill>
                <a:schemeClr val="tx2"/>
              </a:solidFill>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32683CE-29C5-76E4-50DE-64491C6A54E3}"/>
              </a:ext>
            </a:extLst>
          </p:cNvPr>
          <p:cNvSpPr txBox="1"/>
          <p:nvPr/>
        </p:nvSpPr>
        <p:spPr>
          <a:xfrm>
            <a:off x="3875338" y="3272503"/>
            <a:ext cx="5375627" cy="1323439"/>
          </a:xfrm>
          <a:prstGeom prst="rect">
            <a:avLst/>
          </a:prstGeom>
          <a:noFill/>
        </p:spPr>
        <p:txBody>
          <a:bodyPr wrap="square" rtlCol="0">
            <a:spAutoFit/>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0" dirty="0">
                <a:solidFill>
                  <a:schemeClr val="tx2"/>
                </a:solidFill>
                <a:latin typeface="Arial" panose="020B0604020202020204" pitchFamily="34" charset="0"/>
                <a:cs typeface="Arial" panose="020B0604020202020204" pitchFamily="34" charset="0"/>
              </a:rPr>
              <a:t>Play is essential and it is a right for every child. That’s why global leaders came together this year to make International Day of Play on 11 June: A day dedicated to the power of play. </a:t>
            </a:r>
            <a:endParaRPr lang="en-GB" sz="1600" b="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DE2ED28-9CDB-17DD-2914-C6E938E3343E}"/>
              </a:ext>
            </a:extLst>
          </p:cNvPr>
          <p:cNvSpPr txBox="1"/>
          <p:nvPr/>
        </p:nvSpPr>
        <p:spPr>
          <a:xfrm>
            <a:off x="3912281" y="4595623"/>
            <a:ext cx="5375627" cy="584775"/>
          </a:xfrm>
          <a:prstGeom prst="rect">
            <a:avLst/>
          </a:prstGeom>
          <a:noFill/>
        </p:spPr>
        <p:txBody>
          <a:bodyPr wrap="square" rtlCol="0">
            <a:spAutoFit/>
          </a:bodyPr>
          <a:lstStyle/>
          <a:p>
            <a:pPr marL="0" indent="0" algn="l">
              <a:buFont typeface="Arial" panose="020B0604020202020204" pitchFamily="34" charset="0"/>
              <a:buNone/>
            </a:pPr>
            <a:r>
              <a:rPr lang="en-US" sz="1600" b="0" dirty="0">
                <a:solidFill>
                  <a:schemeClr val="tx2"/>
                </a:solidFill>
                <a:latin typeface="Arial" panose="020B0604020202020204" pitchFamily="34" charset="0"/>
                <a:cs typeface="Arial" panose="020B0604020202020204" pitchFamily="34" charset="0"/>
              </a:rPr>
              <a:t>Right, Play</a:t>
            </a:r>
            <a:r>
              <a:rPr lang="en-US" sz="1600" dirty="0">
                <a:solidFill>
                  <a:schemeClr val="tx2"/>
                </a:solidFill>
                <a:latin typeface="Arial" panose="020B0604020202020204" pitchFamily="34" charset="0"/>
                <a:cs typeface="Arial" panose="020B0604020202020204" pitchFamily="34" charset="0"/>
              </a:rPr>
              <a:t>, </a:t>
            </a:r>
            <a:r>
              <a:rPr lang="en-US" sz="1600" b="0" dirty="0">
                <a:solidFill>
                  <a:schemeClr val="tx2"/>
                </a:solidFill>
                <a:latin typeface="Arial" panose="020B0604020202020204" pitchFamily="34" charset="0"/>
                <a:cs typeface="Arial" panose="020B0604020202020204" pitchFamily="34" charset="0"/>
              </a:rPr>
              <a:t>Barrier</a:t>
            </a:r>
            <a:r>
              <a:rPr lang="en-US" sz="1600" dirty="0">
                <a:solidFill>
                  <a:schemeClr val="tx2"/>
                </a:solidFill>
                <a:latin typeface="Arial" panose="020B0604020202020204" pitchFamily="34" charset="0"/>
                <a:cs typeface="Arial" panose="020B0604020202020204" pitchFamily="34" charset="0"/>
              </a:rPr>
              <a:t>, </a:t>
            </a:r>
            <a:r>
              <a:rPr lang="en-US" sz="1600" b="0" dirty="0">
                <a:solidFill>
                  <a:schemeClr val="tx2"/>
                </a:solidFill>
                <a:latin typeface="Arial" panose="020B0604020202020204" pitchFamily="34" charset="0"/>
                <a:cs typeface="Arial" panose="020B0604020202020204" pitchFamily="34" charset="0"/>
              </a:rPr>
              <a:t>Prevent</a:t>
            </a:r>
          </a:p>
          <a:p>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3579FE5-93A8-D0D7-BDD3-CF2079375E9A}"/>
              </a:ext>
            </a:extLst>
          </p:cNvPr>
          <p:cNvSpPr txBox="1"/>
          <p:nvPr/>
        </p:nvSpPr>
        <p:spPr>
          <a:xfrm>
            <a:off x="3875337" y="5334452"/>
            <a:ext cx="5553283" cy="1077218"/>
          </a:xfrm>
          <a:prstGeom prst="rect">
            <a:avLst/>
          </a:prstGeom>
          <a:noFill/>
        </p:spPr>
        <p:txBody>
          <a:bodyPr wrap="square" rtlCol="0">
            <a:spAutoFit/>
          </a:bodyPr>
          <a:lstStyle/>
          <a:p>
            <a:pPr marL="0" indent="0" algn="l">
              <a:buFont typeface="Arial" panose="020B0604020202020204" pitchFamily="34" charset="0"/>
              <a:buNone/>
            </a:pPr>
            <a:r>
              <a:rPr lang="en-US" sz="1600" b="0" dirty="0">
                <a:solidFill>
                  <a:schemeClr val="tx2"/>
                </a:solidFill>
                <a:latin typeface="Arial" panose="020B0604020202020204" pitchFamily="34" charset="0"/>
                <a:cs typeface="Arial" panose="020B0604020202020204" pitchFamily="34" charset="0"/>
              </a:rPr>
              <a:t>I can describe what a right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2"/>
                </a:solidFill>
                <a:latin typeface="Arial" panose="020B0604020202020204" pitchFamily="34" charset="0"/>
                <a:cs typeface="Arial" panose="020B0604020202020204" pitchFamily="34" charset="0"/>
              </a:rPr>
              <a:t>I can explain why play is important.</a:t>
            </a:r>
          </a:p>
          <a:p>
            <a:pPr marL="0" indent="0" algn="l">
              <a:buFont typeface="Arial" panose="020B0604020202020204" pitchFamily="34" charset="0"/>
              <a:buNone/>
            </a:pPr>
            <a:r>
              <a:rPr lang="en-US" sz="1600" b="0" dirty="0">
                <a:solidFill>
                  <a:schemeClr val="tx2"/>
                </a:solidFill>
                <a:latin typeface="Arial" panose="020B0604020202020204" pitchFamily="34" charset="0"/>
                <a:cs typeface="Arial" panose="020B0604020202020204" pitchFamily="34" charset="0"/>
              </a:rPr>
              <a:t>I can explain how I can use my voice to make a difference. </a:t>
            </a:r>
          </a:p>
          <a:p>
            <a:endParaRPr lang="en-GB" sz="1600"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640FDC6-80FA-80C5-C5B5-7098EDD06F9D}"/>
              </a:ext>
            </a:extLst>
          </p:cNvPr>
          <p:cNvCxnSpPr/>
          <p:nvPr/>
        </p:nvCxnSpPr>
        <p:spPr>
          <a:xfrm>
            <a:off x="3359040" y="1629624"/>
            <a:ext cx="64789" cy="4816443"/>
          </a:xfrm>
          <a:prstGeom prst="line">
            <a:avLst/>
          </a:prstGeom>
          <a:ln>
            <a:solidFill>
              <a:srgbClr val="2653B9"/>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2309B1-77FE-F885-FB83-F56EBF0F445B}"/>
              </a:ext>
            </a:extLst>
          </p:cNvPr>
          <p:cNvCxnSpPr/>
          <p:nvPr/>
        </p:nvCxnSpPr>
        <p:spPr>
          <a:xfrm>
            <a:off x="772327" y="2474709"/>
            <a:ext cx="8340836" cy="0"/>
          </a:xfrm>
          <a:prstGeom prst="line">
            <a:avLst/>
          </a:prstGeom>
          <a:ln>
            <a:solidFill>
              <a:srgbClr val="2653B9"/>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3A1602-EF7B-EACB-BB6A-E322ACD1A592}"/>
              </a:ext>
            </a:extLst>
          </p:cNvPr>
          <p:cNvCxnSpPr/>
          <p:nvPr/>
        </p:nvCxnSpPr>
        <p:spPr>
          <a:xfrm>
            <a:off x="772327" y="3189934"/>
            <a:ext cx="8340836" cy="0"/>
          </a:xfrm>
          <a:prstGeom prst="line">
            <a:avLst/>
          </a:prstGeom>
          <a:ln>
            <a:solidFill>
              <a:srgbClr val="2653B9"/>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44815B1-0224-1652-22C4-10D28307E558}"/>
              </a:ext>
            </a:extLst>
          </p:cNvPr>
          <p:cNvCxnSpPr/>
          <p:nvPr/>
        </p:nvCxnSpPr>
        <p:spPr>
          <a:xfrm>
            <a:off x="772327" y="4421202"/>
            <a:ext cx="8340836" cy="0"/>
          </a:xfrm>
          <a:prstGeom prst="line">
            <a:avLst/>
          </a:prstGeom>
          <a:ln>
            <a:solidFill>
              <a:srgbClr val="2653B9"/>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9B5F1D0-CA23-8693-DD9F-98B9AE27AF18}"/>
              </a:ext>
            </a:extLst>
          </p:cNvPr>
          <p:cNvCxnSpPr/>
          <p:nvPr/>
        </p:nvCxnSpPr>
        <p:spPr>
          <a:xfrm>
            <a:off x="772327" y="5245075"/>
            <a:ext cx="8340836" cy="0"/>
          </a:xfrm>
          <a:prstGeom prst="line">
            <a:avLst/>
          </a:prstGeom>
          <a:ln>
            <a:solidFill>
              <a:srgbClr val="2653B9"/>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0951719-1043-799C-DF8D-9DE8D726C281}"/>
              </a:ext>
            </a:extLst>
          </p:cNvPr>
          <p:cNvSpPr txBox="1"/>
          <p:nvPr/>
        </p:nvSpPr>
        <p:spPr>
          <a:xfrm>
            <a:off x="9817765" y="4814520"/>
            <a:ext cx="2175633" cy="1323439"/>
          </a:xfrm>
          <a:prstGeom prst="rect">
            <a:avLst/>
          </a:prstGeom>
          <a:noFill/>
        </p:spPr>
        <p:txBody>
          <a:bodyPr wrap="square" rtlCol="0">
            <a:spAutoFit/>
          </a:bodyPr>
          <a:lstStyle/>
          <a:p>
            <a:r>
              <a:rPr lang="en-US" sz="1600" b="1" dirty="0"/>
              <a:t>Teachers</a:t>
            </a:r>
            <a:r>
              <a:rPr lang="en-US" sz="1600" dirty="0"/>
              <a:t>: Check the notes section for speaking points and ideas </a:t>
            </a:r>
            <a:br>
              <a:rPr lang="en-US" sz="1600" dirty="0"/>
            </a:br>
            <a:r>
              <a:rPr lang="en-US" sz="1600" dirty="0"/>
              <a:t>(click View &gt; Notes)</a:t>
            </a:r>
          </a:p>
        </p:txBody>
      </p:sp>
      <p:sp>
        <p:nvSpPr>
          <p:cNvPr id="28" name="Arrow: Down 27">
            <a:extLst>
              <a:ext uri="{FF2B5EF4-FFF2-40B4-BE49-F238E27FC236}">
                <a16:creationId xmlns:a16="http://schemas.microsoft.com/office/drawing/2014/main" id="{13E278B8-0649-0054-DB71-CDA2E24FF6B3}"/>
              </a:ext>
            </a:extLst>
          </p:cNvPr>
          <p:cNvSpPr/>
          <p:nvPr/>
        </p:nvSpPr>
        <p:spPr>
          <a:xfrm>
            <a:off x="10358127" y="3093616"/>
            <a:ext cx="895350" cy="1517940"/>
          </a:xfrm>
          <a:custGeom>
            <a:avLst/>
            <a:gdLst>
              <a:gd name="csX0" fmla="*/ 0 w 895350"/>
              <a:gd name="csY0" fmla="*/ 1070265 h 1517940"/>
              <a:gd name="csX1" fmla="*/ 223838 w 895350"/>
              <a:gd name="csY1" fmla="*/ 1070265 h 1517940"/>
              <a:gd name="csX2" fmla="*/ 223838 w 895350"/>
              <a:gd name="csY2" fmla="*/ 545835 h 1517940"/>
              <a:gd name="csX3" fmla="*/ 223838 w 895350"/>
              <a:gd name="csY3" fmla="*/ 0 h 1517940"/>
              <a:gd name="csX4" fmla="*/ 671513 w 895350"/>
              <a:gd name="csY4" fmla="*/ 0 h 1517940"/>
              <a:gd name="csX5" fmla="*/ 671513 w 895350"/>
              <a:gd name="csY5" fmla="*/ 535133 h 1517940"/>
              <a:gd name="csX6" fmla="*/ 671513 w 895350"/>
              <a:gd name="csY6" fmla="*/ 1070265 h 1517940"/>
              <a:gd name="csX7" fmla="*/ 895350 w 895350"/>
              <a:gd name="csY7" fmla="*/ 1070265 h 1517940"/>
              <a:gd name="csX8" fmla="*/ 447675 w 895350"/>
              <a:gd name="csY8" fmla="*/ 1517940 h 1517940"/>
              <a:gd name="csX9" fmla="*/ 0 w 895350"/>
              <a:gd name="csY9" fmla="*/ 1070265 h 1517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95350" h="1517940" fill="none" extrusionOk="0">
                <a:moveTo>
                  <a:pt x="0" y="1070265"/>
                </a:moveTo>
                <a:cubicBezTo>
                  <a:pt x="102730" y="1080351"/>
                  <a:pt x="164771" y="1066556"/>
                  <a:pt x="223838" y="1070265"/>
                </a:cubicBezTo>
                <a:cubicBezTo>
                  <a:pt x="216851" y="882663"/>
                  <a:pt x="225026" y="694113"/>
                  <a:pt x="223838" y="545835"/>
                </a:cubicBezTo>
                <a:cubicBezTo>
                  <a:pt x="222651" y="397557"/>
                  <a:pt x="208618" y="172203"/>
                  <a:pt x="223838" y="0"/>
                </a:cubicBezTo>
                <a:cubicBezTo>
                  <a:pt x="426039" y="-18792"/>
                  <a:pt x="454408" y="-20922"/>
                  <a:pt x="671513" y="0"/>
                </a:cubicBezTo>
                <a:cubicBezTo>
                  <a:pt x="663304" y="121586"/>
                  <a:pt x="644870" y="404746"/>
                  <a:pt x="671513" y="535133"/>
                </a:cubicBezTo>
                <a:cubicBezTo>
                  <a:pt x="698156" y="665520"/>
                  <a:pt x="650643" y="886605"/>
                  <a:pt x="671513" y="1070265"/>
                </a:cubicBezTo>
                <a:cubicBezTo>
                  <a:pt x="743106" y="1064403"/>
                  <a:pt x="785442" y="1073163"/>
                  <a:pt x="895350" y="1070265"/>
                </a:cubicBezTo>
                <a:cubicBezTo>
                  <a:pt x="706322" y="1281883"/>
                  <a:pt x="563834" y="1376231"/>
                  <a:pt x="447675" y="1517940"/>
                </a:cubicBezTo>
                <a:cubicBezTo>
                  <a:pt x="272070" y="1379642"/>
                  <a:pt x="118296" y="1186102"/>
                  <a:pt x="0" y="1070265"/>
                </a:cubicBezTo>
                <a:close/>
              </a:path>
              <a:path w="895350" h="1517940" stroke="0" extrusionOk="0">
                <a:moveTo>
                  <a:pt x="0" y="1070265"/>
                </a:moveTo>
                <a:cubicBezTo>
                  <a:pt x="78201" y="1078261"/>
                  <a:pt x="159694" y="1066206"/>
                  <a:pt x="223838" y="1070265"/>
                </a:cubicBezTo>
                <a:cubicBezTo>
                  <a:pt x="240042" y="890544"/>
                  <a:pt x="206271" y="760118"/>
                  <a:pt x="223838" y="556538"/>
                </a:cubicBezTo>
                <a:cubicBezTo>
                  <a:pt x="241405" y="352958"/>
                  <a:pt x="214318" y="255272"/>
                  <a:pt x="223838" y="0"/>
                </a:cubicBezTo>
                <a:cubicBezTo>
                  <a:pt x="418395" y="5154"/>
                  <a:pt x="497196" y="-19528"/>
                  <a:pt x="671513" y="0"/>
                </a:cubicBezTo>
                <a:cubicBezTo>
                  <a:pt x="696910" y="138836"/>
                  <a:pt x="696833" y="316739"/>
                  <a:pt x="671513" y="535133"/>
                </a:cubicBezTo>
                <a:cubicBezTo>
                  <a:pt x="646193" y="753527"/>
                  <a:pt x="697257" y="937205"/>
                  <a:pt x="671513" y="1070265"/>
                </a:cubicBezTo>
                <a:cubicBezTo>
                  <a:pt x="740205" y="1075478"/>
                  <a:pt x="845109" y="1070203"/>
                  <a:pt x="895350" y="1070265"/>
                </a:cubicBezTo>
                <a:cubicBezTo>
                  <a:pt x="748023" y="1223205"/>
                  <a:pt x="591573" y="1353403"/>
                  <a:pt x="447675" y="1517940"/>
                </a:cubicBezTo>
                <a:cubicBezTo>
                  <a:pt x="351029" y="1414359"/>
                  <a:pt x="112819" y="1151458"/>
                  <a:pt x="0" y="1070265"/>
                </a:cubicBezTo>
                <a:close/>
              </a:path>
            </a:pathLst>
          </a:custGeom>
          <a:solidFill>
            <a:srgbClr val="00B0F0"/>
          </a:solidFill>
          <a:ln w="38100">
            <a:extLst>
              <a:ext uri="{C807C97D-BFC1-408E-A445-0C87EB9F89A2}">
                <ask:lineSketchStyleProps xmlns:ask="http://schemas.microsoft.com/office/drawing/2018/sketchyshapes" sd="2123384734">
                  <a:prstGeom prst="down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46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A8D7-EDD3-6E7E-4EE9-D831AAA774A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AF381C8-8D03-11D7-5AFC-1A4F6C0B9B17}"/>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1ED82628-20AD-91F6-8B9F-2F6D17CD1BBF}"/>
              </a:ext>
            </a:extLst>
          </p:cNvPr>
          <p:cNvSpPr txBox="1">
            <a:spLocks/>
          </p:cNvSpPr>
          <p:nvPr/>
        </p:nvSpPr>
        <p:spPr>
          <a:xfrm>
            <a:off x="5981852" y="2935733"/>
            <a:ext cx="3443247" cy="98653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Time’s up!</a:t>
            </a:r>
          </a:p>
        </p:txBody>
      </p:sp>
      <p:pic>
        <p:nvPicPr>
          <p:cNvPr id="2" name="Picture 25">
            <a:extLst>
              <a:ext uri="{FF2B5EF4-FFF2-40B4-BE49-F238E27FC236}">
                <a16:creationId xmlns:a16="http://schemas.microsoft.com/office/drawing/2014/main" id="{02419140-0A8B-BD7C-A3CC-911C41504BE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499946" y="2198012"/>
            <a:ext cx="2742251" cy="2742251"/>
          </a:xfrm>
          <a:prstGeom prst="rect">
            <a:avLst/>
          </a:prstGeom>
        </p:spPr>
      </p:pic>
    </p:spTree>
    <p:extLst>
      <p:ext uri="{BB962C8B-B14F-4D97-AF65-F5344CB8AC3E}">
        <p14:creationId xmlns:p14="http://schemas.microsoft.com/office/powerpoint/2010/main" val="334054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BCBE-DA5E-F87C-0C41-EDCF233F943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0CEC949-F16A-C593-FC1E-8370B2EB3814}"/>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EC6E325C-E31E-A7FE-018E-BB5980592F36}"/>
              </a:ext>
            </a:extLst>
          </p:cNvPr>
          <p:cNvSpPr txBox="1">
            <a:spLocks/>
          </p:cNvSpPr>
          <p:nvPr/>
        </p:nvSpPr>
        <p:spPr>
          <a:xfrm>
            <a:off x="5985094" y="2935733"/>
            <a:ext cx="4511750" cy="98653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Time</a:t>
            </a:r>
            <a:r>
              <a:rPr lang="en-US" sz="5000" dirty="0">
                <a:solidFill>
                  <a:schemeClr val="tx1"/>
                </a:solidFill>
                <a:latin typeface="Arial" panose="020B0604020202020204" pitchFamily="34" charset="0"/>
                <a:cs typeface="Arial" panose="020B0604020202020204" pitchFamily="34" charset="0"/>
              </a:rPr>
              <a:t> to share</a:t>
            </a: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p:txBody>
      </p:sp>
      <p:pic>
        <p:nvPicPr>
          <p:cNvPr id="2" name="Picture 22">
            <a:extLst>
              <a:ext uri="{FF2B5EF4-FFF2-40B4-BE49-F238E27FC236}">
                <a16:creationId xmlns:a16="http://schemas.microsoft.com/office/drawing/2014/main" id="{8AB6CD67-E85B-C1A5-F5B9-75EB2F76039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421908" y="2101818"/>
            <a:ext cx="2551275" cy="2196932"/>
          </a:xfrm>
          <a:prstGeom prst="rect">
            <a:avLst/>
          </a:prstGeom>
        </p:spPr>
      </p:pic>
    </p:spTree>
    <p:extLst>
      <p:ext uri="{BB962C8B-B14F-4D97-AF65-F5344CB8AC3E}">
        <p14:creationId xmlns:p14="http://schemas.microsoft.com/office/powerpoint/2010/main" val="343934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6F48C-53F2-3226-2138-66564B3A777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8E9B639-0944-6A85-BB21-218BEA3F0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696" y="797951"/>
            <a:ext cx="5975239" cy="5255997"/>
          </a:xfrm>
          <a:prstGeom prst="rect">
            <a:avLst/>
          </a:prstGeom>
        </p:spPr>
      </p:pic>
      <p:sp>
        <p:nvSpPr>
          <p:cNvPr id="6" name="Title 1">
            <a:extLst>
              <a:ext uri="{FF2B5EF4-FFF2-40B4-BE49-F238E27FC236}">
                <a16:creationId xmlns:a16="http://schemas.microsoft.com/office/drawing/2014/main" id="{1B29727A-CFDF-B06C-646C-67BCAB8421CF}"/>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A7F1CE44-2647-5E28-B7A1-FD8928A6D9E3}"/>
              </a:ext>
            </a:extLst>
          </p:cNvPr>
          <p:cNvSpPr txBox="1">
            <a:spLocks/>
          </p:cNvSpPr>
          <p:nvPr/>
        </p:nvSpPr>
        <p:spPr>
          <a:xfrm>
            <a:off x="1119700" y="2273601"/>
            <a:ext cx="4511750" cy="28399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What’s next?</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lang="en-US" b="0" dirty="0">
                <a:solidFill>
                  <a:schemeClr val="tx1"/>
                </a:solidFill>
                <a:latin typeface="Arial" panose="020B0604020202020204" pitchFamily="34" charset="0"/>
                <a:cs typeface="Arial" panose="020B0604020202020204" pitchFamily="34" charset="0"/>
              </a:rPr>
              <a:t>Who would you like </a:t>
            </a:r>
            <a:br>
              <a:rPr lang="en-US" b="0" dirty="0">
                <a:solidFill>
                  <a:schemeClr val="tx1"/>
                </a:solidFill>
                <a:latin typeface="Arial" panose="020B0604020202020204" pitchFamily="34" charset="0"/>
                <a:cs typeface="Arial" panose="020B0604020202020204" pitchFamily="34" charset="0"/>
              </a:rPr>
            </a:br>
            <a:r>
              <a:rPr lang="en-US" b="0" dirty="0">
                <a:solidFill>
                  <a:schemeClr val="tx1"/>
                </a:solidFill>
                <a:latin typeface="Arial" panose="020B0604020202020204" pitchFamily="34" charset="0"/>
                <a:cs typeface="Arial" panose="020B0604020202020204" pitchFamily="34" charset="0"/>
              </a:rPr>
              <a:t>to encourage to play?</a:t>
            </a:r>
            <a:r>
              <a:rPr lang="en-US"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5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b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endPar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69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1FC18-F6F9-0B82-90AA-35DAC9544D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8D317C-B1BC-EF48-EAAA-44BA53817288}"/>
              </a:ext>
            </a:extLst>
          </p:cNvPr>
          <p:cNvSpPr/>
          <p:nvPr/>
        </p:nvSpPr>
        <p:spPr>
          <a:xfrm>
            <a:off x="491905" y="660903"/>
            <a:ext cx="11208190" cy="619709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6910859-A9B1-3FA9-015A-8086E43CD6B7}"/>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4" name="Speech Bubble: Oval 3">
            <a:extLst>
              <a:ext uri="{FF2B5EF4-FFF2-40B4-BE49-F238E27FC236}">
                <a16:creationId xmlns:a16="http://schemas.microsoft.com/office/drawing/2014/main" id="{D95D41BC-CA13-660D-8C5C-B1B0989590CC}"/>
              </a:ext>
            </a:extLst>
          </p:cNvPr>
          <p:cNvSpPr/>
          <p:nvPr/>
        </p:nvSpPr>
        <p:spPr>
          <a:xfrm>
            <a:off x="3751249" y="2225587"/>
            <a:ext cx="4830776" cy="2820258"/>
          </a:xfrm>
          <a:custGeom>
            <a:avLst/>
            <a:gdLst>
              <a:gd name="csX0" fmla="*/ 1408992 w 4830776"/>
              <a:gd name="csY0" fmla="*/ 3172790 h 2820258"/>
              <a:gd name="csX1" fmla="*/ 1228392 w 4830776"/>
              <a:gd name="csY1" fmla="*/ 2638234 h 2820258"/>
              <a:gd name="csX2" fmla="*/ 908123 w 4830776"/>
              <a:gd name="csY2" fmla="*/ 308249 h 2820258"/>
              <a:gd name="csX3" fmla="*/ 3140056 w 4830776"/>
              <a:gd name="csY3" fmla="*/ 64961 h 2820258"/>
              <a:gd name="csX4" fmla="*/ 4450798 w 4830776"/>
              <a:gd name="csY4" fmla="*/ 2169353 h 2820258"/>
              <a:gd name="csX5" fmla="*/ 2102847 w 4830776"/>
              <a:gd name="csY5" fmla="*/ 2808403 h 2820258"/>
              <a:gd name="csX6" fmla="*/ 1748981 w 4830776"/>
              <a:gd name="csY6" fmla="*/ 2994240 h 2820258"/>
              <a:gd name="csX7" fmla="*/ 1408992 w 4830776"/>
              <a:gd name="csY7" fmla="*/ 3172790 h 28202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830776" h="2820258" fill="none" extrusionOk="0">
                <a:moveTo>
                  <a:pt x="1408992" y="3172790"/>
                </a:moveTo>
                <a:cubicBezTo>
                  <a:pt x="1317527" y="3066193"/>
                  <a:pt x="1337745" y="2842085"/>
                  <a:pt x="1228392" y="2638234"/>
                </a:cubicBezTo>
                <a:cubicBezTo>
                  <a:pt x="-451501" y="1884313"/>
                  <a:pt x="-283107" y="1106842"/>
                  <a:pt x="908123" y="308249"/>
                </a:cubicBezTo>
                <a:cubicBezTo>
                  <a:pt x="1631698" y="40261"/>
                  <a:pt x="2343895" y="-31417"/>
                  <a:pt x="3140056" y="64961"/>
                </a:cubicBezTo>
                <a:cubicBezTo>
                  <a:pt x="4867751" y="362113"/>
                  <a:pt x="5101475" y="1489906"/>
                  <a:pt x="4450798" y="2169353"/>
                </a:cubicBezTo>
                <a:cubicBezTo>
                  <a:pt x="3789217" y="2623402"/>
                  <a:pt x="2850620" y="2759985"/>
                  <a:pt x="2102847" y="2808403"/>
                </a:cubicBezTo>
                <a:cubicBezTo>
                  <a:pt x="2042191" y="2867856"/>
                  <a:pt x="1843793" y="2895737"/>
                  <a:pt x="1748981" y="2994240"/>
                </a:cubicBezTo>
                <a:cubicBezTo>
                  <a:pt x="1654169" y="3092743"/>
                  <a:pt x="1496329" y="3076993"/>
                  <a:pt x="1408992" y="3172790"/>
                </a:cubicBezTo>
                <a:close/>
              </a:path>
              <a:path w="4830776" h="2820258" stroke="0" extrusionOk="0">
                <a:moveTo>
                  <a:pt x="1408992" y="3172790"/>
                </a:moveTo>
                <a:cubicBezTo>
                  <a:pt x="1287650" y="2981312"/>
                  <a:pt x="1302324" y="2743548"/>
                  <a:pt x="1228392" y="2638234"/>
                </a:cubicBezTo>
                <a:cubicBezTo>
                  <a:pt x="31668" y="2250914"/>
                  <a:pt x="-252722" y="1123036"/>
                  <a:pt x="908123" y="308249"/>
                </a:cubicBezTo>
                <a:cubicBezTo>
                  <a:pt x="1588066" y="-6640"/>
                  <a:pt x="2547455" y="-102203"/>
                  <a:pt x="3140056" y="64961"/>
                </a:cubicBezTo>
                <a:cubicBezTo>
                  <a:pt x="4470284" y="310599"/>
                  <a:pt x="5538507" y="1252693"/>
                  <a:pt x="4450798" y="2169353"/>
                </a:cubicBezTo>
                <a:cubicBezTo>
                  <a:pt x="4031759" y="2659883"/>
                  <a:pt x="2946549" y="2747546"/>
                  <a:pt x="2102847" y="2808403"/>
                </a:cubicBezTo>
                <a:cubicBezTo>
                  <a:pt x="1982219" y="2907037"/>
                  <a:pt x="1803071" y="2935004"/>
                  <a:pt x="1742042" y="2997884"/>
                </a:cubicBezTo>
                <a:cubicBezTo>
                  <a:pt x="1681013" y="3060764"/>
                  <a:pt x="1523499" y="3086064"/>
                  <a:pt x="1408992" y="3172790"/>
                </a:cubicBezTo>
                <a:close/>
              </a:path>
            </a:pathLst>
          </a:custGeom>
          <a:solidFill>
            <a:schemeClr val="bg1"/>
          </a:solidFill>
          <a:ln w="57150">
            <a:extLst>
              <a:ext uri="{C807C97D-BFC1-408E-A445-0C87EB9F89A2}">
                <ask:lineSketchStyleProps xmlns:ask="http://schemas.microsoft.com/office/drawing/2018/sketchyshapes" sd="4088570965">
                  <a:prstGeom prst="wedgeEllipseCallou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B89C5A6-1FC5-8A55-2E54-ADE2F2C2B3A4}"/>
              </a:ext>
            </a:extLst>
          </p:cNvPr>
          <p:cNvSpPr txBox="1">
            <a:spLocks/>
          </p:cNvSpPr>
          <p:nvPr/>
        </p:nvSpPr>
        <p:spPr>
          <a:xfrm>
            <a:off x="4583024" y="2852738"/>
            <a:ext cx="4511750" cy="156595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Well done everyone!</a:t>
            </a:r>
          </a:p>
        </p:txBody>
      </p:sp>
      <p:sp>
        <p:nvSpPr>
          <p:cNvPr id="5" name="TextBox 4">
            <a:extLst>
              <a:ext uri="{FF2B5EF4-FFF2-40B4-BE49-F238E27FC236}">
                <a16:creationId xmlns:a16="http://schemas.microsoft.com/office/drawing/2014/main" id="{9A3BAFD0-A573-D86D-3E00-CE86AF1D9396}"/>
              </a:ext>
            </a:extLst>
          </p:cNvPr>
          <p:cNvSpPr txBox="1"/>
          <p:nvPr/>
        </p:nvSpPr>
        <p:spPr>
          <a:xfrm>
            <a:off x="7703484" y="6012431"/>
            <a:ext cx="3681654"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www.InternationalDayofPlay.org</a:t>
            </a:r>
          </a:p>
          <a:p>
            <a:r>
              <a:rPr lang="en-US" b="1" dirty="0">
                <a:solidFill>
                  <a:schemeClr val="bg1"/>
                </a:solidFill>
                <a:latin typeface="Arial" panose="020B0604020202020204" pitchFamily="34" charset="0"/>
                <a:cs typeface="Arial" panose="020B0604020202020204" pitchFamily="34" charset="0"/>
              </a:rPr>
              <a:t>#InternationalDayofPlay</a:t>
            </a:r>
          </a:p>
        </p:txBody>
      </p:sp>
    </p:spTree>
    <p:extLst>
      <p:ext uri="{BB962C8B-B14F-4D97-AF65-F5344CB8AC3E}">
        <p14:creationId xmlns:p14="http://schemas.microsoft.com/office/powerpoint/2010/main" val="128235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24848-B426-B80D-6D6E-09EB20522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944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552A4-6CB5-4C52-2269-B59E080C0A2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E21A2B2-DCE7-FC80-24C3-E6B8DE9DC483}"/>
              </a:ext>
            </a:extLst>
          </p:cNvPr>
          <p:cNvSpPr txBox="1">
            <a:spLocks/>
          </p:cNvSpPr>
          <p:nvPr/>
        </p:nvSpPr>
        <p:spPr>
          <a:xfrm>
            <a:off x="137802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BB077465-4780-F77E-1A96-DEE38E88E44B}"/>
              </a:ext>
            </a:extLst>
          </p:cNvPr>
          <p:cNvSpPr txBox="1">
            <a:spLocks/>
          </p:cNvSpPr>
          <p:nvPr/>
        </p:nvSpPr>
        <p:spPr>
          <a:xfrm>
            <a:off x="1622469" y="1586651"/>
            <a:ext cx="4008711" cy="472079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 can describe what a right is.</a:t>
            </a:r>
            <a:b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b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 can explain why play is important.</a:t>
            </a:r>
            <a:b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b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 can explain how I can use my voice </a:t>
            </a:r>
            <a:b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3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make a difference. </a:t>
            </a:r>
          </a:p>
        </p:txBody>
      </p:sp>
      <p:pic>
        <p:nvPicPr>
          <p:cNvPr id="8" name="Picture 27">
            <a:extLst>
              <a:ext uri="{FF2B5EF4-FFF2-40B4-BE49-F238E27FC236}">
                <a16:creationId xmlns:a16="http://schemas.microsoft.com/office/drawing/2014/main" id="{A4239969-59CA-B2F1-C838-1168FEA98F0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63202" y="1776774"/>
            <a:ext cx="710496" cy="792477"/>
          </a:xfrm>
          <a:prstGeom prst="rect">
            <a:avLst/>
          </a:prstGeom>
        </p:spPr>
      </p:pic>
      <p:pic>
        <p:nvPicPr>
          <p:cNvPr id="9" name="Picture 27">
            <a:extLst>
              <a:ext uri="{FF2B5EF4-FFF2-40B4-BE49-F238E27FC236}">
                <a16:creationId xmlns:a16="http://schemas.microsoft.com/office/drawing/2014/main" id="{228AD2A6-2443-415C-EC18-D79DC78C9C6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05540" y="4483760"/>
            <a:ext cx="710496" cy="792477"/>
          </a:xfrm>
          <a:prstGeom prst="rect">
            <a:avLst/>
          </a:prstGeom>
        </p:spPr>
      </p:pic>
      <p:pic>
        <p:nvPicPr>
          <p:cNvPr id="10" name="Picture 27">
            <a:extLst>
              <a:ext uri="{FF2B5EF4-FFF2-40B4-BE49-F238E27FC236}">
                <a16:creationId xmlns:a16="http://schemas.microsoft.com/office/drawing/2014/main" id="{7D3F353A-2345-FB6A-8D26-EE370073F0D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63202" y="3130267"/>
            <a:ext cx="710496" cy="792477"/>
          </a:xfrm>
          <a:prstGeom prst="rect">
            <a:avLst/>
          </a:prstGeom>
        </p:spPr>
      </p:pic>
      <p:pic>
        <p:nvPicPr>
          <p:cNvPr id="4" name="Picture 3">
            <a:extLst>
              <a:ext uri="{FF2B5EF4-FFF2-40B4-BE49-F238E27FC236}">
                <a16:creationId xmlns:a16="http://schemas.microsoft.com/office/drawing/2014/main" id="{CC9F2702-D8E7-B8A8-D1D7-AB6D851AC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871" y="1171565"/>
            <a:ext cx="5838685" cy="5135880"/>
          </a:xfrm>
          <a:prstGeom prst="rect">
            <a:avLst/>
          </a:prstGeom>
        </p:spPr>
      </p:pic>
    </p:spTree>
    <p:extLst>
      <p:ext uri="{BB962C8B-B14F-4D97-AF65-F5344CB8AC3E}">
        <p14:creationId xmlns:p14="http://schemas.microsoft.com/office/powerpoint/2010/main" val="287662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A340-65B3-7175-93C8-11402EE4112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1F38AAA-8ECD-8D40-1286-C899C9575CF2}"/>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73A649E3-9927-478C-6760-CA2BB76CA947}"/>
              </a:ext>
            </a:extLst>
          </p:cNvPr>
          <p:cNvSpPr txBox="1">
            <a:spLocks/>
          </p:cNvSpPr>
          <p:nvPr/>
        </p:nvSpPr>
        <p:spPr>
          <a:xfrm>
            <a:off x="6441628" y="2602128"/>
            <a:ext cx="5597972" cy="218894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Talk about </a:t>
            </a:r>
            <a:r>
              <a:rPr lang="en-US" sz="5000" dirty="0" err="1">
                <a:solidFill>
                  <a:schemeClr val="tx1"/>
                </a:solidFill>
                <a:latin typeface="Arial" panose="020B0604020202020204" pitchFamily="34" charset="0"/>
                <a:cs typeface="Arial" panose="020B0604020202020204" pitchFamily="34" charset="0"/>
              </a:rPr>
              <a:t>i</a:t>
            </a: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a:t>
            </a:r>
            <a:br>
              <a:rPr lang="en-US" dirty="0">
                <a:solidFill>
                  <a:schemeClr val="tx1"/>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does it mean to play?</a:t>
            </a:r>
            <a:endParaRPr kumimoji="0" lang="en-GB"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3C0FB82-B440-8264-9E4D-23AC47998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966929"/>
            <a:ext cx="5597971" cy="4924141"/>
          </a:xfrm>
          <a:prstGeom prst="rect">
            <a:avLst/>
          </a:prstGeom>
        </p:spPr>
      </p:pic>
    </p:spTree>
    <p:extLst>
      <p:ext uri="{BB962C8B-B14F-4D97-AF65-F5344CB8AC3E}">
        <p14:creationId xmlns:p14="http://schemas.microsoft.com/office/powerpoint/2010/main" val="375962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53DC-D00C-E257-AF54-F777A69AD79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9DED59-5CA7-B7D2-288D-486AC93E0F02}"/>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D39B6B8F-2DEC-D016-CB71-6A1012F5ECD5}"/>
              </a:ext>
            </a:extLst>
          </p:cNvPr>
          <p:cNvSpPr txBox="1">
            <a:spLocks/>
          </p:cNvSpPr>
          <p:nvPr/>
        </p:nvSpPr>
        <p:spPr>
          <a:xfrm>
            <a:off x="802077" y="2735290"/>
            <a:ext cx="5146996" cy="191651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Did you know?</a:t>
            </a:r>
            <a:b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b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You have a right to play.</a:t>
            </a:r>
            <a:endParaRPr kumimoji="0" lang="en-GB"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749FA71-9DFA-8429-559F-166A312AC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146" y="1150039"/>
            <a:ext cx="5783138" cy="5087020"/>
          </a:xfrm>
          <a:prstGeom prst="rect">
            <a:avLst/>
          </a:prstGeom>
        </p:spPr>
      </p:pic>
    </p:spTree>
    <p:extLst>
      <p:ext uri="{BB962C8B-B14F-4D97-AF65-F5344CB8AC3E}">
        <p14:creationId xmlns:p14="http://schemas.microsoft.com/office/powerpoint/2010/main" val="374806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CEEF1-E6F3-4B97-FCE3-A0EEC61F084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0923382-B58E-3E3A-E60F-B0532AB6DDA2}"/>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A9130DEA-5D19-D502-48B8-EF7535B9C145}"/>
              </a:ext>
            </a:extLst>
          </p:cNvPr>
          <p:cNvSpPr txBox="1">
            <a:spLocks/>
          </p:cNvSpPr>
          <p:nvPr/>
        </p:nvSpPr>
        <p:spPr>
          <a:xfrm>
            <a:off x="6940798" y="1886265"/>
            <a:ext cx="5597972" cy="472079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is preventing  children from playing?</a:t>
            </a:r>
            <a:b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11F754A-7996-0FCC-F5E8-68247A1D7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24" y="811388"/>
            <a:ext cx="5959963" cy="5242560"/>
          </a:xfrm>
          <a:prstGeom prst="rect">
            <a:avLst/>
          </a:prstGeom>
        </p:spPr>
      </p:pic>
    </p:spTree>
    <p:extLst>
      <p:ext uri="{BB962C8B-B14F-4D97-AF65-F5344CB8AC3E}">
        <p14:creationId xmlns:p14="http://schemas.microsoft.com/office/powerpoint/2010/main" val="290196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E54FD-D447-FBFC-2DAD-52EAD85F7FC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E493342-156B-6062-25A6-AC44263B687C}"/>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5DF5667E-E742-698C-E880-97D5CE138AE5}"/>
              </a:ext>
            </a:extLst>
          </p:cNvPr>
          <p:cNvSpPr txBox="1">
            <a:spLocks/>
          </p:cNvSpPr>
          <p:nvPr/>
        </p:nvSpPr>
        <p:spPr>
          <a:xfrm>
            <a:off x="1394851" y="2374753"/>
            <a:ext cx="5234642" cy="26375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Time to think…</a:t>
            </a:r>
            <a:b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br>
              <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How can we make the world more playful?</a:t>
            </a:r>
            <a:endParaRPr kumimoji="0" lang="en-GB"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Thought Bubble: Cloud 2">
            <a:extLst>
              <a:ext uri="{FF2B5EF4-FFF2-40B4-BE49-F238E27FC236}">
                <a16:creationId xmlns:a16="http://schemas.microsoft.com/office/drawing/2014/main" id="{FBC631F0-0765-AC6E-A4E0-CB2749427156}"/>
              </a:ext>
            </a:extLst>
          </p:cNvPr>
          <p:cNvSpPr/>
          <p:nvPr/>
        </p:nvSpPr>
        <p:spPr>
          <a:xfrm>
            <a:off x="7936992" y="1670339"/>
            <a:ext cx="2860157" cy="2447297"/>
          </a:xfrm>
          <a:custGeom>
            <a:avLst/>
            <a:gdLst>
              <a:gd name="csX0" fmla="*/ 258208 w 2860157"/>
              <a:gd name="csY0" fmla="*/ 814066 h 2447297"/>
              <a:gd name="csX1" fmla="*/ 372283 w 2860157"/>
              <a:gd name="csY1" fmla="*/ 391284 h 2447297"/>
              <a:gd name="csX2" fmla="*/ 927233 w 2860157"/>
              <a:gd name="csY2" fmla="*/ 294695 h 2447297"/>
              <a:gd name="csX3" fmla="*/ 1486751 w 2860157"/>
              <a:gd name="csY3" fmla="*/ 194424 h 2447297"/>
              <a:gd name="csX4" fmla="*/ 1704772 w 2860157"/>
              <a:gd name="csY4" fmla="*/ 11330 h 2447297"/>
              <a:gd name="csX5" fmla="*/ 1975163 w 2860157"/>
              <a:gd name="csY5" fmla="*/ 140549 h 2447297"/>
              <a:gd name="csX6" fmla="*/ 2347910 w 2860157"/>
              <a:gd name="csY6" fmla="*/ 39088 h 2447297"/>
              <a:gd name="csX7" fmla="*/ 2536932 w 2860157"/>
              <a:gd name="csY7" fmla="*/ 315882 h 2447297"/>
              <a:gd name="csX8" fmla="*/ 2779516 w 2860157"/>
              <a:gd name="csY8" fmla="*/ 584518 h 2447297"/>
              <a:gd name="csX9" fmla="*/ 2768658 w 2860157"/>
              <a:gd name="csY9" fmla="*/ 875815 h 2447297"/>
              <a:gd name="csX10" fmla="*/ 2847974 w 2860157"/>
              <a:gd name="csY10" fmla="*/ 1321200 h 2447297"/>
              <a:gd name="csX11" fmla="*/ 2476419 w 2860157"/>
              <a:gd name="csY11" fmla="*/ 1711068 h 2447297"/>
              <a:gd name="csX12" fmla="*/ 2343408 w 2860157"/>
              <a:gd name="csY12" fmla="*/ 2045135 h 2447297"/>
              <a:gd name="csX13" fmla="*/ 1890550 w 2860157"/>
              <a:gd name="csY13" fmla="*/ 2085584 h 2447297"/>
              <a:gd name="csX14" fmla="*/ 1566929 w 2860157"/>
              <a:gd name="csY14" fmla="*/ 2441971 h 2447297"/>
              <a:gd name="csX15" fmla="*/ 1091096 w 2860157"/>
              <a:gd name="csY15" fmla="*/ 2224434 h 2447297"/>
              <a:gd name="csX16" fmla="*/ 384267 w 2860157"/>
              <a:gd name="csY16" fmla="*/ 2009502 h 2447297"/>
              <a:gd name="csX17" fmla="*/ 73490 w 2860157"/>
              <a:gd name="csY17" fmla="*/ 1770324 h 2447297"/>
              <a:gd name="csX18" fmla="*/ 139896 w 2860157"/>
              <a:gd name="csY18" fmla="*/ 1447474 h 2447297"/>
              <a:gd name="csX19" fmla="*/ -332 w 2860157"/>
              <a:gd name="csY19" fmla="*/ 1116239 h 2447297"/>
              <a:gd name="csX20" fmla="*/ 255758 w 2860157"/>
              <a:gd name="csY20" fmla="*/ 821827 h 2447297"/>
              <a:gd name="csX21" fmla="*/ 258208 w 2860157"/>
              <a:gd name="csY21" fmla="*/ 814066 h 2447297"/>
              <a:gd name="csX0" fmla="*/ -604757 w 2860157"/>
              <a:gd name="csY0" fmla="*/ 2817402 h 2447297"/>
              <a:gd name="csX1" fmla="*/ -672737 w 2860157"/>
              <a:gd name="csY1" fmla="*/ 2885382 h 2447297"/>
              <a:gd name="csX2" fmla="*/ -740717 w 2860157"/>
              <a:gd name="csY2" fmla="*/ 2817402 h 2447297"/>
              <a:gd name="csX3" fmla="*/ -672737 w 2860157"/>
              <a:gd name="csY3" fmla="*/ 2749422 h 2447297"/>
              <a:gd name="csX4" fmla="*/ -604757 w 2860157"/>
              <a:gd name="csY4" fmla="*/ 2817402 h 2447297"/>
              <a:gd name="csX0" fmla="*/ -228793 w 2860157"/>
              <a:gd name="csY0" fmla="*/ 2583976 h 2447297"/>
              <a:gd name="csX1" fmla="*/ -364754 w 2860157"/>
              <a:gd name="csY1" fmla="*/ 2719937 h 2447297"/>
              <a:gd name="csX2" fmla="*/ -500715 w 2860157"/>
              <a:gd name="csY2" fmla="*/ 2583976 h 2447297"/>
              <a:gd name="csX3" fmla="*/ -364754 w 2860157"/>
              <a:gd name="csY3" fmla="*/ 2448015 h 2447297"/>
              <a:gd name="csX4" fmla="*/ -228793 w 2860157"/>
              <a:gd name="csY4" fmla="*/ 2583976 h 2447297"/>
              <a:gd name="csX0" fmla="*/ 255528 w 2860157"/>
              <a:gd name="csY0" fmla="*/ 2268427 h 2447297"/>
              <a:gd name="csX1" fmla="*/ 51587 w 2860157"/>
              <a:gd name="csY1" fmla="*/ 2472368 h 2447297"/>
              <a:gd name="csX2" fmla="*/ -152354 w 2860157"/>
              <a:gd name="csY2" fmla="*/ 2268427 h 2447297"/>
              <a:gd name="csX3" fmla="*/ 51587 w 2860157"/>
              <a:gd name="csY3" fmla="*/ 2064486 h 2447297"/>
              <a:gd name="csX4" fmla="*/ 255528 w 2860157"/>
              <a:gd name="csY4" fmla="*/ 2268427 h 2447297"/>
              <a:gd name="csX0" fmla="*/ 310711 w 2860157"/>
              <a:gd name="csY0" fmla="*/ 1482937 h 2447297"/>
              <a:gd name="csX1" fmla="*/ 143007 w 2860157"/>
              <a:gd name="csY1" fmla="*/ 1437786 h 2447297"/>
              <a:gd name="csX2" fmla="*/ 458684 w 2860157"/>
              <a:gd name="csY2" fmla="*/ 1977042 h 2447297"/>
              <a:gd name="csX3" fmla="*/ 385326 w 2860157"/>
              <a:gd name="csY3" fmla="*/ 1998625 h 2447297"/>
              <a:gd name="csX4" fmla="*/ 1090964 w 2860157"/>
              <a:gd name="csY4" fmla="*/ 2214463 h 2447297"/>
              <a:gd name="csX5" fmla="*/ 1046738 w 2860157"/>
              <a:gd name="csY5" fmla="*/ 2115892 h 2447297"/>
              <a:gd name="csX6" fmla="*/ 1908558 w 2860157"/>
              <a:gd name="csY6" fmla="*/ 1968657 h 2447297"/>
              <a:gd name="csX7" fmla="*/ 1890881 w 2860157"/>
              <a:gd name="csY7" fmla="*/ 2076803 h 2447297"/>
              <a:gd name="csX8" fmla="*/ 2259590 w 2860157"/>
              <a:gd name="csY8" fmla="*/ 1300353 h 2447297"/>
              <a:gd name="csX9" fmla="*/ 2474830 w 2860157"/>
              <a:gd name="csY9" fmla="*/ 1704610 h 2447297"/>
              <a:gd name="csX10" fmla="*/ 2767334 w 2860157"/>
              <a:gd name="csY10" fmla="*/ 869810 h 2447297"/>
              <a:gd name="csX11" fmla="*/ 2671466 w 2860157"/>
              <a:gd name="csY11" fmla="*/ 1021406 h 2447297"/>
              <a:gd name="csX12" fmla="*/ 2537330 w 2860157"/>
              <a:gd name="csY12" fmla="*/ 307385 h 2447297"/>
              <a:gd name="csX13" fmla="*/ 2542361 w 2860157"/>
              <a:gd name="csY13" fmla="*/ 378991 h 2447297"/>
              <a:gd name="csX14" fmla="*/ 1925176 w 2860157"/>
              <a:gd name="csY14" fmla="*/ 223882 h 2447297"/>
              <a:gd name="csX15" fmla="*/ 1974302 w 2860157"/>
              <a:gd name="csY15" fmla="*/ 132561 h 2447297"/>
              <a:gd name="csX16" fmla="*/ 1465896 w 2860157"/>
              <a:gd name="csY16" fmla="*/ 267389 h 2447297"/>
              <a:gd name="csX17" fmla="*/ 1489665 w 2860157"/>
              <a:gd name="csY17" fmla="*/ 188645 h 2447297"/>
              <a:gd name="csX18" fmla="*/ 926902 w 2860157"/>
              <a:gd name="csY18" fmla="*/ 294128 h 2447297"/>
              <a:gd name="csX19" fmla="*/ 1012972 w 2860157"/>
              <a:gd name="csY19" fmla="*/ 370493 h 2447297"/>
              <a:gd name="csX20" fmla="*/ 273237 w 2860157"/>
              <a:gd name="csY20" fmla="*/ 894453 h 2447297"/>
              <a:gd name="csX21" fmla="*/ 258208 w 2860157"/>
              <a:gd name="csY21" fmla="*/ 814066 h 24472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860157" h="2447297" fill="none" extrusionOk="0">
                <a:moveTo>
                  <a:pt x="258208" y="814066"/>
                </a:moveTo>
                <a:cubicBezTo>
                  <a:pt x="229069" y="682851"/>
                  <a:pt x="278223" y="500222"/>
                  <a:pt x="372283" y="391284"/>
                </a:cubicBezTo>
                <a:cubicBezTo>
                  <a:pt x="560286" y="225342"/>
                  <a:pt x="745355" y="162533"/>
                  <a:pt x="927233" y="294695"/>
                </a:cubicBezTo>
                <a:cubicBezTo>
                  <a:pt x="1096653" y="88447"/>
                  <a:pt x="1262471" y="13531"/>
                  <a:pt x="1486751" y="194424"/>
                </a:cubicBezTo>
                <a:cubicBezTo>
                  <a:pt x="1523806" y="112128"/>
                  <a:pt x="1607866" y="17954"/>
                  <a:pt x="1704772" y="11330"/>
                </a:cubicBezTo>
                <a:cubicBezTo>
                  <a:pt x="1825934" y="-19009"/>
                  <a:pt x="1925345" y="19993"/>
                  <a:pt x="1975163" y="140549"/>
                </a:cubicBezTo>
                <a:cubicBezTo>
                  <a:pt x="2026275" y="-357"/>
                  <a:pt x="2227997" y="-35879"/>
                  <a:pt x="2347910" y="39088"/>
                </a:cubicBezTo>
                <a:cubicBezTo>
                  <a:pt x="2433313" y="96327"/>
                  <a:pt x="2528795" y="222227"/>
                  <a:pt x="2536932" y="315882"/>
                </a:cubicBezTo>
                <a:cubicBezTo>
                  <a:pt x="2665393" y="349463"/>
                  <a:pt x="2739270" y="464953"/>
                  <a:pt x="2779516" y="584518"/>
                </a:cubicBezTo>
                <a:cubicBezTo>
                  <a:pt x="2824280" y="685029"/>
                  <a:pt x="2799076" y="771972"/>
                  <a:pt x="2768658" y="875815"/>
                </a:cubicBezTo>
                <a:cubicBezTo>
                  <a:pt x="2871612" y="1002991"/>
                  <a:pt x="2909797" y="1195915"/>
                  <a:pt x="2847974" y="1321200"/>
                </a:cubicBezTo>
                <a:cubicBezTo>
                  <a:pt x="2830083" y="1552298"/>
                  <a:pt x="2669904" y="1713150"/>
                  <a:pt x="2476419" y="1711068"/>
                </a:cubicBezTo>
                <a:cubicBezTo>
                  <a:pt x="2485621" y="1849449"/>
                  <a:pt x="2415999" y="1946544"/>
                  <a:pt x="2343408" y="2045135"/>
                </a:cubicBezTo>
                <a:cubicBezTo>
                  <a:pt x="2213362" y="2175515"/>
                  <a:pt x="2082939" y="2200160"/>
                  <a:pt x="1890550" y="2085584"/>
                </a:cubicBezTo>
                <a:cubicBezTo>
                  <a:pt x="1871975" y="2233767"/>
                  <a:pt x="1702675" y="2365435"/>
                  <a:pt x="1566929" y="2441971"/>
                </a:cubicBezTo>
                <a:cubicBezTo>
                  <a:pt x="1360680" y="2504198"/>
                  <a:pt x="1198434" y="2455988"/>
                  <a:pt x="1091096" y="2224434"/>
                </a:cubicBezTo>
                <a:cubicBezTo>
                  <a:pt x="786767" y="2329565"/>
                  <a:pt x="558521" y="2265567"/>
                  <a:pt x="384267" y="2009502"/>
                </a:cubicBezTo>
                <a:cubicBezTo>
                  <a:pt x="270697" y="2061040"/>
                  <a:pt x="127832" y="1930035"/>
                  <a:pt x="73490" y="1770324"/>
                </a:cubicBezTo>
                <a:cubicBezTo>
                  <a:pt x="29004" y="1662463"/>
                  <a:pt x="69500" y="1510576"/>
                  <a:pt x="139896" y="1447474"/>
                </a:cubicBezTo>
                <a:cubicBezTo>
                  <a:pt x="41395" y="1375486"/>
                  <a:pt x="-10196" y="1237986"/>
                  <a:pt x="-332" y="1116239"/>
                </a:cubicBezTo>
                <a:cubicBezTo>
                  <a:pt x="-4401" y="961746"/>
                  <a:pt x="142654" y="805995"/>
                  <a:pt x="255758" y="821827"/>
                </a:cubicBezTo>
                <a:cubicBezTo>
                  <a:pt x="257119" y="818775"/>
                  <a:pt x="257850" y="816638"/>
                  <a:pt x="258208" y="814066"/>
                </a:cubicBezTo>
                <a:close/>
              </a:path>
              <a:path w="2860157" h="2447297" fill="none" extrusionOk="0">
                <a:moveTo>
                  <a:pt x="-604757" y="2817402"/>
                </a:moveTo>
                <a:cubicBezTo>
                  <a:pt x="-610589" y="2857109"/>
                  <a:pt x="-635619" y="2891827"/>
                  <a:pt x="-672737" y="2885382"/>
                </a:cubicBezTo>
                <a:cubicBezTo>
                  <a:pt x="-715733" y="2880603"/>
                  <a:pt x="-737280" y="2855258"/>
                  <a:pt x="-740717" y="2817402"/>
                </a:cubicBezTo>
                <a:cubicBezTo>
                  <a:pt x="-743442" y="2779598"/>
                  <a:pt x="-712993" y="2750610"/>
                  <a:pt x="-672737" y="2749422"/>
                </a:cubicBezTo>
                <a:cubicBezTo>
                  <a:pt x="-642493" y="2740919"/>
                  <a:pt x="-604250" y="2773438"/>
                  <a:pt x="-604757" y="2817402"/>
                </a:cubicBezTo>
                <a:close/>
              </a:path>
              <a:path w="2860157" h="2447297" fill="none" extrusionOk="0">
                <a:moveTo>
                  <a:pt x="-228793" y="2583976"/>
                </a:moveTo>
                <a:cubicBezTo>
                  <a:pt x="-214762" y="2649401"/>
                  <a:pt x="-285568" y="2716472"/>
                  <a:pt x="-364754" y="2719937"/>
                </a:cubicBezTo>
                <a:cubicBezTo>
                  <a:pt x="-436954" y="2736245"/>
                  <a:pt x="-493829" y="2652618"/>
                  <a:pt x="-500715" y="2583976"/>
                </a:cubicBezTo>
                <a:cubicBezTo>
                  <a:pt x="-486399" y="2509767"/>
                  <a:pt x="-440043" y="2445532"/>
                  <a:pt x="-364754" y="2448015"/>
                </a:cubicBezTo>
                <a:cubicBezTo>
                  <a:pt x="-308281" y="2450059"/>
                  <a:pt x="-225189" y="2513279"/>
                  <a:pt x="-228793" y="2583976"/>
                </a:cubicBezTo>
                <a:close/>
              </a:path>
              <a:path w="2860157" h="2447297" fill="none" extrusionOk="0">
                <a:moveTo>
                  <a:pt x="255528" y="2268427"/>
                </a:moveTo>
                <a:cubicBezTo>
                  <a:pt x="229018" y="2371102"/>
                  <a:pt x="189245" y="2470719"/>
                  <a:pt x="51587" y="2472368"/>
                </a:cubicBezTo>
                <a:cubicBezTo>
                  <a:pt x="-61732" y="2443063"/>
                  <a:pt x="-144130" y="2375095"/>
                  <a:pt x="-152354" y="2268427"/>
                </a:cubicBezTo>
                <a:cubicBezTo>
                  <a:pt x="-139988" y="2180633"/>
                  <a:pt x="-41250" y="2064055"/>
                  <a:pt x="51587" y="2064486"/>
                </a:cubicBezTo>
                <a:cubicBezTo>
                  <a:pt x="167020" y="2061616"/>
                  <a:pt x="264541" y="2134694"/>
                  <a:pt x="255528" y="2268427"/>
                </a:cubicBezTo>
                <a:close/>
              </a:path>
              <a:path w="2860157" h="2447297" fill="none" extrusionOk="0">
                <a:moveTo>
                  <a:pt x="310711" y="1482937"/>
                </a:moveTo>
                <a:cubicBezTo>
                  <a:pt x="266711" y="1491605"/>
                  <a:pt x="192388" y="1473282"/>
                  <a:pt x="143007" y="1437786"/>
                </a:cubicBezTo>
                <a:moveTo>
                  <a:pt x="458684" y="1977042"/>
                </a:moveTo>
                <a:cubicBezTo>
                  <a:pt x="431600" y="1994312"/>
                  <a:pt x="414346" y="1995937"/>
                  <a:pt x="385326" y="1998625"/>
                </a:cubicBezTo>
                <a:moveTo>
                  <a:pt x="1090964" y="2214463"/>
                </a:moveTo>
                <a:cubicBezTo>
                  <a:pt x="1079721" y="2180438"/>
                  <a:pt x="1056269" y="2147312"/>
                  <a:pt x="1046738" y="2115892"/>
                </a:cubicBezTo>
                <a:moveTo>
                  <a:pt x="1908558" y="1968657"/>
                </a:moveTo>
                <a:cubicBezTo>
                  <a:pt x="1903922" y="2010323"/>
                  <a:pt x="1904527" y="2047271"/>
                  <a:pt x="1890881" y="2076803"/>
                </a:cubicBezTo>
                <a:moveTo>
                  <a:pt x="2259590" y="1300353"/>
                </a:moveTo>
                <a:cubicBezTo>
                  <a:pt x="2388531" y="1376075"/>
                  <a:pt x="2480176" y="1582878"/>
                  <a:pt x="2474830" y="1704610"/>
                </a:cubicBezTo>
                <a:moveTo>
                  <a:pt x="2767334" y="869810"/>
                </a:moveTo>
                <a:cubicBezTo>
                  <a:pt x="2739017" y="929471"/>
                  <a:pt x="2711608" y="986095"/>
                  <a:pt x="2671466" y="1021406"/>
                </a:cubicBezTo>
                <a:moveTo>
                  <a:pt x="2537330" y="307385"/>
                </a:moveTo>
                <a:cubicBezTo>
                  <a:pt x="2539765" y="330721"/>
                  <a:pt x="2540698" y="356098"/>
                  <a:pt x="2542361" y="378991"/>
                </a:cubicBezTo>
                <a:moveTo>
                  <a:pt x="1925176" y="223882"/>
                </a:moveTo>
                <a:cubicBezTo>
                  <a:pt x="1939966" y="183180"/>
                  <a:pt x="1948667" y="156852"/>
                  <a:pt x="1974302" y="132561"/>
                </a:cubicBezTo>
                <a:moveTo>
                  <a:pt x="1465896" y="267389"/>
                </a:moveTo>
                <a:cubicBezTo>
                  <a:pt x="1471808" y="243632"/>
                  <a:pt x="1481172" y="219593"/>
                  <a:pt x="1489665" y="188645"/>
                </a:cubicBezTo>
                <a:moveTo>
                  <a:pt x="926902" y="294128"/>
                </a:moveTo>
                <a:cubicBezTo>
                  <a:pt x="965368" y="311872"/>
                  <a:pt x="986618" y="345513"/>
                  <a:pt x="1012972" y="370493"/>
                </a:cubicBezTo>
                <a:moveTo>
                  <a:pt x="273237" y="894453"/>
                </a:moveTo>
                <a:cubicBezTo>
                  <a:pt x="268875" y="871647"/>
                  <a:pt x="263088" y="839642"/>
                  <a:pt x="258208" y="814066"/>
                </a:cubicBezTo>
              </a:path>
              <a:path w="2860157" h="2447297" stroke="0" extrusionOk="0">
                <a:moveTo>
                  <a:pt x="258208" y="814066"/>
                </a:moveTo>
                <a:cubicBezTo>
                  <a:pt x="209575" y="641442"/>
                  <a:pt x="244047" y="519663"/>
                  <a:pt x="372283" y="391284"/>
                </a:cubicBezTo>
                <a:cubicBezTo>
                  <a:pt x="540116" y="216417"/>
                  <a:pt x="737661" y="171171"/>
                  <a:pt x="927233" y="294695"/>
                </a:cubicBezTo>
                <a:cubicBezTo>
                  <a:pt x="1015395" y="73568"/>
                  <a:pt x="1312781" y="32590"/>
                  <a:pt x="1486751" y="194424"/>
                </a:cubicBezTo>
                <a:cubicBezTo>
                  <a:pt x="1510525" y="85130"/>
                  <a:pt x="1630937" y="36525"/>
                  <a:pt x="1704772" y="11330"/>
                </a:cubicBezTo>
                <a:cubicBezTo>
                  <a:pt x="1817285" y="-4716"/>
                  <a:pt x="1924888" y="16552"/>
                  <a:pt x="1975163" y="140549"/>
                </a:cubicBezTo>
                <a:cubicBezTo>
                  <a:pt x="2060388" y="14164"/>
                  <a:pt x="2207284" y="-15959"/>
                  <a:pt x="2347910" y="39088"/>
                </a:cubicBezTo>
                <a:cubicBezTo>
                  <a:pt x="2444165" y="62724"/>
                  <a:pt x="2515955" y="195265"/>
                  <a:pt x="2536932" y="315882"/>
                </a:cubicBezTo>
                <a:cubicBezTo>
                  <a:pt x="2668823" y="362041"/>
                  <a:pt x="2769446" y="459582"/>
                  <a:pt x="2779516" y="584518"/>
                </a:cubicBezTo>
                <a:cubicBezTo>
                  <a:pt x="2801256" y="679076"/>
                  <a:pt x="2814093" y="792913"/>
                  <a:pt x="2768658" y="875815"/>
                </a:cubicBezTo>
                <a:cubicBezTo>
                  <a:pt x="2856753" y="1009232"/>
                  <a:pt x="2885006" y="1204367"/>
                  <a:pt x="2847974" y="1321200"/>
                </a:cubicBezTo>
                <a:cubicBezTo>
                  <a:pt x="2806454" y="1531326"/>
                  <a:pt x="2663893" y="1689771"/>
                  <a:pt x="2476419" y="1711068"/>
                </a:cubicBezTo>
                <a:cubicBezTo>
                  <a:pt x="2497889" y="1819942"/>
                  <a:pt x="2429719" y="1948634"/>
                  <a:pt x="2343408" y="2045135"/>
                </a:cubicBezTo>
                <a:cubicBezTo>
                  <a:pt x="2199400" y="2175326"/>
                  <a:pt x="2009278" y="2172664"/>
                  <a:pt x="1890550" y="2085584"/>
                </a:cubicBezTo>
                <a:cubicBezTo>
                  <a:pt x="1837379" y="2262561"/>
                  <a:pt x="1703542" y="2362500"/>
                  <a:pt x="1566929" y="2441971"/>
                </a:cubicBezTo>
                <a:cubicBezTo>
                  <a:pt x="1387607" y="2457515"/>
                  <a:pt x="1152910" y="2430752"/>
                  <a:pt x="1091096" y="2224434"/>
                </a:cubicBezTo>
                <a:cubicBezTo>
                  <a:pt x="815257" y="2451132"/>
                  <a:pt x="582075" y="2341064"/>
                  <a:pt x="384267" y="2009502"/>
                </a:cubicBezTo>
                <a:cubicBezTo>
                  <a:pt x="242782" y="2064790"/>
                  <a:pt x="129669" y="1917515"/>
                  <a:pt x="73490" y="1770324"/>
                </a:cubicBezTo>
                <a:cubicBezTo>
                  <a:pt x="36615" y="1669865"/>
                  <a:pt x="43883" y="1535324"/>
                  <a:pt x="139896" y="1447474"/>
                </a:cubicBezTo>
                <a:cubicBezTo>
                  <a:pt x="50038" y="1397593"/>
                  <a:pt x="-25871" y="1255743"/>
                  <a:pt x="-332" y="1116239"/>
                </a:cubicBezTo>
                <a:cubicBezTo>
                  <a:pt x="19459" y="939373"/>
                  <a:pt x="90392" y="836118"/>
                  <a:pt x="255758" y="821827"/>
                </a:cubicBezTo>
                <a:cubicBezTo>
                  <a:pt x="256778" y="819415"/>
                  <a:pt x="257315" y="816972"/>
                  <a:pt x="258208" y="814066"/>
                </a:cubicBezTo>
                <a:close/>
              </a:path>
              <a:path w="2860157" h="2447297" stroke="0" extrusionOk="0">
                <a:moveTo>
                  <a:pt x="-604757" y="2817402"/>
                </a:moveTo>
                <a:cubicBezTo>
                  <a:pt x="-602641" y="2846757"/>
                  <a:pt x="-634459" y="2882626"/>
                  <a:pt x="-672737" y="2885382"/>
                </a:cubicBezTo>
                <a:cubicBezTo>
                  <a:pt x="-711650" y="2892184"/>
                  <a:pt x="-741951" y="2853624"/>
                  <a:pt x="-740717" y="2817402"/>
                </a:cubicBezTo>
                <a:cubicBezTo>
                  <a:pt x="-737449" y="2782490"/>
                  <a:pt x="-719382" y="2751967"/>
                  <a:pt x="-672737" y="2749422"/>
                </a:cubicBezTo>
                <a:cubicBezTo>
                  <a:pt x="-638204" y="2750478"/>
                  <a:pt x="-604797" y="2777859"/>
                  <a:pt x="-604757" y="2817402"/>
                </a:cubicBezTo>
                <a:close/>
              </a:path>
              <a:path w="2860157" h="2447297" stroke="0" extrusionOk="0">
                <a:moveTo>
                  <a:pt x="-228793" y="2583976"/>
                </a:moveTo>
                <a:cubicBezTo>
                  <a:pt x="-233051" y="2665249"/>
                  <a:pt x="-297375" y="2739185"/>
                  <a:pt x="-364754" y="2719937"/>
                </a:cubicBezTo>
                <a:cubicBezTo>
                  <a:pt x="-447063" y="2721672"/>
                  <a:pt x="-499996" y="2661037"/>
                  <a:pt x="-500715" y="2583976"/>
                </a:cubicBezTo>
                <a:cubicBezTo>
                  <a:pt x="-520510" y="2505452"/>
                  <a:pt x="-440406" y="2433430"/>
                  <a:pt x="-364754" y="2448015"/>
                </a:cubicBezTo>
                <a:cubicBezTo>
                  <a:pt x="-279985" y="2429483"/>
                  <a:pt x="-217211" y="2496840"/>
                  <a:pt x="-228793" y="2583976"/>
                </a:cubicBezTo>
                <a:close/>
              </a:path>
              <a:path w="2860157" h="2447297" stroke="0" extrusionOk="0">
                <a:moveTo>
                  <a:pt x="255528" y="2268427"/>
                </a:moveTo>
                <a:cubicBezTo>
                  <a:pt x="250163" y="2394133"/>
                  <a:pt x="172195" y="2469567"/>
                  <a:pt x="51587" y="2472368"/>
                </a:cubicBezTo>
                <a:cubicBezTo>
                  <a:pt x="-58442" y="2466117"/>
                  <a:pt x="-142126" y="2385576"/>
                  <a:pt x="-152354" y="2268427"/>
                </a:cubicBezTo>
                <a:cubicBezTo>
                  <a:pt x="-143227" y="2141465"/>
                  <a:pt x="-34083" y="2055493"/>
                  <a:pt x="51587" y="2064486"/>
                </a:cubicBezTo>
                <a:cubicBezTo>
                  <a:pt x="182389" y="2067737"/>
                  <a:pt x="256484" y="2167998"/>
                  <a:pt x="255528" y="2268427"/>
                </a:cubicBezTo>
                <a:close/>
              </a:path>
              <a:path w="2860157" h="2447297" fill="none" stroke="0" extrusionOk="0">
                <a:moveTo>
                  <a:pt x="310711" y="1482937"/>
                </a:moveTo>
                <a:cubicBezTo>
                  <a:pt x="257629" y="1490726"/>
                  <a:pt x="197103" y="1469528"/>
                  <a:pt x="143007" y="1437786"/>
                </a:cubicBezTo>
                <a:moveTo>
                  <a:pt x="458684" y="1977042"/>
                </a:moveTo>
                <a:cubicBezTo>
                  <a:pt x="438800" y="1989249"/>
                  <a:pt x="411538" y="1988974"/>
                  <a:pt x="385326" y="1998625"/>
                </a:cubicBezTo>
                <a:moveTo>
                  <a:pt x="1090964" y="2214463"/>
                </a:moveTo>
                <a:cubicBezTo>
                  <a:pt x="1071941" y="2180560"/>
                  <a:pt x="1059019" y="2154733"/>
                  <a:pt x="1046738" y="2115892"/>
                </a:cubicBezTo>
                <a:moveTo>
                  <a:pt x="1908558" y="1968657"/>
                </a:moveTo>
                <a:cubicBezTo>
                  <a:pt x="1897947" y="2003388"/>
                  <a:pt x="1899959" y="2039967"/>
                  <a:pt x="1890881" y="2076803"/>
                </a:cubicBezTo>
                <a:moveTo>
                  <a:pt x="2259590" y="1300353"/>
                </a:moveTo>
                <a:cubicBezTo>
                  <a:pt x="2356688" y="1344725"/>
                  <a:pt x="2453084" y="1559850"/>
                  <a:pt x="2474830" y="1704610"/>
                </a:cubicBezTo>
                <a:moveTo>
                  <a:pt x="2767334" y="869810"/>
                </a:moveTo>
                <a:cubicBezTo>
                  <a:pt x="2753056" y="932613"/>
                  <a:pt x="2723475" y="978662"/>
                  <a:pt x="2671466" y="1021406"/>
                </a:cubicBezTo>
                <a:moveTo>
                  <a:pt x="2537330" y="307385"/>
                </a:moveTo>
                <a:cubicBezTo>
                  <a:pt x="2543687" y="332186"/>
                  <a:pt x="2547476" y="358060"/>
                  <a:pt x="2542361" y="378991"/>
                </a:cubicBezTo>
                <a:moveTo>
                  <a:pt x="1925176" y="223882"/>
                </a:moveTo>
                <a:cubicBezTo>
                  <a:pt x="1934478" y="200550"/>
                  <a:pt x="1959123" y="157267"/>
                  <a:pt x="1974302" y="132561"/>
                </a:cubicBezTo>
                <a:moveTo>
                  <a:pt x="1465896" y="267389"/>
                </a:moveTo>
                <a:cubicBezTo>
                  <a:pt x="1465126" y="237333"/>
                  <a:pt x="1477797" y="211712"/>
                  <a:pt x="1489665" y="188645"/>
                </a:cubicBezTo>
                <a:moveTo>
                  <a:pt x="926902" y="294128"/>
                </a:moveTo>
                <a:cubicBezTo>
                  <a:pt x="956768" y="325637"/>
                  <a:pt x="994219" y="347080"/>
                  <a:pt x="1012972" y="370493"/>
                </a:cubicBezTo>
                <a:moveTo>
                  <a:pt x="273237" y="894453"/>
                </a:moveTo>
                <a:cubicBezTo>
                  <a:pt x="267500" y="863452"/>
                  <a:pt x="263051" y="838315"/>
                  <a:pt x="258208" y="814066"/>
                </a:cubicBezTo>
              </a:path>
            </a:pathLst>
          </a:custGeom>
          <a:solidFill>
            <a:schemeClr val="tx2">
              <a:lumMod val="10000"/>
              <a:lumOff val="90000"/>
            </a:schemeClr>
          </a:solidFill>
          <a:ln w="57150">
            <a:solidFill>
              <a:schemeClr val="tx2"/>
            </a:solidFill>
            <a:extLst>
              <a:ext uri="{C807C97D-BFC1-408E-A445-0C87EB9F89A2}">
                <ask:lineSketchStyleProps xmlns:ask="http://schemas.microsoft.com/office/drawing/2018/sketchyshapes" sd="1219033472">
                  <a:prstGeom prst="cloudCallout">
                    <a:avLst>
                      <a:gd name="adj1" fmla="val -73521"/>
                      <a:gd name="adj2" fmla="val 6512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0591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15AF1-F65B-EB17-2BC6-F3D7D52D01C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37C87C0A-28DA-56F6-60F8-104BE355B176}"/>
              </a:ext>
            </a:extLst>
          </p:cNvPr>
          <p:cNvSpPr/>
          <p:nvPr/>
        </p:nvSpPr>
        <p:spPr>
          <a:xfrm>
            <a:off x="491905" y="660903"/>
            <a:ext cx="11208190" cy="619709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5579A66-640D-B2BE-45FE-AF600448A8F9}"/>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3" name="TextBox 2">
            <a:extLst>
              <a:ext uri="{FF2B5EF4-FFF2-40B4-BE49-F238E27FC236}">
                <a16:creationId xmlns:a16="http://schemas.microsoft.com/office/drawing/2014/main" id="{F82E1547-B8A5-8BD8-23DD-8D7C7A74AA4F}"/>
              </a:ext>
            </a:extLst>
          </p:cNvPr>
          <p:cNvSpPr txBox="1"/>
          <p:nvPr/>
        </p:nvSpPr>
        <p:spPr>
          <a:xfrm>
            <a:off x="415928" y="221883"/>
            <a:ext cx="6097508" cy="369332"/>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[Optional slide: Ideas to help children play]</a:t>
            </a:r>
            <a:endParaRPr lang="en-US"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BC4A650-5371-13F1-0939-1EAAD0BAB9AA}"/>
              </a:ext>
            </a:extLst>
          </p:cNvPr>
          <p:cNvSpPr txBox="1">
            <a:spLocks/>
          </p:cNvSpPr>
          <p:nvPr/>
        </p:nvSpPr>
        <p:spPr>
          <a:xfrm>
            <a:off x="698599" y="2046207"/>
            <a:ext cx="3035716" cy="402439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t>Hannah</a:t>
            </a:r>
          </a:p>
        </p:txBody>
      </p:sp>
      <p:pic>
        <p:nvPicPr>
          <p:cNvPr id="5" name="Graphic 4" descr="Girl wearing cape">
            <a:extLst>
              <a:ext uri="{FF2B5EF4-FFF2-40B4-BE49-F238E27FC236}">
                <a16:creationId xmlns:a16="http://schemas.microsoft.com/office/drawing/2014/main" id="{2F6044EE-15F4-D56D-5D3F-D6C189A588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87054" y="2260003"/>
            <a:ext cx="1905000" cy="3952875"/>
          </a:xfrm>
          <a:prstGeom prst="rect">
            <a:avLst/>
          </a:prstGeom>
        </p:spPr>
      </p:pic>
      <p:pic>
        <p:nvPicPr>
          <p:cNvPr id="8" name="Graphic 7" descr="Curly hair boy">
            <a:extLst>
              <a:ext uri="{FF2B5EF4-FFF2-40B4-BE49-F238E27FC236}">
                <a16:creationId xmlns:a16="http://schemas.microsoft.com/office/drawing/2014/main" id="{E5C03172-A727-E839-4599-A9245F1F004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19138" y="2506356"/>
            <a:ext cx="1266825" cy="3876675"/>
          </a:xfrm>
          <a:prstGeom prst="rect">
            <a:avLst/>
          </a:prstGeom>
        </p:spPr>
      </p:pic>
      <p:pic>
        <p:nvPicPr>
          <p:cNvPr id="9" name="Graphic 8" descr="Girl wearing backpack">
            <a:extLst>
              <a:ext uri="{FF2B5EF4-FFF2-40B4-BE49-F238E27FC236}">
                <a16:creationId xmlns:a16="http://schemas.microsoft.com/office/drawing/2014/main" id="{B8872FE8-2A74-96EC-1F1A-BDFF44B875C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99946" y="2658755"/>
            <a:ext cx="1438275" cy="3571875"/>
          </a:xfrm>
          <a:prstGeom prst="rect">
            <a:avLst/>
          </a:prstGeom>
        </p:spPr>
      </p:pic>
      <p:sp>
        <p:nvSpPr>
          <p:cNvPr id="17" name="Wave 16">
            <a:extLst>
              <a:ext uri="{FF2B5EF4-FFF2-40B4-BE49-F238E27FC236}">
                <a16:creationId xmlns:a16="http://schemas.microsoft.com/office/drawing/2014/main" id="{D5E144D4-E4F9-945D-6162-DFC7BCC9E50B}"/>
              </a:ext>
            </a:extLst>
          </p:cNvPr>
          <p:cNvSpPr/>
          <p:nvPr/>
        </p:nvSpPr>
        <p:spPr>
          <a:xfrm>
            <a:off x="1675989" y="1841863"/>
            <a:ext cx="1050662" cy="595896"/>
          </a:xfrm>
          <a:custGeom>
            <a:avLst/>
            <a:gdLst>
              <a:gd name="csX0" fmla="*/ 0 w 1050662"/>
              <a:gd name="csY0" fmla="*/ 74487 h 595896"/>
              <a:gd name="csX1" fmla="*/ 1050662 w 1050662"/>
              <a:gd name="csY1" fmla="*/ 74487 h 595896"/>
              <a:gd name="csX2" fmla="*/ 1050662 w 1050662"/>
              <a:gd name="csY2" fmla="*/ 521409 h 595896"/>
              <a:gd name="csX3" fmla="*/ 0 w 1050662"/>
              <a:gd name="csY3" fmla="*/ 521409 h 595896"/>
              <a:gd name="csX4" fmla="*/ 0 w 1050662"/>
              <a:gd name="csY4" fmla="*/ 74487 h 595896"/>
            </a:gdLst>
            <a:ahLst/>
            <a:cxnLst>
              <a:cxn ang="0">
                <a:pos x="csX0" y="csY0"/>
              </a:cxn>
              <a:cxn ang="0">
                <a:pos x="csX1" y="csY1"/>
              </a:cxn>
              <a:cxn ang="0">
                <a:pos x="csX2" y="csY2"/>
              </a:cxn>
              <a:cxn ang="0">
                <a:pos x="csX3" y="csY3"/>
              </a:cxn>
              <a:cxn ang="0">
                <a:pos x="csX4" y="csY4"/>
              </a:cxn>
            </a:cxnLst>
            <a:rect l="l" t="t" r="r" b="b"/>
            <a:pathLst>
              <a:path w="1050662" h="595896" fill="none" extrusionOk="0">
                <a:moveTo>
                  <a:pt x="0" y="74487"/>
                </a:moveTo>
                <a:cubicBezTo>
                  <a:pt x="332165" y="-157457"/>
                  <a:pt x="709746" y="323103"/>
                  <a:pt x="1050662" y="74487"/>
                </a:cubicBezTo>
                <a:cubicBezTo>
                  <a:pt x="1071310" y="267882"/>
                  <a:pt x="1050279" y="347807"/>
                  <a:pt x="1050662" y="521409"/>
                </a:cubicBezTo>
                <a:cubicBezTo>
                  <a:pt x="701727" y="778932"/>
                  <a:pt x="430720" y="228290"/>
                  <a:pt x="0" y="521409"/>
                </a:cubicBezTo>
                <a:cubicBezTo>
                  <a:pt x="-10295" y="369831"/>
                  <a:pt x="46909" y="287242"/>
                  <a:pt x="0" y="74487"/>
                </a:cubicBezTo>
                <a:close/>
              </a:path>
              <a:path w="1050662" h="595896" stroke="0" extrusionOk="0">
                <a:moveTo>
                  <a:pt x="0" y="74487"/>
                </a:moveTo>
                <a:cubicBezTo>
                  <a:pt x="444891" y="-117144"/>
                  <a:pt x="732325" y="318727"/>
                  <a:pt x="1050662" y="74487"/>
                </a:cubicBezTo>
                <a:cubicBezTo>
                  <a:pt x="1104050" y="223285"/>
                  <a:pt x="1026430" y="363641"/>
                  <a:pt x="1050662" y="521409"/>
                </a:cubicBezTo>
                <a:cubicBezTo>
                  <a:pt x="667405" y="836078"/>
                  <a:pt x="398703" y="306900"/>
                  <a:pt x="0" y="521409"/>
                </a:cubicBezTo>
                <a:cubicBezTo>
                  <a:pt x="-29115" y="338667"/>
                  <a:pt x="21579" y="239945"/>
                  <a:pt x="0" y="74487"/>
                </a:cubicBezTo>
                <a:close/>
              </a:path>
            </a:pathLst>
          </a:custGeom>
          <a:solidFill>
            <a:schemeClr val="bg1"/>
          </a:solidFill>
          <a:ln w="38100">
            <a:solidFill>
              <a:schemeClr val="tx1"/>
            </a:solidFill>
            <a:extLst>
              <a:ext uri="{C807C97D-BFC1-408E-A445-0C87EB9F89A2}">
                <ask:lineSketchStyleProps xmlns:ask="http://schemas.microsoft.com/office/drawing/2018/sketchyshapes" sd="1301583531">
                  <a:prstGeom prst="wav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1120CCC-008E-CF4A-2576-D7B8390F635B}"/>
              </a:ext>
            </a:extLst>
          </p:cNvPr>
          <p:cNvSpPr txBox="1"/>
          <p:nvPr/>
        </p:nvSpPr>
        <p:spPr>
          <a:xfrm>
            <a:off x="1675989" y="1947502"/>
            <a:ext cx="1050662" cy="369332"/>
          </a:xfrm>
          <a:prstGeom prst="rect">
            <a:avLst/>
          </a:prstGeom>
          <a:noFill/>
        </p:spPr>
        <p:txBody>
          <a:bodyPr wrap="square">
            <a:spAutoFit/>
          </a:bodyPr>
          <a:lstStyle/>
          <a:p>
            <a:r>
              <a:rPr lang="en-GB" sz="1800" b="1" dirty="0"/>
              <a:t>Hannah</a:t>
            </a:r>
            <a:endParaRPr lang="en-US" dirty="0"/>
          </a:p>
        </p:txBody>
      </p:sp>
      <p:sp>
        <p:nvSpPr>
          <p:cNvPr id="18" name="Wave 17">
            <a:extLst>
              <a:ext uri="{FF2B5EF4-FFF2-40B4-BE49-F238E27FC236}">
                <a16:creationId xmlns:a16="http://schemas.microsoft.com/office/drawing/2014/main" id="{D8B05F49-7DAB-1B3B-5826-498ABDF8B3D0}"/>
              </a:ext>
            </a:extLst>
          </p:cNvPr>
          <p:cNvSpPr/>
          <p:nvPr/>
        </p:nvSpPr>
        <p:spPr>
          <a:xfrm>
            <a:off x="5462774" y="1736226"/>
            <a:ext cx="1050662" cy="595896"/>
          </a:xfrm>
          <a:custGeom>
            <a:avLst/>
            <a:gdLst>
              <a:gd name="csX0" fmla="*/ 0 w 1050662"/>
              <a:gd name="csY0" fmla="*/ 74487 h 595896"/>
              <a:gd name="csX1" fmla="*/ 1050662 w 1050662"/>
              <a:gd name="csY1" fmla="*/ 74487 h 595896"/>
              <a:gd name="csX2" fmla="*/ 1050662 w 1050662"/>
              <a:gd name="csY2" fmla="*/ 521409 h 595896"/>
              <a:gd name="csX3" fmla="*/ 0 w 1050662"/>
              <a:gd name="csY3" fmla="*/ 521409 h 595896"/>
              <a:gd name="csX4" fmla="*/ 0 w 1050662"/>
              <a:gd name="csY4" fmla="*/ 74487 h 595896"/>
            </a:gdLst>
            <a:ahLst/>
            <a:cxnLst>
              <a:cxn ang="0">
                <a:pos x="csX0" y="csY0"/>
              </a:cxn>
              <a:cxn ang="0">
                <a:pos x="csX1" y="csY1"/>
              </a:cxn>
              <a:cxn ang="0">
                <a:pos x="csX2" y="csY2"/>
              </a:cxn>
              <a:cxn ang="0">
                <a:pos x="csX3" y="csY3"/>
              </a:cxn>
              <a:cxn ang="0">
                <a:pos x="csX4" y="csY4"/>
              </a:cxn>
            </a:cxnLst>
            <a:rect l="l" t="t" r="r" b="b"/>
            <a:pathLst>
              <a:path w="1050662" h="595896" fill="none" extrusionOk="0">
                <a:moveTo>
                  <a:pt x="0" y="74487"/>
                </a:moveTo>
                <a:cubicBezTo>
                  <a:pt x="332165" y="-157457"/>
                  <a:pt x="709746" y="323103"/>
                  <a:pt x="1050662" y="74487"/>
                </a:cubicBezTo>
                <a:cubicBezTo>
                  <a:pt x="1071310" y="267882"/>
                  <a:pt x="1050279" y="347807"/>
                  <a:pt x="1050662" y="521409"/>
                </a:cubicBezTo>
                <a:cubicBezTo>
                  <a:pt x="701727" y="778932"/>
                  <a:pt x="430720" y="228290"/>
                  <a:pt x="0" y="521409"/>
                </a:cubicBezTo>
                <a:cubicBezTo>
                  <a:pt x="-10295" y="369831"/>
                  <a:pt x="46909" y="287242"/>
                  <a:pt x="0" y="74487"/>
                </a:cubicBezTo>
                <a:close/>
              </a:path>
              <a:path w="1050662" h="595896" stroke="0" extrusionOk="0">
                <a:moveTo>
                  <a:pt x="0" y="74487"/>
                </a:moveTo>
                <a:cubicBezTo>
                  <a:pt x="444891" y="-117144"/>
                  <a:pt x="732325" y="318727"/>
                  <a:pt x="1050662" y="74487"/>
                </a:cubicBezTo>
                <a:cubicBezTo>
                  <a:pt x="1104050" y="223285"/>
                  <a:pt x="1026430" y="363641"/>
                  <a:pt x="1050662" y="521409"/>
                </a:cubicBezTo>
                <a:cubicBezTo>
                  <a:pt x="667405" y="836078"/>
                  <a:pt x="398703" y="306900"/>
                  <a:pt x="0" y="521409"/>
                </a:cubicBezTo>
                <a:cubicBezTo>
                  <a:pt x="-29115" y="338667"/>
                  <a:pt x="21579" y="239945"/>
                  <a:pt x="0" y="74487"/>
                </a:cubicBezTo>
                <a:close/>
              </a:path>
            </a:pathLst>
          </a:custGeom>
          <a:solidFill>
            <a:schemeClr val="bg1"/>
          </a:solidFill>
          <a:ln w="38100">
            <a:solidFill>
              <a:schemeClr val="tx1"/>
            </a:solidFill>
            <a:extLst>
              <a:ext uri="{C807C97D-BFC1-408E-A445-0C87EB9F89A2}">
                <ask:lineSketchStyleProps xmlns:ask="http://schemas.microsoft.com/office/drawing/2018/sketchyshapes" sd="1301583531">
                  <a:prstGeom prst="wav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AF08E20-A0E8-CBC8-CA66-C2B23E362BDC}"/>
              </a:ext>
            </a:extLst>
          </p:cNvPr>
          <p:cNvSpPr txBox="1"/>
          <p:nvPr/>
        </p:nvSpPr>
        <p:spPr>
          <a:xfrm>
            <a:off x="2938221" y="1841863"/>
            <a:ext cx="6097508" cy="369332"/>
          </a:xfrm>
          <a:prstGeom prst="rect">
            <a:avLst/>
          </a:prstGeom>
          <a:noFill/>
        </p:spPr>
        <p:txBody>
          <a:bodyPr wrap="square">
            <a:spAutoFit/>
          </a:bodyPr>
          <a:lstStyle/>
          <a:p>
            <a:pPr algn="ctr"/>
            <a:r>
              <a:rPr lang="en-GB" sz="1800" b="1" dirty="0"/>
              <a:t>Theo</a:t>
            </a:r>
          </a:p>
        </p:txBody>
      </p:sp>
      <p:sp>
        <p:nvSpPr>
          <p:cNvPr id="19" name="Wave 18">
            <a:extLst>
              <a:ext uri="{FF2B5EF4-FFF2-40B4-BE49-F238E27FC236}">
                <a16:creationId xmlns:a16="http://schemas.microsoft.com/office/drawing/2014/main" id="{6BDF1C42-80A8-3AEB-B194-3BD499969D77}"/>
              </a:ext>
            </a:extLst>
          </p:cNvPr>
          <p:cNvSpPr/>
          <p:nvPr/>
        </p:nvSpPr>
        <p:spPr>
          <a:xfrm>
            <a:off x="9234956" y="1662061"/>
            <a:ext cx="1050662" cy="595896"/>
          </a:xfrm>
          <a:custGeom>
            <a:avLst/>
            <a:gdLst>
              <a:gd name="csX0" fmla="*/ 0 w 1050662"/>
              <a:gd name="csY0" fmla="*/ 74487 h 595896"/>
              <a:gd name="csX1" fmla="*/ 1050662 w 1050662"/>
              <a:gd name="csY1" fmla="*/ 74487 h 595896"/>
              <a:gd name="csX2" fmla="*/ 1050662 w 1050662"/>
              <a:gd name="csY2" fmla="*/ 521409 h 595896"/>
              <a:gd name="csX3" fmla="*/ 0 w 1050662"/>
              <a:gd name="csY3" fmla="*/ 521409 h 595896"/>
              <a:gd name="csX4" fmla="*/ 0 w 1050662"/>
              <a:gd name="csY4" fmla="*/ 74487 h 595896"/>
            </a:gdLst>
            <a:ahLst/>
            <a:cxnLst>
              <a:cxn ang="0">
                <a:pos x="csX0" y="csY0"/>
              </a:cxn>
              <a:cxn ang="0">
                <a:pos x="csX1" y="csY1"/>
              </a:cxn>
              <a:cxn ang="0">
                <a:pos x="csX2" y="csY2"/>
              </a:cxn>
              <a:cxn ang="0">
                <a:pos x="csX3" y="csY3"/>
              </a:cxn>
              <a:cxn ang="0">
                <a:pos x="csX4" y="csY4"/>
              </a:cxn>
            </a:cxnLst>
            <a:rect l="l" t="t" r="r" b="b"/>
            <a:pathLst>
              <a:path w="1050662" h="595896" fill="none" extrusionOk="0">
                <a:moveTo>
                  <a:pt x="0" y="74487"/>
                </a:moveTo>
                <a:cubicBezTo>
                  <a:pt x="332165" y="-157457"/>
                  <a:pt x="709746" y="323103"/>
                  <a:pt x="1050662" y="74487"/>
                </a:cubicBezTo>
                <a:cubicBezTo>
                  <a:pt x="1071310" y="267882"/>
                  <a:pt x="1050279" y="347807"/>
                  <a:pt x="1050662" y="521409"/>
                </a:cubicBezTo>
                <a:cubicBezTo>
                  <a:pt x="701727" y="778932"/>
                  <a:pt x="430720" y="228290"/>
                  <a:pt x="0" y="521409"/>
                </a:cubicBezTo>
                <a:cubicBezTo>
                  <a:pt x="-10295" y="369831"/>
                  <a:pt x="46909" y="287242"/>
                  <a:pt x="0" y="74487"/>
                </a:cubicBezTo>
                <a:close/>
              </a:path>
              <a:path w="1050662" h="595896" stroke="0" extrusionOk="0">
                <a:moveTo>
                  <a:pt x="0" y="74487"/>
                </a:moveTo>
                <a:cubicBezTo>
                  <a:pt x="444891" y="-117144"/>
                  <a:pt x="732325" y="318727"/>
                  <a:pt x="1050662" y="74487"/>
                </a:cubicBezTo>
                <a:cubicBezTo>
                  <a:pt x="1104050" y="223285"/>
                  <a:pt x="1026430" y="363641"/>
                  <a:pt x="1050662" y="521409"/>
                </a:cubicBezTo>
                <a:cubicBezTo>
                  <a:pt x="667405" y="836078"/>
                  <a:pt x="398703" y="306900"/>
                  <a:pt x="0" y="521409"/>
                </a:cubicBezTo>
                <a:cubicBezTo>
                  <a:pt x="-29115" y="338667"/>
                  <a:pt x="21579" y="239945"/>
                  <a:pt x="0" y="74487"/>
                </a:cubicBezTo>
                <a:close/>
              </a:path>
            </a:pathLst>
          </a:custGeom>
          <a:solidFill>
            <a:schemeClr val="bg1"/>
          </a:solidFill>
          <a:ln w="38100">
            <a:solidFill>
              <a:schemeClr val="tx1"/>
            </a:solidFill>
            <a:extLst>
              <a:ext uri="{C807C97D-BFC1-408E-A445-0C87EB9F89A2}">
                <ask:lineSketchStyleProps xmlns:ask="http://schemas.microsoft.com/office/drawing/2018/sketchyshapes" sd="1301583531">
                  <a:prstGeom prst="wav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9131D9D-A5FE-3A48-A2D7-FFB116CC9ECF}"/>
              </a:ext>
            </a:extLst>
          </p:cNvPr>
          <p:cNvSpPr txBox="1"/>
          <p:nvPr/>
        </p:nvSpPr>
        <p:spPr>
          <a:xfrm>
            <a:off x="6685963" y="1736226"/>
            <a:ext cx="6097508" cy="369332"/>
          </a:xfrm>
          <a:prstGeom prst="rect">
            <a:avLst/>
          </a:prstGeom>
          <a:noFill/>
        </p:spPr>
        <p:txBody>
          <a:bodyPr wrap="square">
            <a:spAutoFit/>
          </a:bodyPr>
          <a:lstStyle/>
          <a:p>
            <a:pPr algn="ctr"/>
            <a:r>
              <a:rPr lang="en-GB" sz="1800" b="1" dirty="0"/>
              <a:t>Emma</a:t>
            </a:r>
          </a:p>
        </p:txBody>
      </p:sp>
    </p:spTree>
    <p:extLst>
      <p:ext uri="{BB962C8B-B14F-4D97-AF65-F5344CB8AC3E}">
        <p14:creationId xmlns:p14="http://schemas.microsoft.com/office/powerpoint/2010/main" val="25190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8129-5C6D-5C7A-F85A-374FC4B7BEC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F5AF9D3-FFBA-0236-874D-7ADF4E103704}"/>
              </a:ext>
            </a:extLst>
          </p:cNvPr>
          <p:cNvSpPr txBox="1">
            <a:spLocks/>
          </p:cNvSpPr>
          <p:nvPr/>
        </p:nvSpPr>
        <p:spPr>
          <a:xfrm>
            <a:off x="1499946" y="1333154"/>
            <a:ext cx="3751258" cy="4720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a:extLst>
              <a:ext uri="{FF2B5EF4-FFF2-40B4-BE49-F238E27FC236}">
                <a16:creationId xmlns:a16="http://schemas.microsoft.com/office/drawing/2014/main" id="{574CAD48-1592-C184-0D2D-C6D52B49080F}"/>
              </a:ext>
            </a:extLst>
          </p:cNvPr>
          <p:cNvSpPr txBox="1">
            <a:spLocks/>
          </p:cNvSpPr>
          <p:nvPr/>
        </p:nvSpPr>
        <p:spPr>
          <a:xfrm>
            <a:off x="1389612" y="2229751"/>
            <a:ext cx="5331272" cy="239849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1" i="0" kern="1200">
                <a:solidFill>
                  <a:schemeClr val="bg1"/>
                </a:solidFill>
                <a:latin typeface="Poppins" pitchFamily="2" charset="77"/>
                <a:ea typeface="+mj-ea"/>
                <a:cs typeface="Poppins"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Time to create…</a:t>
            </a:r>
            <a:br>
              <a:rPr kumimoji="0" lang="en-US" sz="5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br>
              <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Something that makes the world more playful</a:t>
            </a:r>
          </a:p>
        </p:txBody>
      </p:sp>
      <p:pic>
        <p:nvPicPr>
          <p:cNvPr id="2" name="Picture 5">
            <a:extLst>
              <a:ext uri="{FF2B5EF4-FFF2-40B4-BE49-F238E27FC236}">
                <a16:creationId xmlns:a16="http://schemas.microsoft.com/office/drawing/2014/main" id="{76C6FAF6-AF18-2A4F-67C4-8B728292ACC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136753" y="1953477"/>
            <a:ext cx="2392739" cy="2951045"/>
          </a:xfrm>
          <a:prstGeom prst="rect">
            <a:avLst/>
          </a:prstGeom>
        </p:spPr>
      </p:pic>
    </p:spTree>
    <p:extLst>
      <p:ext uri="{BB962C8B-B14F-4D97-AF65-F5344CB8AC3E}">
        <p14:creationId xmlns:p14="http://schemas.microsoft.com/office/powerpoint/2010/main" val="3937253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7410195-14e1-4fb8-904b-ab1892023667}" enabled="0" method="" siteId="{77410195-14e1-4fb8-904b-ab1892023667}" removed="1"/>
</clbl:labelList>
</file>

<file path=docProps/app.xml><?xml version="1.0" encoding="utf-8"?>
<Properties xmlns="http://schemas.openxmlformats.org/officeDocument/2006/extended-properties" xmlns:vt="http://schemas.openxmlformats.org/officeDocument/2006/docPropsVTypes">
  <TotalTime>4723</TotalTime>
  <Words>1528</Words>
  <Application>Microsoft Office PowerPoint</Application>
  <PresentationFormat>Widescreen</PresentationFormat>
  <Paragraphs>123</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Arial,Sans-Serif</vt:lpstr>
      <vt:lpstr>Calibri</vt:lpstr>
      <vt:lpstr>Cera Pro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Sidwell</dc:creator>
  <cp:lastModifiedBy>Michael Sidwell</cp:lastModifiedBy>
  <cp:revision>5</cp:revision>
  <dcterms:created xsi:type="dcterms:W3CDTF">2025-05-06T10:15:18Z</dcterms:created>
  <dcterms:modified xsi:type="dcterms:W3CDTF">2026-06-02T08:26:52Z</dcterms:modified>
</cp:coreProperties>
</file>