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4326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sumshrestha\Desktop\2023\SOLICITATION_2023\NENAP\Tender documents\"/>
    </mc:Choice>
  </mc:AlternateContent>
  <xr:revisionPtr revIDLastSave="0" documentId="8_{4C6C94ED-1B00-4130-B42E-BCAA8E30D156}" xr6:coauthVersionLast="47" xr6:coauthVersionMax="47" xr10:uidLastSave="{00000000-0000-0000-0000-000000000000}"/>
  <bookViews>
    <workbookView xWindow="28680" yWindow="-120" windowWidth="29040" windowHeight="17640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0" fontId="18" fillId="4" borderId="0" xfId="0" applyFont="1" applyFill="1" applyAlignment="1">
      <alignment horizontal="center" wrapText="1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zoomScale="85" zoomScaleNormal="85" workbookViewId="0">
      <selection activeCell="E38" sqref="E38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16" t="s">
        <v>0</v>
      </c>
      <c r="C2" s="116"/>
      <c r="D2" s="116"/>
      <c r="E2" s="117"/>
      <c r="F2" s="60"/>
    </row>
    <row r="3" spans="1:9" ht="61.5" customHeight="1" x14ac:dyDescent="0.25">
      <c r="A3" s="60"/>
      <c r="B3" s="55"/>
      <c r="C3" s="115" t="str">
        <f>VLOOKUP(C7,Request_Type,2,0)</f>
        <v>There are mandatory fields missing for the creation request.
Complete the fields in red background before submission!</v>
      </c>
      <c r="D3" s="115"/>
      <c r="E3" s="61"/>
      <c r="F3" s="60"/>
    </row>
    <row r="4" spans="1:9" ht="24" customHeight="1" x14ac:dyDescent="0.3">
      <c r="A4" s="107" t="s">
        <v>1</v>
      </c>
      <c r="B4" s="107"/>
      <c r="C4" s="107"/>
      <c r="D4" s="107"/>
      <c r="E4" s="118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13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09" t="s">
        <v>19</v>
      </c>
      <c r="C12" s="125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10"/>
      <c r="C13" s="126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07" t="s">
        <v>31</v>
      </c>
      <c r="B23" s="107"/>
      <c r="C23" s="107"/>
      <c r="D23" s="107"/>
      <c r="E23" s="118"/>
      <c r="F23" s="60"/>
    </row>
    <row r="24" spans="1:9" ht="15.75" customHeight="1" x14ac:dyDescent="0.25">
      <c r="A24" s="60"/>
      <c r="B24" s="119" t="s">
        <v>32</v>
      </c>
      <c r="C24" s="120"/>
      <c r="D24" s="120"/>
      <c r="E24" s="121"/>
      <c r="F24" s="64"/>
      <c r="G24" s="99"/>
    </row>
    <row r="25" spans="1:9" ht="15.75" customHeight="1" x14ac:dyDescent="0.25">
      <c r="A25" s="60"/>
      <c r="B25" s="122"/>
      <c r="C25" s="123"/>
      <c r="D25" s="123"/>
      <c r="E25" s="124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07" t="s">
        <v>43</v>
      </c>
      <c r="C37" s="107"/>
      <c r="D37" s="107"/>
      <c r="E37" s="107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1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07" t="s">
        <v>60</v>
      </c>
      <c r="C46" s="107"/>
      <c r="D46" s="107"/>
      <c r="E46" s="107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07"/>
      <c r="C48" s="107"/>
      <c r="D48" s="107"/>
      <c r="E48" s="107"/>
      <c r="F48" s="64"/>
    </row>
    <row r="49" spans="1:8" x14ac:dyDescent="0.25">
      <c r="A49" s="60"/>
      <c r="B49" s="114" t="s">
        <v>63</v>
      </c>
      <c r="C49" s="113"/>
      <c r="D49" s="113"/>
      <c r="E49" s="113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14"/>
      <c r="C50" s="113"/>
      <c r="D50" s="113"/>
      <c r="E50" s="113"/>
      <c r="F50" s="64"/>
    </row>
    <row r="51" spans="1:8" ht="21" customHeight="1" thickBot="1" x14ac:dyDescent="0.35">
      <c r="A51" s="62"/>
      <c r="B51" s="107"/>
      <c r="C51" s="107"/>
      <c r="D51" s="107"/>
      <c r="E51" s="108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11"/>
      <c r="D53" s="111"/>
      <c r="E53" s="112"/>
    </row>
    <row r="54" spans="1:8" ht="18" customHeight="1" thickBot="1" x14ac:dyDescent="0.3">
      <c r="B54" s="56" t="s">
        <v>65</v>
      </c>
      <c r="C54" s="111"/>
      <c r="D54" s="111"/>
      <c r="E54" s="112"/>
    </row>
    <row r="56" spans="1:8" ht="18.75" x14ac:dyDescent="0.3">
      <c r="A56" s="60"/>
      <c r="B56" s="107" t="s">
        <v>66</v>
      </c>
      <c r="C56" s="107"/>
      <c r="D56" s="107"/>
      <c r="E56" s="107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45072</v>
      </c>
      <c r="F60" s="60"/>
    </row>
    <row r="61" spans="1:8" ht="14.25" customHeight="1" x14ac:dyDescent="0.3">
      <c r="A61" s="60"/>
      <c r="B61" s="107"/>
      <c r="C61" s="107"/>
      <c r="D61" s="107"/>
      <c r="E61" s="107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C3:D3"/>
    <mergeCell ref="B2:E2"/>
    <mergeCell ref="A4:E4"/>
    <mergeCell ref="A23:E23"/>
    <mergeCell ref="B24:E25"/>
    <mergeCell ref="C12:C13"/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16" t="s">
        <v>74</v>
      </c>
      <c r="C2" s="116"/>
      <c r="D2" s="116"/>
      <c r="E2" s="117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07" t="s">
        <v>1</v>
      </c>
      <c r="B4" s="107"/>
      <c r="C4" s="107"/>
      <c r="D4" s="107"/>
      <c r="E4" s="118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PRG2 Implementing Partners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09" t="s">
        <v>19</v>
      </c>
      <c r="C12" s="127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10"/>
      <c r="C13" s="128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07" t="s">
        <v>31</v>
      </c>
      <c r="B23" s="107"/>
      <c r="C23" s="107"/>
      <c r="D23" s="107"/>
      <c r="E23" s="118"/>
      <c r="F23" s="60"/>
      <c r="I23" s="2"/>
    </row>
    <row r="24" spans="1:11" ht="15.75" customHeight="1" x14ac:dyDescent="0.25">
      <c r="A24" s="60"/>
      <c r="B24" s="119" t="s">
        <v>32</v>
      </c>
      <c r="C24" s="120"/>
      <c r="D24" s="120"/>
      <c r="E24" s="121"/>
      <c r="F24" s="64"/>
      <c r="G24" s="15"/>
      <c r="I24" s="2"/>
    </row>
    <row r="25" spans="1:11" ht="15.75" customHeight="1" x14ac:dyDescent="0.25">
      <c r="A25" s="60"/>
      <c r="B25" s="122"/>
      <c r="C25" s="123"/>
      <c r="D25" s="123"/>
      <c r="E25" s="124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07" t="s">
        <v>43</v>
      </c>
      <c r="C37" s="107"/>
      <c r="D37" s="107"/>
      <c r="E37" s="107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Partner Type is missing or invalid!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07" t="s">
        <v>89</v>
      </c>
      <c r="C46" s="107"/>
      <c r="D46" s="107"/>
      <c r="E46" s="107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31"/>
      <c r="C48" s="131"/>
      <c r="D48" s="131"/>
      <c r="E48" s="131"/>
      <c r="F48" s="64"/>
      <c r="I48" s="2"/>
    </row>
    <row r="49" spans="1:12" x14ac:dyDescent="0.25">
      <c r="A49" s="60"/>
      <c r="B49" s="114" t="s">
        <v>63</v>
      </c>
      <c r="C49" s="132" t="str">
        <f>IF(INSTITUTIONAL!C49&lt;&gt;"",INSTITUTIONAL!C49,"")</f>
        <v/>
      </c>
      <c r="D49" s="132"/>
      <c r="E49" s="132"/>
      <c r="F49" s="64"/>
      <c r="H49" s="96"/>
      <c r="I49" s="2"/>
    </row>
    <row r="50" spans="1:12" ht="16.5" thickBot="1" x14ac:dyDescent="0.3">
      <c r="A50" s="62"/>
      <c r="B50" s="114"/>
      <c r="C50" s="132"/>
      <c r="D50" s="132"/>
      <c r="E50" s="132"/>
      <c r="F50" s="64"/>
      <c r="I50" s="2"/>
    </row>
    <row r="51" spans="1:12" ht="21" customHeight="1" thickBot="1" x14ac:dyDescent="0.35">
      <c r="A51" s="62"/>
      <c r="B51" s="107"/>
      <c r="C51" s="107"/>
      <c r="D51" s="107"/>
      <c r="E51" s="108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9"/>
      <c r="D53" s="129"/>
      <c r="E53" s="130"/>
      <c r="I53" s="2"/>
    </row>
    <row r="54" spans="1:12" ht="18" customHeight="1" thickBot="1" x14ac:dyDescent="0.3">
      <c r="B54" s="56" t="s">
        <v>65</v>
      </c>
      <c r="C54" s="129"/>
      <c r="D54" s="129"/>
      <c r="E54" s="130"/>
      <c r="I54" s="2"/>
    </row>
    <row r="55" spans="1:12" x14ac:dyDescent="0.25">
      <c r="I55" s="2"/>
    </row>
    <row r="56" spans="1:12" ht="18.75" x14ac:dyDescent="0.3">
      <c r="A56" s="60"/>
      <c r="B56" s="107" t="s">
        <v>66</v>
      </c>
      <c r="C56" s="107"/>
      <c r="D56" s="107"/>
      <c r="E56" s="107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45072</v>
      </c>
      <c r="F60" s="60"/>
      <c r="K60" s="93"/>
      <c r="L60" s="41">
        <f ca="1">E60</f>
        <v>45072</v>
      </c>
    </row>
    <row r="61" spans="1:12" ht="14.25" customHeight="1" x14ac:dyDescent="0.3">
      <c r="A61" s="60"/>
      <c r="B61" s="107"/>
      <c r="C61" s="107"/>
      <c r="D61" s="107"/>
      <c r="E61" s="107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  <mergeCell ref="B24:E25"/>
    <mergeCell ref="B2:E2"/>
    <mergeCell ref="A4:E4"/>
    <mergeCell ref="B12:B13"/>
    <mergeCell ref="C12:C13"/>
    <mergeCell ref="A23:E23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PRG2 Implementing Partners</v>
      </c>
      <c r="D5" t="str">
        <f>IF(ISBLANK('INSTITUTIONAL VENDOR'!C9),"",'INSTITUTIONAL VENDOR'!C9)</f>
        <v>PRG2 Implementing Partners</v>
      </c>
      <c r="E5" t="str">
        <f>IFERROR(VLOOKUP(ROWS($F$1:F4),A:D,2,0),"")</f>
        <v>Partner Type</v>
      </c>
      <c r="F5" t="str">
        <f>IFERROR(VLOOKUP(ROWS($F$1:F4),A:D,3,0),"")</f>
        <v>… Select</v>
      </c>
      <c r="G5" t="str">
        <f>IFERROR(VLOOKUP(ROWS($F$1:F4),A:D,4,0),"")</f>
        <v>Partner Type is missing or invalid!</v>
      </c>
      <c r="H5" t="str">
        <f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Error message, original field contained incorrect value</v>
      </c>
      <c r="I5" t="str">
        <f t="shared" si="0"/>
        <v>Processor - Investigate original field and correct the error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>Planned Annual Expenditure (USD) - optional</v>
      </c>
      <c r="F6" t="str">
        <f ca="1">IFERROR(VLOOKUP(ROWS($F$1:F5),A:D,3,0),"")</f>
        <v>… Select</v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>Number Format/Special characters substituted or Unknown Reason</v>
      </c>
      <c r="I6" t="str">
        <f t="shared" ca="1" si="0"/>
        <v>Processor - Investigate if correction is required</v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4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Partner Type is missing or invalid!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5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A4165E04A8464A4695F1B03DC21049C5" ma:contentTypeVersion="48" ma:contentTypeDescription="Create a new document." ma:contentTypeScope="" ma:versionID="23fda462e76d0808faf8f820c1323306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7ad0f253-7f54-43d5-a500-e10b8b5e0dcb" xmlns:ns5="83548fdd-1ad4-4c3b-84de-9e8732a038f0" xmlns:ns6="http://schemas.microsoft.com/sharepoint/v4" targetNamespace="http://schemas.microsoft.com/office/2006/metadata/properties" ma:root="true" ma:fieldsID="d10534708cd2185760f80966069b9d4d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7ad0f253-7f54-43d5-a500-e10b8b5e0dcb"/>
    <xsd:import namespace="83548fdd-1ad4-4c3b-84de-9e8732a038f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4:MediaServiceFastMetadata" minOccurs="0"/>
                <xsd:element ref="ns1:_vti_ItemDeclaredRecord" minOccurs="0"/>
                <xsd:element ref="ns5:TaxKeywordTaxHTField" minOccurs="0"/>
                <xsd:element ref="ns4:MediaServiceMetadata" minOccurs="0"/>
                <xsd:element ref="ns4:Function"/>
                <xsd:element ref="ns4:Date_x0020_Published" minOccurs="0"/>
                <xsd:element ref="ns4:MediaServiceAutoKeyPoints" minOccurs="0"/>
                <xsd:element ref="ns4:MediaServiceKeyPoints" minOccurs="0"/>
                <xsd:element ref="ns4:Year" minOccurs="0"/>
                <xsd:element ref="ns5:SharedWithUsers" minOccurs="0"/>
                <xsd:element ref="ns5:SharedWithDetail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Document_x0020_Subtype" minOccurs="0"/>
                <xsd:element ref="ns1:_vti_ItemHoldRecordStatus" minOccurs="0"/>
                <xsd:element ref="ns6:IconOverlay" minOccurs="0"/>
                <xsd:element ref="ns5:SemaphoreItemMetadata" minOccurs="0"/>
                <xsd:element ref="ns4:MediaServiceDateTake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31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8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196;#Global Shared Service Center-1950|c3de064a-3c70-41f1-a4e3-6322cb1db5d0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9120ef1a-99de-4d76-9b68-868db19ebfc2}" ma:internalName="TaxCatchAllLabel" ma:readOnly="true" ma:showField="CatchAllDataLabel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9120ef1a-99de-4d76-9b68-868db19ebfc2}" ma:internalName="TaxCatchAll" ma:showField="CatchAllData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d0f253-7f54-43d5-a500-e10b8b5e0dcb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Metadata" ma:index="33" nillable="true" ma:displayName="MediaServiceMetadata" ma:hidden="true" ma:internalName="MediaServiceMetadata" ma:readOnly="true">
      <xsd:simpleType>
        <xsd:restriction base="dms:Note"/>
      </xsd:simpleType>
    </xsd:element>
    <xsd:element name="Function" ma:index="34" ma:displayName="Function" ma:format="Dropdown" ma:internalName="Function">
      <xsd:simpleType>
        <xsd:restriction base="dms:Choice">
          <xsd:enumeration value="General"/>
          <xsd:enumeration value="Customer Care"/>
          <xsd:enumeration value="HR"/>
          <xsd:enumeration value="Finance"/>
          <xsd:enumeration value="MDM"/>
          <xsd:enumeration value="Payroll"/>
        </xsd:restriction>
      </xsd:simpleType>
    </xsd:element>
    <xsd:element name="Date_x0020_Published" ma:index="35" nillable="true" ma:displayName="Date" ma:format="DateOnly" ma:internalName="Date_x0020_Published">
      <xsd:simpleType>
        <xsd:restriction base="dms:DateTime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Year" ma:index="38" nillable="true" ma:displayName="Year" ma:internalName="Year">
      <xsd:simpleType>
        <xsd:restriction base="dms:Text">
          <xsd:maxLength value="255"/>
        </xsd:restriction>
      </xsd:simpleType>
    </xsd:element>
    <xsd:element name="MediaServiceAutoTags" ma:index="42" nillable="true" ma:displayName="Tags" ma:internalName="MediaServiceAutoTags" ma:readOnly="true">
      <xsd:simpleType>
        <xsd:restriction base="dms:Text"/>
      </xsd:simpleType>
    </xsd:element>
    <xsd:element name="MediaServiceOCR" ma:index="4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5" nillable="true" ma:displayName="MediaServiceEventHashCode" ma:hidden="true" ma:internalName="MediaServiceEventHashCode" ma:readOnly="true">
      <xsd:simpleType>
        <xsd:restriction base="dms:Text"/>
      </xsd:simpleType>
    </xsd:element>
    <xsd:element name="Document_x0020_Subtype" ma:index="46" nillable="true" ma:displayName="Category" ma:format="Dropdown" ma:internalName="Document_x0020_Subtype">
      <xsd:simpleType>
        <xsd:restriction base="dms:Choice">
          <xsd:enumeration value="Broadcast"/>
          <xsd:enumeration value="Business"/>
          <xsd:enumeration value="Checklist"/>
          <xsd:enumeration value="Contract Expiry Reports"/>
          <xsd:enumeration value="Efficiency Reports"/>
          <xsd:enumeration value="FAQ"/>
          <xsd:enumeration value="Forms"/>
          <xsd:enumeration value="Guidance"/>
          <xsd:enumeration value="Organizational Management List"/>
          <xsd:enumeration value="Process Instruction"/>
          <xsd:enumeration value="Reference"/>
          <xsd:enumeration value="Reporting"/>
          <xsd:enumeration value="Staff Announcements"/>
          <xsd:enumeration value="Template"/>
          <xsd:enumeration value="Field Operations Group"/>
          <xsd:enumeration value="Global Learning Centre"/>
          <xsd:enumeration value="Consultant Invoices"/>
        </xsd:restriction>
      </xsd:simpleType>
    </xsd:element>
    <xsd:element name="MediaServiceDateTaken" ma:index="5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5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548fdd-1ad4-4c3b-84de-9e8732a038f0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32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4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emaphoreItemMetadata" ma:index="50" nillable="true" ma:displayName="Semaphore Status" ma:hidden="true" ma:internalName="SemaphoreItemMetadata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5</Value>
      <Value>4</Value>
      <Value>2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83548fdd-1ad4-4c3b-84de-9e8732a038f0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83548fdd-1ad4-4c3b-84de-9e8732a038f0">
      <Terms xmlns="http://schemas.microsoft.com/office/infopath/2007/PartnerControls"/>
    </TaxKeywordTaxHTField>
    <Year xmlns="7ad0f253-7f54-43d5-a500-e10b8b5e0dcb" xsi:nil="true"/>
    <SemaphoreItemMetadata xmlns="83548fdd-1ad4-4c3b-84de-9e8732a038f0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Function xmlns="7ad0f253-7f54-43d5-a500-e10b8b5e0dcb">MDM</Function>
    <Document_x0020_Subtype xmlns="7ad0f253-7f54-43d5-a500-e10b8b5e0dcb">Template</Document_x0020_Subtype>
    <Date_x0020_Published xmlns="7ad0f253-7f54-43d5-a500-e10b8b5e0dcb" xsi:nil="true"/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3.xml><?xml version="1.0" encoding="utf-8"?>
<ds:datastoreItem xmlns:ds="http://schemas.openxmlformats.org/officeDocument/2006/customXml" ds:itemID="{80F81210-7446-4503-839D-7A08F12C63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a283e0b-db31-4043-a2ef-b80661bf084a"/>
    <ds:schemaRef ds:uri="http://schemas.microsoft.com/sharepoint.v3"/>
    <ds:schemaRef ds:uri="7ad0f253-7f54-43d5-a500-e10b8b5e0dcb"/>
    <ds:schemaRef ds:uri="83548fdd-1ad4-4c3b-84de-9e8732a038f0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5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Administrator</cp:lastModifiedBy>
  <cp:revision/>
  <dcterms:created xsi:type="dcterms:W3CDTF">2015-02-23T15:31:05Z</dcterms:created>
  <dcterms:modified xsi:type="dcterms:W3CDTF">2023-05-26T06:38:56Z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0x0101009BA85F8052A6DA4FA3E31FF9F74C697000A4165E04A8464A4695F1B03DC21049C5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2;#Global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5;#Internal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</Properties>
</file>