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9"/>
  </p:notesMasterIdLst>
  <p:sldIdLst>
    <p:sldId id="379" r:id="rId3"/>
    <p:sldId id="411" r:id="rId4"/>
    <p:sldId id="319" r:id="rId5"/>
    <p:sldId id="385" r:id="rId6"/>
    <p:sldId id="404" r:id="rId7"/>
    <p:sldId id="381" r:id="rId8"/>
    <p:sldId id="388" r:id="rId9"/>
    <p:sldId id="386" r:id="rId10"/>
    <p:sldId id="326" r:id="rId11"/>
    <p:sldId id="405" r:id="rId12"/>
    <p:sldId id="347" r:id="rId13"/>
    <p:sldId id="401" r:id="rId14"/>
    <p:sldId id="400" r:id="rId15"/>
    <p:sldId id="351" r:id="rId16"/>
    <p:sldId id="402" r:id="rId17"/>
    <p:sldId id="349" r:id="rId18"/>
    <p:sldId id="403" r:id="rId19"/>
    <p:sldId id="350" r:id="rId20"/>
    <p:sldId id="389" r:id="rId21"/>
    <p:sldId id="407" r:id="rId22"/>
    <p:sldId id="406" r:id="rId23"/>
    <p:sldId id="391" r:id="rId24"/>
    <p:sldId id="363" r:id="rId25"/>
    <p:sldId id="409" r:id="rId26"/>
    <p:sldId id="397" r:id="rId27"/>
    <p:sldId id="393" r:id="rId28"/>
  </p:sldIdLst>
  <p:sldSz cx="15238413" cy="8567738"/>
  <p:notesSz cx="6858000" cy="9144000"/>
  <p:defaultTextStyle>
    <a:defPPr>
      <a:defRPr lang="en-US"/>
    </a:defPPr>
    <a:lvl1pPr marL="0" algn="l" defTabSz="1142634" rtl="0" eaLnBrk="1" latinLnBrk="0" hangingPunct="1">
      <a:defRPr sz="2249" kern="1200">
        <a:solidFill>
          <a:schemeClr val="tx1"/>
        </a:solidFill>
        <a:latin typeface="+mn-lt"/>
        <a:ea typeface="+mn-ea"/>
        <a:cs typeface="+mn-cs"/>
      </a:defRPr>
    </a:lvl1pPr>
    <a:lvl2pPr marL="571317" algn="l" defTabSz="1142634" rtl="0" eaLnBrk="1" latinLnBrk="0" hangingPunct="1">
      <a:defRPr sz="2249" kern="1200">
        <a:solidFill>
          <a:schemeClr val="tx1"/>
        </a:solidFill>
        <a:latin typeface="+mn-lt"/>
        <a:ea typeface="+mn-ea"/>
        <a:cs typeface="+mn-cs"/>
      </a:defRPr>
    </a:lvl2pPr>
    <a:lvl3pPr marL="1142634" algn="l" defTabSz="1142634" rtl="0" eaLnBrk="1" latinLnBrk="0" hangingPunct="1">
      <a:defRPr sz="2249" kern="1200">
        <a:solidFill>
          <a:schemeClr val="tx1"/>
        </a:solidFill>
        <a:latin typeface="+mn-lt"/>
        <a:ea typeface="+mn-ea"/>
        <a:cs typeface="+mn-cs"/>
      </a:defRPr>
    </a:lvl3pPr>
    <a:lvl4pPr marL="1713951" algn="l" defTabSz="1142634" rtl="0" eaLnBrk="1" latinLnBrk="0" hangingPunct="1">
      <a:defRPr sz="2249" kern="1200">
        <a:solidFill>
          <a:schemeClr val="tx1"/>
        </a:solidFill>
        <a:latin typeface="+mn-lt"/>
        <a:ea typeface="+mn-ea"/>
        <a:cs typeface="+mn-cs"/>
      </a:defRPr>
    </a:lvl4pPr>
    <a:lvl5pPr marL="2285268" algn="l" defTabSz="1142634" rtl="0" eaLnBrk="1" latinLnBrk="0" hangingPunct="1">
      <a:defRPr sz="2249" kern="1200">
        <a:solidFill>
          <a:schemeClr val="tx1"/>
        </a:solidFill>
        <a:latin typeface="+mn-lt"/>
        <a:ea typeface="+mn-ea"/>
        <a:cs typeface="+mn-cs"/>
      </a:defRPr>
    </a:lvl5pPr>
    <a:lvl6pPr marL="2856586" algn="l" defTabSz="1142634" rtl="0" eaLnBrk="1" latinLnBrk="0" hangingPunct="1">
      <a:defRPr sz="2249" kern="1200">
        <a:solidFill>
          <a:schemeClr val="tx1"/>
        </a:solidFill>
        <a:latin typeface="+mn-lt"/>
        <a:ea typeface="+mn-ea"/>
        <a:cs typeface="+mn-cs"/>
      </a:defRPr>
    </a:lvl6pPr>
    <a:lvl7pPr marL="3427903" algn="l" defTabSz="1142634" rtl="0" eaLnBrk="1" latinLnBrk="0" hangingPunct="1">
      <a:defRPr sz="2249" kern="1200">
        <a:solidFill>
          <a:schemeClr val="tx1"/>
        </a:solidFill>
        <a:latin typeface="+mn-lt"/>
        <a:ea typeface="+mn-ea"/>
        <a:cs typeface="+mn-cs"/>
      </a:defRPr>
    </a:lvl7pPr>
    <a:lvl8pPr marL="3999220" algn="l" defTabSz="1142634" rtl="0" eaLnBrk="1" latinLnBrk="0" hangingPunct="1">
      <a:defRPr sz="2249" kern="1200">
        <a:solidFill>
          <a:schemeClr val="tx1"/>
        </a:solidFill>
        <a:latin typeface="+mn-lt"/>
        <a:ea typeface="+mn-ea"/>
        <a:cs typeface="+mn-cs"/>
      </a:defRPr>
    </a:lvl8pPr>
    <a:lvl9pPr marL="4570537" algn="l" defTabSz="1142634" rtl="0" eaLnBrk="1" latinLnBrk="0" hangingPunct="1">
      <a:defRPr sz="2249"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E1C0906-7DD5-4563-BBDC-45440FAFEDAD}">
          <p14:sldIdLst>
            <p14:sldId id="379"/>
            <p14:sldId id="411"/>
            <p14:sldId id="319"/>
            <p14:sldId id="385"/>
            <p14:sldId id="404"/>
            <p14:sldId id="381"/>
            <p14:sldId id="388"/>
            <p14:sldId id="386"/>
            <p14:sldId id="326"/>
            <p14:sldId id="405"/>
            <p14:sldId id="347"/>
            <p14:sldId id="401"/>
            <p14:sldId id="400"/>
            <p14:sldId id="351"/>
            <p14:sldId id="402"/>
            <p14:sldId id="349"/>
            <p14:sldId id="403"/>
            <p14:sldId id="350"/>
            <p14:sldId id="389"/>
            <p14:sldId id="407"/>
            <p14:sldId id="406"/>
            <p14:sldId id="391"/>
            <p14:sldId id="363"/>
            <p14:sldId id="409"/>
            <p14:sldId id="397"/>
            <p14:sldId id="39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BENOW Jonathan (EMPL)" initials="SJ(" lastIdx="2" clrIdx="0">
    <p:extLst>
      <p:ext uri="{19B8F6BF-5375-455C-9EA6-DF929625EA0E}">
        <p15:presenceInfo xmlns:p15="http://schemas.microsoft.com/office/powerpoint/2012/main" userId="STABENOW Jonathan (EMP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C65"/>
    <a:srgbClr val="1B4590"/>
    <a:srgbClr val="C2CE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4660" autoAdjust="0"/>
    <p:restoredTop sz="59466" autoAdjust="0"/>
  </p:normalViewPr>
  <p:slideViewPr>
    <p:cSldViewPr snapToGrid="0" snapToObjects="1">
      <p:cViewPr varScale="1">
        <p:scale>
          <a:sx n="37" d="100"/>
          <a:sy n="37" d="100"/>
        </p:scale>
        <p:origin x="1732"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9" d="100"/>
          <a:sy n="59" d="100"/>
        </p:scale>
        <p:origin x="2528"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https://eceuropaeu.sharepoint.com/teams/GRP-EuropeanChildGuarantee852/Shared%20Documents/Monitoring%20framework/ECG%20database/ECG_Database_Clean%20and%20color%20assessmen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eceuropaeu.sharepoint.com/teams/GRP-EuropeanChildGuarantee852/Shared%20Documents/Monitoring%20framework/ECG_Database_WIP.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eceuropaeu.sharepoint.com/teams/GRP-EuropeanChildGuarantee852/Shared%20Documents/Monitoring%20framework/ECG_Database_WIP.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eceuropaeu.sharepoint.com/teams/GRP-EuropeanChildGuarantee852/Shared%20Documents/Monitoring%20framework/ECG_Database_WIP.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eceuropaeu.sharepoint.com/teams/GRP-EuropeanChildGuarantee852/Shared%20Documents/Monitoring%20framework/ECG_Database_WIP.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orcmat\Downloads\OECD-Cost-Childhood-Socio-Economic-Disadvantage-Online-Annex-Table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554496517739008E-2"/>
          <c:y val="3.5157618353511874E-2"/>
          <c:w val="0.94282090542141117"/>
          <c:h val="0.8514468179800021"/>
        </c:manualLayout>
      </c:layout>
      <c:barChart>
        <c:barDir val="col"/>
        <c:grouping val="clustered"/>
        <c:varyColors val="0"/>
        <c:ser>
          <c:idx val="0"/>
          <c:order val="0"/>
          <c:tx>
            <c:strRef>
              <c:f>'Access to ECEC'!$B$40</c:f>
              <c:strCache>
                <c:ptCount val="1"/>
                <c:pt idx="0">
                  <c:v>AROPE</c:v>
                </c:pt>
              </c:strCache>
            </c:strRef>
          </c:tx>
          <c:spPr>
            <a:solidFill>
              <a:srgbClr val="203A63"/>
            </a:solidFill>
            <a:ln>
              <a:noFill/>
            </a:ln>
            <a:effectLst/>
          </c:spPr>
          <c:invertIfNegative val="0"/>
          <c:cat>
            <c:strRef>
              <c:f>'Access to ECEC'!$A$41:$A$68</c:f>
              <c:strCache>
                <c:ptCount val="28"/>
                <c:pt idx="0">
                  <c:v>DK</c:v>
                </c:pt>
                <c:pt idx="1">
                  <c:v>LU</c:v>
                </c:pt>
                <c:pt idx="2">
                  <c:v>SE</c:v>
                </c:pt>
                <c:pt idx="3">
                  <c:v>SI</c:v>
                </c:pt>
                <c:pt idx="4">
                  <c:v>NL</c:v>
                </c:pt>
                <c:pt idx="5">
                  <c:v>FR</c:v>
                </c:pt>
                <c:pt idx="6">
                  <c:v>EE</c:v>
                </c:pt>
                <c:pt idx="7">
                  <c:v>PT</c:v>
                </c:pt>
                <c:pt idx="8">
                  <c:v>LV</c:v>
                </c:pt>
                <c:pt idx="9">
                  <c:v>ES</c:v>
                </c:pt>
                <c:pt idx="10">
                  <c:v>LT</c:v>
                </c:pt>
                <c:pt idx="11">
                  <c:v>FI</c:v>
                </c:pt>
                <c:pt idx="12">
                  <c:v>MT</c:v>
                </c:pt>
                <c:pt idx="13">
                  <c:v>HR</c:v>
                </c:pt>
                <c:pt idx="14">
                  <c:v>AT</c:v>
                </c:pt>
                <c:pt idx="15">
                  <c:v>EL</c:v>
                </c:pt>
                <c:pt idx="16">
                  <c:v>EU</c:v>
                </c:pt>
                <c:pt idx="17">
                  <c:v>BE</c:v>
                </c:pt>
                <c:pt idx="18">
                  <c:v>BG</c:v>
                </c:pt>
                <c:pt idx="19">
                  <c:v>HU</c:v>
                </c:pt>
                <c:pt idx="20">
                  <c:v>DE</c:v>
                </c:pt>
                <c:pt idx="21">
                  <c:v>IT</c:v>
                </c:pt>
                <c:pt idx="22">
                  <c:v>CY</c:v>
                </c:pt>
                <c:pt idx="23">
                  <c:v>RO</c:v>
                </c:pt>
                <c:pt idx="24">
                  <c:v>PL</c:v>
                </c:pt>
                <c:pt idx="25">
                  <c:v>CZ</c:v>
                </c:pt>
                <c:pt idx="26">
                  <c:v>SK</c:v>
                </c:pt>
                <c:pt idx="27">
                  <c:v>IE</c:v>
                </c:pt>
              </c:strCache>
            </c:strRef>
          </c:cat>
          <c:val>
            <c:numRef>
              <c:f>'Access to ECEC'!$B$41:$B$68</c:f>
              <c:numCache>
                <c:formatCode>0.0</c:formatCode>
                <c:ptCount val="28"/>
                <c:pt idx="0">
                  <c:v>90.625042457424911</c:v>
                </c:pt>
                <c:pt idx="1">
                  <c:v>53.80838588736944</c:v>
                </c:pt>
                <c:pt idx="2">
                  <c:v>52.097707751851473</c:v>
                </c:pt>
                <c:pt idx="3">
                  <c:v>47.023864011480022</c:v>
                </c:pt>
                <c:pt idx="4">
                  <c:v>44.492253078415779</c:v>
                </c:pt>
                <c:pt idx="5">
                  <c:v>37.124149628736561</c:v>
                </c:pt>
                <c:pt idx="6">
                  <c:v>36.663571922813965</c:v>
                </c:pt>
                <c:pt idx="7">
                  <c:v>34.433433478371015</c:v>
                </c:pt>
                <c:pt idx="8">
                  <c:v>34.388544039580651</c:v>
                </c:pt>
                <c:pt idx="9">
                  <c:v>33.169053895864067</c:v>
                </c:pt>
                <c:pt idx="10">
                  <c:v>28.838621223858112</c:v>
                </c:pt>
                <c:pt idx="11">
                  <c:v>28.750403811212081</c:v>
                </c:pt>
                <c:pt idx="12">
                  <c:v>27.65896948636798</c:v>
                </c:pt>
                <c:pt idx="13">
                  <c:v>27.224170382278814</c:v>
                </c:pt>
                <c:pt idx="14">
                  <c:v>26.279458981241703</c:v>
                </c:pt>
                <c:pt idx="15">
                  <c:v>23.345582758851336</c:v>
                </c:pt>
                <c:pt idx="16">
                  <c:v>21.689138333292533</c:v>
                </c:pt>
                <c:pt idx="17">
                  <c:v>20.659999999999997</c:v>
                </c:pt>
                <c:pt idx="18">
                  <c:v>18.520637395982092</c:v>
                </c:pt>
                <c:pt idx="19">
                  <c:v>18.477217115351024</c:v>
                </c:pt>
                <c:pt idx="20">
                  <c:v>16.276981948458328</c:v>
                </c:pt>
                <c:pt idx="21">
                  <c:v>13.882633979715521</c:v>
                </c:pt>
                <c:pt idx="22">
                  <c:v>13.510791446184797</c:v>
                </c:pt>
                <c:pt idx="23">
                  <c:v>11.747386610758198</c:v>
                </c:pt>
                <c:pt idx="24">
                  <c:v>5.6420366569567193</c:v>
                </c:pt>
                <c:pt idx="25">
                  <c:v>3.7198284144986644</c:v>
                </c:pt>
                <c:pt idx="26">
                  <c:v>3.2703403671516611</c:v>
                </c:pt>
                <c:pt idx="27">
                  <c:v>2.4709633944599574</c:v>
                </c:pt>
              </c:numCache>
            </c:numRef>
          </c:val>
          <c:extLst>
            <c:ext xmlns:c16="http://schemas.microsoft.com/office/drawing/2014/chart" uri="{C3380CC4-5D6E-409C-BE32-E72D297353CC}">
              <c16:uniqueId val="{00000000-A857-4CD7-A176-C1E868722DBE}"/>
            </c:ext>
          </c:extLst>
        </c:ser>
        <c:ser>
          <c:idx val="1"/>
          <c:order val="1"/>
          <c:tx>
            <c:strRef>
              <c:f>'Access to ECEC'!$D$40</c:f>
              <c:strCache>
                <c:ptCount val="1"/>
                <c:pt idx="0">
                  <c:v>Not AROPE</c:v>
                </c:pt>
              </c:strCache>
            </c:strRef>
          </c:tx>
          <c:spPr>
            <a:solidFill>
              <a:srgbClr val="18ADDA"/>
            </a:solidFill>
            <a:ln>
              <a:noFill/>
            </a:ln>
            <a:effectLst/>
          </c:spPr>
          <c:invertIfNegative val="0"/>
          <c:cat>
            <c:strRef>
              <c:f>'Access to ECEC'!$A$41:$A$68</c:f>
              <c:strCache>
                <c:ptCount val="28"/>
                <c:pt idx="0">
                  <c:v>DK</c:v>
                </c:pt>
                <c:pt idx="1">
                  <c:v>LU</c:v>
                </c:pt>
                <c:pt idx="2">
                  <c:v>SE</c:v>
                </c:pt>
                <c:pt idx="3">
                  <c:v>SI</c:v>
                </c:pt>
                <c:pt idx="4">
                  <c:v>NL</c:v>
                </c:pt>
                <c:pt idx="5">
                  <c:v>FR</c:v>
                </c:pt>
                <c:pt idx="6">
                  <c:v>EE</c:v>
                </c:pt>
                <c:pt idx="7">
                  <c:v>PT</c:v>
                </c:pt>
                <c:pt idx="8">
                  <c:v>LV</c:v>
                </c:pt>
                <c:pt idx="9">
                  <c:v>ES</c:v>
                </c:pt>
                <c:pt idx="10">
                  <c:v>LT</c:v>
                </c:pt>
                <c:pt idx="11">
                  <c:v>FI</c:v>
                </c:pt>
                <c:pt idx="12">
                  <c:v>MT</c:v>
                </c:pt>
                <c:pt idx="13">
                  <c:v>HR</c:v>
                </c:pt>
                <c:pt idx="14">
                  <c:v>AT</c:v>
                </c:pt>
                <c:pt idx="15">
                  <c:v>EL</c:v>
                </c:pt>
                <c:pt idx="16">
                  <c:v>EU</c:v>
                </c:pt>
                <c:pt idx="17">
                  <c:v>BE</c:v>
                </c:pt>
                <c:pt idx="18">
                  <c:v>BG</c:v>
                </c:pt>
                <c:pt idx="19">
                  <c:v>HU</c:v>
                </c:pt>
                <c:pt idx="20">
                  <c:v>DE</c:v>
                </c:pt>
                <c:pt idx="21">
                  <c:v>IT</c:v>
                </c:pt>
                <c:pt idx="22">
                  <c:v>CY</c:v>
                </c:pt>
                <c:pt idx="23">
                  <c:v>RO</c:v>
                </c:pt>
                <c:pt idx="24">
                  <c:v>PL</c:v>
                </c:pt>
                <c:pt idx="25">
                  <c:v>CZ</c:v>
                </c:pt>
                <c:pt idx="26">
                  <c:v>SK</c:v>
                </c:pt>
                <c:pt idx="27">
                  <c:v>IE</c:v>
                </c:pt>
              </c:strCache>
            </c:strRef>
          </c:cat>
          <c:val>
            <c:numRef>
              <c:f>'Access to ECEC'!$D$41:$D$68</c:f>
              <c:numCache>
                <c:formatCode>0.0</c:formatCode>
                <c:ptCount val="28"/>
                <c:pt idx="0">
                  <c:v>72.798492753370027</c:v>
                </c:pt>
                <c:pt idx="1">
                  <c:v>54.952682858856292</c:v>
                </c:pt>
                <c:pt idx="2">
                  <c:v>55.109969544646113</c:v>
                </c:pt>
                <c:pt idx="3">
                  <c:v>53.024990805051985</c:v>
                </c:pt>
                <c:pt idx="4">
                  <c:v>76.444589441532173</c:v>
                </c:pt>
                <c:pt idx="5">
                  <c:v>63.637076574401483</c:v>
                </c:pt>
                <c:pt idx="6">
                  <c:v>33.202760313433103</c:v>
                </c:pt>
                <c:pt idx="7">
                  <c:v>49.794188374999933</c:v>
                </c:pt>
                <c:pt idx="8">
                  <c:v>32.298659298952259</c:v>
                </c:pt>
                <c:pt idx="9">
                  <c:v>55.379773554869097</c:v>
                </c:pt>
                <c:pt idx="10">
                  <c:v>21.118427767550742</c:v>
                </c:pt>
                <c:pt idx="11">
                  <c:v>42.653869554723286</c:v>
                </c:pt>
                <c:pt idx="12">
                  <c:v>45.663506972300596</c:v>
                </c:pt>
                <c:pt idx="13">
                  <c:v>27.429645706808017</c:v>
                </c:pt>
                <c:pt idx="14">
                  <c:v>22.148200347312311</c:v>
                </c:pt>
                <c:pt idx="15">
                  <c:v>31.271305855930791</c:v>
                </c:pt>
                <c:pt idx="16">
                  <c:v>38.712985214917047</c:v>
                </c:pt>
                <c:pt idx="17">
                  <c:v>59.407691011165277</c:v>
                </c:pt>
                <c:pt idx="18">
                  <c:v>16.588664038808346</c:v>
                </c:pt>
                <c:pt idx="19">
                  <c:v>11.909000105743644</c:v>
                </c:pt>
                <c:pt idx="20">
                  <c:v>26.436030299380235</c:v>
                </c:pt>
                <c:pt idx="21">
                  <c:v>37.038069335961453</c:v>
                </c:pt>
                <c:pt idx="22">
                  <c:v>26.909705005950471</c:v>
                </c:pt>
                <c:pt idx="23">
                  <c:v>12.609761890549493</c:v>
                </c:pt>
                <c:pt idx="24">
                  <c:v>17.720027225081324</c:v>
                </c:pt>
                <c:pt idx="25">
                  <c:v>7.2013833731803061</c:v>
                </c:pt>
                <c:pt idx="26">
                  <c:v>1.9581477197328496</c:v>
                </c:pt>
                <c:pt idx="27">
                  <c:v>23.123374144933436</c:v>
                </c:pt>
              </c:numCache>
            </c:numRef>
          </c:val>
          <c:extLst>
            <c:ext xmlns:c16="http://schemas.microsoft.com/office/drawing/2014/chart" uri="{C3380CC4-5D6E-409C-BE32-E72D297353CC}">
              <c16:uniqueId val="{00000001-A857-4CD7-A176-C1E868722DBE}"/>
            </c:ext>
          </c:extLst>
        </c:ser>
        <c:dLbls>
          <c:showLegendKey val="0"/>
          <c:showVal val="0"/>
          <c:showCatName val="0"/>
          <c:showSerName val="0"/>
          <c:showPercent val="0"/>
          <c:showBubbleSize val="0"/>
        </c:dLbls>
        <c:gapWidth val="219"/>
        <c:axId val="60669407"/>
        <c:axId val="2057917760"/>
      </c:barChart>
      <c:scatterChart>
        <c:scatterStyle val="lineMarker"/>
        <c:varyColors val="0"/>
        <c:ser>
          <c:idx val="2"/>
          <c:order val="2"/>
          <c:tx>
            <c:strRef>
              <c:f>'Access to ECEC'!$F$40</c:f>
              <c:strCache>
                <c:ptCount val="1"/>
                <c:pt idx="0">
                  <c:v>Total</c:v>
                </c:pt>
              </c:strCache>
            </c:strRef>
          </c:tx>
          <c:spPr>
            <a:ln w="25400" cap="rnd">
              <a:noFill/>
              <a:round/>
            </a:ln>
            <a:effectLst/>
          </c:spPr>
          <c:marker>
            <c:symbol val="dash"/>
            <c:size val="10"/>
            <c:spPr>
              <a:solidFill>
                <a:srgbClr val="B9B9B9"/>
              </a:solidFill>
              <a:ln w="9525">
                <a:noFill/>
              </a:ln>
              <a:effectLst/>
            </c:spPr>
          </c:marker>
          <c:yVal>
            <c:numRef>
              <c:f>'Access to ECEC'!$F$41:$F$68</c:f>
              <c:numCache>
                <c:formatCode>0.0</c:formatCode>
                <c:ptCount val="28"/>
                <c:pt idx="0">
                  <c:v>74.7</c:v>
                </c:pt>
                <c:pt idx="1">
                  <c:v>54.7</c:v>
                </c:pt>
                <c:pt idx="2">
                  <c:v>54.4</c:v>
                </c:pt>
                <c:pt idx="3">
                  <c:v>52.3</c:v>
                </c:pt>
                <c:pt idx="4">
                  <c:v>72.3</c:v>
                </c:pt>
                <c:pt idx="5">
                  <c:v>56.3</c:v>
                </c:pt>
                <c:pt idx="6">
                  <c:v>33.700000000000003</c:v>
                </c:pt>
                <c:pt idx="7">
                  <c:v>47.2</c:v>
                </c:pt>
                <c:pt idx="8">
                  <c:v>32.700000000000003</c:v>
                </c:pt>
                <c:pt idx="9">
                  <c:v>48.6</c:v>
                </c:pt>
                <c:pt idx="10">
                  <c:v>22.900000000000006</c:v>
                </c:pt>
                <c:pt idx="11">
                  <c:v>40.1</c:v>
                </c:pt>
                <c:pt idx="12">
                  <c:v>43.1</c:v>
                </c:pt>
                <c:pt idx="13">
                  <c:v>27.5</c:v>
                </c:pt>
                <c:pt idx="14">
                  <c:v>23</c:v>
                </c:pt>
                <c:pt idx="15">
                  <c:v>29.099999999999994</c:v>
                </c:pt>
                <c:pt idx="16">
                  <c:v>34.799999999999997</c:v>
                </c:pt>
                <c:pt idx="17">
                  <c:v>52.7</c:v>
                </c:pt>
                <c:pt idx="18">
                  <c:v>17.400000000000006</c:v>
                </c:pt>
                <c:pt idx="19">
                  <c:v>12.900000000000006</c:v>
                </c:pt>
                <c:pt idx="20">
                  <c:v>23.900000000000006</c:v>
                </c:pt>
                <c:pt idx="21">
                  <c:v>30.900000000000006</c:v>
                </c:pt>
                <c:pt idx="22">
                  <c:v>24.400000000000006</c:v>
                </c:pt>
                <c:pt idx="23">
                  <c:v>12.299999999999997</c:v>
                </c:pt>
                <c:pt idx="24">
                  <c:v>15.799999999999997</c:v>
                </c:pt>
                <c:pt idx="25">
                  <c:v>6.7999999999999972</c:v>
                </c:pt>
                <c:pt idx="26">
                  <c:v>2.2999999999999972</c:v>
                </c:pt>
                <c:pt idx="27">
                  <c:v>19.099999999999994</c:v>
                </c:pt>
              </c:numCache>
            </c:numRef>
          </c:yVal>
          <c:smooth val="0"/>
          <c:extLst>
            <c:ext xmlns:c16="http://schemas.microsoft.com/office/drawing/2014/chart" uri="{C3380CC4-5D6E-409C-BE32-E72D297353CC}">
              <c16:uniqueId val="{00000002-A857-4CD7-A176-C1E868722DBE}"/>
            </c:ext>
          </c:extLst>
        </c:ser>
        <c:dLbls>
          <c:showLegendKey val="0"/>
          <c:showVal val="0"/>
          <c:showCatName val="0"/>
          <c:showSerName val="0"/>
          <c:showPercent val="0"/>
          <c:showBubbleSize val="0"/>
        </c:dLbls>
        <c:axId val="60669407"/>
        <c:axId val="2057917760"/>
      </c:scatterChart>
      <c:catAx>
        <c:axId val="60669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57917760"/>
        <c:crosses val="autoZero"/>
        <c:auto val="1"/>
        <c:lblAlgn val="ctr"/>
        <c:lblOffset val="100"/>
        <c:noMultiLvlLbl val="0"/>
      </c:catAx>
      <c:valAx>
        <c:axId val="2057917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06694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88026819923372E-2"/>
          <c:y val="5.0925925925925923E-2"/>
          <c:w val="0.91915632183908047"/>
          <c:h val="0.78292453703703691"/>
        </c:manualLayout>
      </c:layout>
      <c:barChart>
        <c:barDir val="col"/>
        <c:grouping val="clustered"/>
        <c:varyColors val="0"/>
        <c:ser>
          <c:idx val="0"/>
          <c:order val="0"/>
          <c:tx>
            <c:strRef>
              <c:f>'Leisure activities'!$B$10</c:f>
              <c:strCache>
                <c:ptCount val="1"/>
                <c:pt idx="0">
                  <c:v>AROPE</c:v>
                </c:pt>
              </c:strCache>
            </c:strRef>
          </c:tx>
          <c:spPr>
            <a:solidFill>
              <a:schemeClr val="tx2"/>
            </a:solidFill>
            <a:ln>
              <a:solidFill>
                <a:schemeClr val="bg2"/>
              </a:solidFill>
            </a:ln>
            <a:effectLst/>
          </c:spPr>
          <c:invertIfNegative val="0"/>
          <c:dPt>
            <c:idx val="12"/>
            <c:invertIfNegative val="0"/>
            <c:bubble3D val="0"/>
            <c:spPr>
              <a:solidFill>
                <a:schemeClr val="accent5"/>
              </a:solidFill>
              <a:ln>
                <a:solidFill>
                  <a:schemeClr val="bg2"/>
                </a:solidFill>
              </a:ln>
              <a:effectLst/>
            </c:spPr>
            <c:extLst>
              <c:ext xmlns:c16="http://schemas.microsoft.com/office/drawing/2014/chart" uri="{C3380CC4-5D6E-409C-BE32-E72D297353CC}">
                <c16:uniqueId val="{00000000-D900-484E-B13A-577564042117}"/>
              </c:ext>
            </c:extLst>
          </c:dPt>
          <c:cat>
            <c:strRef>
              <c:f>'Leisure activities'!$A$11:$A$38</c:f>
              <c:strCache>
                <c:ptCount val="28"/>
                <c:pt idx="0">
                  <c:v>RO</c:v>
                </c:pt>
                <c:pt idx="1">
                  <c:v>BG</c:v>
                </c:pt>
                <c:pt idx="2">
                  <c:v>SK</c:v>
                </c:pt>
                <c:pt idx="3">
                  <c:v>HU</c:v>
                </c:pt>
                <c:pt idx="4">
                  <c:v>SE</c:v>
                </c:pt>
                <c:pt idx="5">
                  <c:v>FR</c:v>
                </c:pt>
                <c:pt idx="6">
                  <c:v>CY</c:v>
                </c:pt>
                <c:pt idx="7">
                  <c:v>LT</c:v>
                </c:pt>
                <c:pt idx="8">
                  <c:v>EL</c:v>
                </c:pt>
                <c:pt idx="9">
                  <c:v>PT</c:v>
                </c:pt>
                <c:pt idx="10">
                  <c:v>MT</c:v>
                </c:pt>
                <c:pt idx="11">
                  <c:v>CZ</c:v>
                </c:pt>
                <c:pt idx="12">
                  <c:v>EU</c:v>
                </c:pt>
                <c:pt idx="13">
                  <c:v>LV</c:v>
                </c:pt>
                <c:pt idx="14">
                  <c:v>BE</c:v>
                </c:pt>
                <c:pt idx="15">
                  <c:v>DK</c:v>
                </c:pt>
                <c:pt idx="16">
                  <c:v>DE</c:v>
                </c:pt>
                <c:pt idx="17">
                  <c:v>FI</c:v>
                </c:pt>
                <c:pt idx="18">
                  <c:v>SI</c:v>
                </c:pt>
                <c:pt idx="19">
                  <c:v>AT</c:v>
                </c:pt>
                <c:pt idx="20">
                  <c:v>LU</c:v>
                </c:pt>
                <c:pt idx="21">
                  <c:v>NL</c:v>
                </c:pt>
                <c:pt idx="22">
                  <c:v>ES</c:v>
                </c:pt>
                <c:pt idx="23">
                  <c:v>HR</c:v>
                </c:pt>
                <c:pt idx="24">
                  <c:v>IT</c:v>
                </c:pt>
                <c:pt idx="25">
                  <c:v>PL</c:v>
                </c:pt>
                <c:pt idx="26">
                  <c:v>IE</c:v>
                </c:pt>
                <c:pt idx="27">
                  <c:v>EE</c:v>
                </c:pt>
              </c:strCache>
            </c:strRef>
          </c:cat>
          <c:val>
            <c:numRef>
              <c:f>'Leisure activities'!$B$11:$B$38</c:f>
              <c:numCache>
                <c:formatCode>0.0</c:formatCode>
                <c:ptCount val="28"/>
                <c:pt idx="0">
                  <c:v>89.88</c:v>
                </c:pt>
                <c:pt idx="1">
                  <c:v>87.06</c:v>
                </c:pt>
                <c:pt idx="2">
                  <c:v>70.400000000000006</c:v>
                </c:pt>
                <c:pt idx="3">
                  <c:v>69.709999999999994</c:v>
                </c:pt>
                <c:pt idx="4">
                  <c:v>68.56</c:v>
                </c:pt>
                <c:pt idx="5">
                  <c:v>66.2</c:v>
                </c:pt>
                <c:pt idx="6">
                  <c:v>65.2</c:v>
                </c:pt>
                <c:pt idx="7">
                  <c:v>63.57</c:v>
                </c:pt>
                <c:pt idx="8">
                  <c:v>63.45</c:v>
                </c:pt>
                <c:pt idx="9">
                  <c:v>58.99</c:v>
                </c:pt>
                <c:pt idx="10">
                  <c:v>57.45</c:v>
                </c:pt>
                <c:pt idx="11">
                  <c:v>53.65</c:v>
                </c:pt>
                <c:pt idx="12">
                  <c:v>53.16</c:v>
                </c:pt>
                <c:pt idx="13">
                  <c:v>50.49</c:v>
                </c:pt>
                <c:pt idx="14">
                  <c:v>50.17</c:v>
                </c:pt>
                <c:pt idx="15">
                  <c:v>49.02</c:v>
                </c:pt>
                <c:pt idx="16">
                  <c:v>48.65</c:v>
                </c:pt>
                <c:pt idx="17">
                  <c:v>47.86</c:v>
                </c:pt>
                <c:pt idx="18">
                  <c:v>47.09</c:v>
                </c:pt>
                <c:pt idx="19">
                  <c:v>45.18</c:v>
                </c:pt>
                <c:pt idx="20">
                  <c:v>41.31</c:v>
                </c:pt>
                <c:pt idx="21">
                  <c:v>39.549999999999997</c:v>
                </c:pt>
                <c:pt idx="22">
                  <c:v>39.5</c:v>
                </c:pt>
                <c:pt idx="23">
                  <c:v>39.44</c:v>
                </c:pt>
                <c:pt idx="24">
                  <c:v>37.94</c:v>
                </c:pt>
                <c:pt idx="25">
                  <c:v>37.549999999999997</c:v>
                </c:pt>
                <c:pt idx="26">
                  <c:v>31.01</c:v>
                </c:pt>
                <c:pt idx="27">
                  <c:v>23.61</c:v>
                </c:pt>
              </c:numCache>
            </c:numRef>
          </c:val>
          <c:extLst>
            <c:ext xmlns:c16="http://schemas.microsoft.com/office/drawing/2014/chart" uri="{C3380CC4-5D6E-409C-BE32-E72D297353CC}">
              <c16:uniqueId val="{00000000-95F4-4E45-A309-BC720FD34970}"/>
            </c:ext>
          </c:extLst>
        </c:ser>
        <c:ser>
          <c:idx val="1"/>
          <c:order val="1"/>
          <c:tx>
            <c:strRef>
              <c:f>'Leisure activities'!$D$10</c:f>
              <c:strCache>
                <c:ptCount val="1"/>
                <c:pt idx="0">
                  <c:v>Not AROPE</c:v>
                </c:pt>
              </c:strCache>
            </c:strRef>
          </c:tx>
          <c:spPr>
            <a:solidFill>
              <a:schemeClr val="accent2"/>
            </a:solidFill>
            <a:ln>
              <a:noFill/>
            </a:ln>
            <a:effectLst/>
          </c:spPr>
          <c:invertIfNegative val="0"/>
          <c:dPt>
            <c:idx val="12"/>
            <c:invertIfNegative val="0"/>
            <c:bubble3D val="0"/>
            <c:spPr>
              <a:solidFill>
                <a:schemeClr val="accent4"/>
              </a:solidFill>
              <a:ln>
                <a:noFill/>
              </a:ln>
              <a:effectLst/>
            </c:spPr>
            <c:extLst>
              <c:ext xmlns:c16="http://schemas.microsoft.com/office/drawing/2014/chart" uri="{C3380CC4-5D6E-409C-BE32-E72D297353CC}">
                <c16:uniqueId val="{00000001-D900-484E-B13A-577564042117}"/>
              </c:ext>
            </c:extLst>
          </c:dPt>
          <c:cat>
            <c:strRef>
              <c:f>'Leisure activities'!$A$11:$A$38</c:f>
              <c:strCache>
                <c:ptCount val="28"/>
                <c:pt idx="0">
                  <c:v>RO</c:v>
                </c:pt>
                <c:pt idx="1">
                  <c:v>BG</c:v>
                </c:pt>
                <c:pt idx="2">
                  <c:v>SK</c:v>
                </c:pt>
                <c:pt idx="3">
                  <c:v>HU</c:v>
                </c:pt>
                <c:pt idx="4">
                  <c:v>SE</c:v>
                </c:pt>
                <c:pt idx="5">
                  <c:v>FR</c:v>
                </c:pt>
                <c:pt idx="6">
                  <c:v>CY</c:v>
                </c:pt>
                <c:pt idx="7">
                  <c:v>LT</c:v>
                </c:pt>
                <c:pt idx="8">
                  <c:v>EL</c:v>
                </c:pt>
                <c:pt idx="9">
                  <c:v>PT</c:v>
                </c:pt>
                <c:pt idx="10">
                  <c:v>MT</c:v>
                </c:pt>
                <c:pt idx="11">
                  <c:v>CZ</c:v>
                </c:pt>
                <c:pt idx="12">
                  <c:v>EU</c:v>
                </c:pt>
                <c:pt idx="13">
                  <c:v>LV</c:v>
                </c:pt>
                <c:pt idx="14">
                  <c:v>BE</c:v>
                </c:pt>
                <c:pt idx="15">
                  <c:v>DK</c:v>
                </c:pt>
                <c:pt idx="16">
                  <c:v>DE</c:v>
                </c:pt>
                <c:pt idx="17">
                  <c:v>FI</c:v>
                </c:pt>
                <c:pt idx="18">
                  <c:v>SI</c:v>
                </c:pt>
                <c:pt idx="19">
                  <c:v>AT</c:v>
                </c:pt>
                <c:pt idx="20">
                  <c:v>LU</c:v>
                </c:pt>
                <c:pt idx="21">
                  <c:v>NL</c:v>
                </c:pt>
                <c:pt idx="22">
                  <c:v>ES</c:v>
                </c:pt>
                <c:pt idx="23">
                  <c:v>HR</c:v>
                </c:pt>
                <c:pt idx="24">
                  <c:v>IT</c:v>
                </c:pt>
                <c:pt idx="25">
                  <c:v>PL</c:v>
                </c:pt>
                <c:pt idx="26">
                  <c:v>IE</c:v>
                </c:pt>
                <c:pt idx="27">
                  <c:v>EE</c:v>
                </c:pt>
              </c:strCache>
            </c:strRef>
          </c:cat>
          <c:val>
            <c:numRef>
              <c:f>'Leisure activities'!$D$11:$D$38</c:f>
              <c:numCache>
                <c:formatCode>0.0</c:formatCode>
                <c:ptCount val="28"/>
                <c:pt idx="0">
                  <c:v>54.2</c:v>
                </c:pt>
                <c:pt idx="1">
                  <c:v>58.38</c:v>
                </c:pt>
                <c:pt idx="2">
                  <c:v>43.53</c:v>
                </c:pt>
                <c:pt idx="3">
                  <c:v>32.659999999999997</c:v>
                </c:pt>
                <c:pt idx="4">
                  <c:v>45.07</c:v>
                </c:pt>
                <c:pt idx="5">
                  <c:v>43.01</c:v>
                </c:pt>
                <c:pt idx="6">
                  <c:v>37.72</c:v>
                </c:pt>
                <c:pt idx="7">
                  <c:v>38.74</c:v>
                </c:pt>
                <c:pt idx="8">
                  <c:v>42.47</c:v>
                </c:pt>
                <c:pt idx="9">
                  <c:v>37.75</c:v>
                </c:pt>
                <c:pt idx="10">
                  <c:v>38.28</c:v>
                </c:pt>
                <c:pt idx="11">
                  <c:v>36.880000000000003</c:v>
                </c:pt>
                <c:pt idx="12">
                  <c:v>28.99</c:v>
                </c:pt>
                <c:pt idx="13">
                  <c:v>48.42</c:v>
                </c:pt>
                <c:pt idx="14">
                  <c:v>14.99</c:v>
                </c:pt>
                <c:pt idx="15">
                  <c:v>34.1</c:v>
                </c:pt>
                <c:pt idx="16">
                  <c:v>29.02</c:v>
                </c:pt>
                <c:pt idx="17">
                  <c:v>29.4</c:v>
                </c:pt>
                <c:pt idx="18">
                  <c:v>38.28</c:v>
                </c:pt>
                <c:pt idx="19">
                  <c:v>16.420000000000002</c:v>
                </c:pt>
                <c:pt idx="20">
                  <c:v>24.91</c:v>
                </c:pt>
                <c:pt idx="21">
                  <c:v>12.64</c:v>
                </c:pt>
                <c:pt idx="22">
                  <c:v>14.42</c:v>
                </c:pt>
                <c:pt idx="23">
                  <c:v>29.77</c:v>
                </c:pt>
                <c:pt idx="24">
                  <c:v>18.87</c:v>
                </c:pt>
                <c:pt idx="25">
                  <c:v>15.15</c:v>
                </c:pt>
                <c:pt idx="26">
                  <c:v>15.68</c:v>
                </c:pt>
                <c:pt idx="27">
                  <c:v>14.91</c:v>
                </c:pt>
              </c:numCache>
            </c:numRef>
          </c:val>
          <c:extLst>
            <c:ext xmlns:c16="http://schemas.microsoft.com/office/drawing/2014/chart" uri="{C3380CC4-5D6E-409C-BE32-E72D297353CC}">
              <c16:uniqueId val="{00000001-95F4-4E45-A309-BC720FD34970}"/>
            </c:ext>
          </c:extLst>
        </c:ser>
        <c:dLbls>
          <c:showLegendKey val="0"/>
          <c:showVal val="0"/>
          <c:showCatName val="0"/>
          <c:showSerName val="0"/>
          <c:showPercent val="0"/>
          <c:showBubbleSize val="0"/>
        </c:dLbls>
        <c:gapWidth val="219"/>
        <c:overlap val="-27"/>
        <c:axId val="348266320"/>
        <c:axId val="1544441935"/>
      </c:barChart>
      <c:catAx>
        <c:axId val="348266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544441935"/>
        <c:crosses val="autoZero"/>
        <c:auto val="1"/>
        <c:lblAlgn val="ctr"/>
        <c:lblOffset val="100"/>
        <c:noMultiLvlLbl val="0"/>
      </c:catAx>
      <c:valAx>
        <c:axId val="1544441935"/>
        <c:scaling>
          <c:orientation val="minMax"/>
          <c:max val="9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34826632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'Fresh fruits and vegetables'!$B$10</c:f>
              <c:strCache>
                <c:ptCount val="1"/>
                <c:pt idx="0">
                  <c:v>AROPE</c:v>
                </c:pt>
              </c:strCache>
            </c:strRef>
          </c:tx>
          <c:spPr>
            <a:solidFill>
              <a:schemeClr val="tx2"/>
            </a:solidFill>
            <a:ln>
              <a:noFill/>
            </a:ln>
            <a:effectLst/>
          </c:spPr>
          <c:invertIfNegative val="0"/>
          <c:dPt>
            <c:idx val="3"/>
            <c:invertIfNegative val="0"/>
            <c:bubble3D val="0"/>
            <c:spPr>
              <a:solidFill>
                <a:schemeClr val="tx2"/>
              </a:solidFill>
              <a:ln>
                <a:noFill/>
              </a:ln>
              <a:effectLst/>
            </c:spPr>
            <c:extLst>
              <c:ext xmlns:c16="http://schemas.microsoft.com/office/drawing/2014/chart" uri="{C3380CC4-5D6E-409C-BE32-E72D297353CC}">
                <c16:uniqueId val="{00000002-120B-4E56-9642-CF935CCAFF04}"/>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4-5901-4E76-9581-CDCCB14FDFB9}"/>
              </c:ext>
            </c:extLst>
          </c:dPt>
          <c:cat>
            <c:strRef>
              <c:f>'Fresh fruits and vegetables'!$A$11:$A$38</c:f>
              <c:strCache>
                <c:ptCount val="28"/>
                <c:pt idx="0">
                  <c:v>BG</c:v>
                </c:pt>
                <c:pt idx="1">
                  <c:v>HU</c:v>
                </c:pt>
                <c:pt idx="2">
                  <c:v>RO</c:v>
                </c:pt>
                <c:pt idx="3">
                  <c:v>SK</c:v>
                </c:pt>
                <c:pt idx="4">
                  <c:v>LT</c:v>
                </c:pt>
                <c:pt idx="5">
                  <c:v>EU</c:v>
                </c:pt>
                <c:pt idx="6">
                  <c:v>EL</c:v>
                </c:pt>
                <c:pt idx="7">
                  <c:v>CZ</c:v>
                </c:pt>
                <c:pt idx="8">
                  <c:v>FR</c:v>
                </c:pt>
                <c:pt idx="9">
                  <c:v>IE</c:v>
                </c:pt>
                <c:pt idx="10">
                  <c:v>ES</c:v>
                </c:pt>
                <c:pt idx="11">
                  <c:v>HR</c:v>
                </c:pt>
                <c:pt idx="12">
                  <c:v>SI</c:v>
                </c:pt>
                <c:pt idx="13">
                  <c:v>LV</c:v>
                </c:pt>
                <c:pt idx="14">
                  <c:v>MT</c:v>
                </c:pt>
                <c:pt idx="15">
                  <c:v>BE</c:v>
                </c:pt>
                <c:pt idx="16">
                  <c:v>DE</c:v>
                </c:pt>
                <c:pt idx="17">
                  <c:v>PL</c:v>
                </c:pt>
                <c:pt idx="18">
                  <c:v>DK</c:v>
                </c:pt>
                <c:pt idx="19">
                  <c:v>EE</c:v>
                </c:pt>
                <c:pt idx="20">
                  <c:v>IT</c:v>
                </c:pt>
                <c:pt idx="21">
                  <c:v>PT</c:v>
                </c:pt>
                <c:pt idx="22">
                  <c:v>CY</c:v>
                </c:pt>
                <c:pt idx="23">
                  <c:v>LU</c:v>
                </c:pt>
                <c:pt idx="24">
                  <c:v>SE</c:v>
                </c:pt>
                <c:pt idx="25">
                  <c:v>NL</c:v>
                </c:pt>
                <c:pt idx="26">
                  <c:v>AT</c:v>
                </c:pt>
                <c:pt idx="27">
                  <c:v>FI</c:v>
                </c:pt>
              </c:strCache>
            </c:strRef>
          </c:cat>
          <c:val>
            <c:numRef>
              <c:f>'Fresh fruits and vegetables'!$B$11:$B$38</c:f>
              <c:numCache>
                <c:formatCode>0.0</c:formatCode>
                <c:ptCount val="28"/>
                <c:pt idx="0">
                  <c:v>40.92</c:v>
                </c:pt>
                <c:pt idx="1">
                  <c:v>38.28</c:v>
                </c:pt>
                <c:pt idx="2">
                  <c:v>24.74</c:v>
                </c:pt>
                <c:pt idx="3">
                  <c:v>19.350000000000001</c:v>
                </c:pt>
                <c:pt idx="4">
                  <c:v>13.88</c:v>
                </c:pt>
                <c:pt idx="5">
                  <c:v>7.6</c:v>
                </c:pt>
                <c:pt idx="6">
                  <c:v>7.4</c:v>
                </c:pt>
                <c:pt idx="7">
                  <c:v>7.25</c:v>
                </c:pt>
                <c:pt idx="8">
                  <c:v>6.39</c:v>
                </c:pt>
                <c:pt idx="9">
                  <c:v>6.1</c:v>
                </c:pt>
                <c:pt idx="10">
                  <c:v>5.9</c:v>
                </c:pt>
                <c:pt idx="11">
                  <c:v>5.29</c:v>
                </c:pt>
                <c:pt idx="12">
                  <c:v>5.2</c:v>
                </c:pt>
                <c:pt idx="13">
                  <c:v>4.33</c:v>
                </c:pt>
                <c:pt idx="14">
                  <c:v>3.83</c:v>
                </c:pt>
                <c:pt idx="15">
                  <c:v>3.8</c:v>
                </c:pt>
                <c:pt idx="16">
                  <c:v>3.8</c:v>
                </c:pt>
                <c:pt idx="17">
                  <c:v>3.31</c:v>
                </c:pt>
                <c:pt idx="18">
                  <c:v>2.58</c:v>
                </c:pt>
                <c:pt idx="19">
                  <c:v>2.52</c:v>
                </c:pt>
                <c:pt idx="20">
                  <c:v>2.27</c:v>
                </c:pt>
                <c:pt idx="21">
                  <c:v>1.92</c:v>
                </c:pt>
                <c:pt idx="22">
                  <c:v>1.1100000000000001</c:v>
                </c:pt>
                <c:pt idx="23">
                  <c:v>0.95</c:v>
                </c:pt>
                <c:pt idx="24">
                  <c:v>0.93</c:v>
                </c:pt>
                <c:pt idx="25">
                  <c:v>0.7</c:v>
                </c:pt>
                <c:pt idx="26">
                  <c:v>0.26</c:v>
                </c:pt>
                <c:pt idx="27">
                  <c:v>0</c:v>
                </c:pt>
              </c:numCache>
            </c:numRef>
          </c:val>
          <c:extLst>
            <c:ext xmlns:c16="http://schemas.microsoft.com/office/drawing/2014/chart" uri="{C3380CC4-5D6E-409C-BE32-E72D297353CC}">
              <c16:uniqueId val="{00000000-120B-4E56-9642-CF935CCAFF04}"/>
            </c:ext>
          </c:extLst>
        </c:ser>
        <c:ser>
          <c:idx val="1"/>
          <c:order val="1"/>
          <c:tx>
            <c:strRef>
              <c:f>'Fresh fruits and vegetables'!$D$10</c:f>
              <c:strCache>
                <c:ptCount val="1"/>
                <c:pt idx="0">
                  <c:v>Not AROPE</c:v>
                </c:pt>
              </c:strCache>
            </c:strRef>
          </c:tx>
          <c:spPr>
            <a:solidFill>
              <a:schemeClr val="accent2"/>
            </a:solidFill>
            <a:ln>
              <a:noFill/>
            </a:ln>
            <a:effectLst/>
          </c:spPr>
          <c:invertIfNegative val="0"/>
          <c:dPt>
            <c:idx val="3"/>
            <c:invertIfNegative val="0"/>
            <c:bubble3D val="0"/>
            <c:spPr>
              <a:solidFill>
                <a:schemeClr val="accent2"/>
              </a:solidFill>
              <a:ln>
                <a:noFill/>
              </a:ln>
              <a:effectLst/>
            </c:spPr>
            <c:extLst>
              <c:ext xmlns:c16="http://schemas.microsoft.com/office/drawing/2014/chart" uri="{C3380CC4-5D6E-409C-BE32-E72D297353CC}">
                <c16:uniqueId val="{00000003-120B-4E56-9642-CF935CCAFF04}"/>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5-5901-4E76-9581-CDCCB14FDFB9}"/>
              </c:ext>
            </c:extLst>
          </c:dPt>
          <c:cat>
            <c:strRef>
              <c:f>'Fresh fruits and vegetables'!$A$11:$A$38</c:f>
              <c:strCache>
                <c:ptCount val="28"/>
                <c:pt idx="0">
                  <c:v>BG</c:v>
                </c:pt>
                <c:pt idx="1">
                  <c:v>HU</c:v>
                </c:pt>
                <c:pt idx="2">
                  <c:v>RO</c:v>
                </c:pt>
                <c:pt idx="3">
                  <c:v>SK</c:v>
                </c:pt>
                <c:pt idx="4">
                  <c:v>LT</c:v>
                </c:pt>
                <c:pt idx="5">
                  <c:v>EU</c:v>
                </c:pt>
                <c:pt idx="6">
                  <c:v>EL</c:v>
                </c:pt>
                <c:pt idx="7">
                  <c:v>CZ</c:v>
                </c:pt>
                <c:pt idx="8">
                  <c:v>FR</c:v>
                </c:pt>
                <c:pt idx="9">
                  <c:v>IE</c:v>
                </c:pt>
                <c:pt idx="10">
                  <c:v>ES</c:v>
                </c:pt>
                <c:pt idx="11">
                  <c:v>HR</c:v>
                </c:pt>
                <c:pt idx="12">
                  <c:v>SI</c:v>
                </c:pt>
                <c:pt idx="13">
                  <c:v>LV</c:v>
                </c:pt>
                <c:pt idx="14">
                  <c:v>MT</c:v>
                </c:pt>
                <c:pt idx="15">
                  <c:v>BE</c:v>
                </c:pt>
                <c:pt idx="16">
                  <c:v>DE</c:v>
                </c:pt>
                <c:pt idx="17">
                  <c:v>PL</c:v>
                </c:pt>
                <c:pt idx="18">
                  <c:v>DK</c:v>
                </c:pt>
                <c:pt idx="19">
                  <c:v>EE</c:v>
                </c:pt>
                <c:pt idx="20">
                  <c:v>IT</c:v>
                </c:pt>
                <c:pt idx="21">
                  <c:v>PT</c:v>
                </c:pt>
                <c:pt idx="22">
                  <c:v>CY</c:v>
                </c:pt>
                <c:pt idx="23">
                  <c:v>LU</c:v>
                </c:pt>
                <c:pt idx="24">
                  <c:v>SE</c:v>
                </c:pt>
                <c:pt idx="25">
                  <c:v>NL</c:v>
                </c:pt>
                <c:pt idx="26">
                  <c:v>AT</c:v>
                </c:pt>
                <c:pt idx="27">
                  <c:v>FI</c:v>
                </c:pt>
              </c:strCache>
            </c:strRef>
          </c:cat>
          <c:val>
            <c:numRef>
              <c:f>'Fresh fruits and vegetables'!$D$11:$D$38</c:f>
              <c:numCache>
                <c:formatCode>0.0</c:formatCode>
                <c:ptCount val="28"/>
                <c:pt idx="0">
                  <c:v>4.46</c:v>
                </c:pt>
                <c:pt idx="1">
                  <c:v>3.21</c:v>
                </c:pt>
                <c:pt idx="2">
                  <c:v>3.04</c:v>
                </c:pt>
                <c:pt idx="3">
                  <c:v>1.18</c:v>
                </c:pt>
                <c:pt idx="4">
                  <c:v>0.92</c:v>
                </c:pt>
                <c:pt idx="5">
                  <c:v>0.7</c:v>
                </c:pt>
                <c:pt idx="6">
                  <c:v>0.94</c:v>
                </c:pt>
                <c:pt idx="7">
                  <c:v>0.28000000000000003</c:v>
                </c:pt>
                <c:pt idx="8">
                  <c:v>0.73</c:v>
                </c:pt>
                <c:pt idx="9">
                  <c:v>0.13</c:v>
                </c:pt>
                <c:pt idx="10">
                  <c:v>0.13</c:v>
                </c:pt>
                <c:pt idx="11">
                  <c:v>0.03</c:v>
                </c:pt>
                <c:pt idx="12">
                  <c:v>0.11</c:v>
                </c:pt>
                <c:pt idx="13">
                  <c:v>0.53</c:v>
                </c:pt>
                <c:pt idx="14">
                  <c:v>0.26</c:v>
                </c:pt>
                <c:pt idx="15">
                  <c:v>0.81</c:v>
                </c:pt>
                <c:pt idx="16">
                  <c:v>0.45</c:v>
                </c:pt>
                <c:pt idx="17">
                  <c:v>0.31</c:v>
                </c:pt>
                <c:pt idx="18">
                  <c:v>0</c:v>
                </c:pt>
                <c:pt idx="19">
                  <c:v>0.05</c:v>
                </c:pt>
                <c:pt idx="20">
                  <c:v>0.89</c:v>
                </c:pt>
                <c:pt idx="21">
                  <c:v>0.02</c:v>
                </c:pt>
                <c:pt idx="22">
                  <c:v>0</c:v>
                </c:pt>
                <c:pt idx="23">
                  <c:v>0.13</c:v>
                </c:pt>
                <c:pt idx="24">
                  <c:v>7.0000000000000007E-2</c:v>
                </c:pt>
                <c:pt idx="25">
                  <c:v>0.1</c:v>
                </c:pt>
                <c:pt idx="26">
                  <c:v>0</c:v>
                </c:pt>
                <c:pt idx="27">
                  <c:v>0.09</c:v>
                </c:pt>
              </c:numCache>
            </c:numRef>
          </c:val>
          <c:extLst>
            <c:ext xmlns:c16="http://schemas.microsoft.com/office/drawing/2014/chart" uri="{C3380CC4-5D6E-409C-BE32-E72D297353CC}">
              <c16:uniqueId val="{00000001-120B-4E56-9642-CF935CCAFF04}"/>
            </c:ext>
          </c:extLst>
        </c:ser>
        <c:dLbls>
          <c:showLegendKey val="0"/>
          <c:showVal val="0"/>
          <c:showCatName val="0"/>
          <c:showSerName val="0"/>
          <c:showPercent val="0"/>
          <c:showBubbleSize val="0"/>
        </c:dLbls>
        <c:gapWidth val="219"/>
        <c:overlap val="-27"/>
        <c:axId val="1712124576"/>
        <c:axId val="1571007632"/>
      </c:barChart>
      <c:catAx>
        <c:axId val="171212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571007632"/>
        <c:crosses val="autoZero"/>
        <c:auto val="1"/>
        <c:lblAlgn val="ctr"/>
        <c:lblOffset val="100"/>
        <c:noMultiLvlLbl val="0"/>
      </c:catAx>
      <c:valAx>
        <c:axId val="1571007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71212457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'Unmet healthcare needs'!$B$10</c:f>
              <c:strCache>
                <c:ptCount val="1"/>
                <c:pt idx="0">
                  <c:v>AROPE</c:v>
                </c:pt>
              </c:strCache>
            </c:strRef>
          </c:tx>
          <c:spPr>
            <a:solidFill>
              <a:schemeClr val="tx2"/>
            </a:solidFill>
            <a:ln>
              <a:noFill/>
            </a:ln>
            <a:effectLst/>
          </c:spPr>
          <c:invertIfNegative val="0"/>
          <c:dPt>
            <c:idx val="10"/>
            <c:invertIfNegative val="0"/>
            <c:bubble3D val="0"/>
            <c:spPr>
              <a:solidFill>
                <a:schemeClr val="accent5"/>
              </a:solidFill>
              <a:ln>
                <a:noFill/>
              </a:ln>
              <a:effectLst/>
            </c:spPr>
            <c:extLst>
              <c:ext xmlns:c16="http://schemas.microsoft.com/office/drawing/2014/chart" uri="{C3380CC4-5D6E-409C-BE32-E72D297353CC}">
                <c16:uniqueId val="{00000002-5357-4C40-8596-1EC4C2FD3684}"/>
              </c:ext>
            </c:extLst>
          </c:dPt>
          <c:cat>
            <c:strRef>
              <c:f>'Unmet healthcare needs'!$A$11:$A$38</c:f>
              <c:strCache>
                <c:ptCount val="28"/>
                <c:pt idx="0">
                  <c:v>PL</c:v>
                </c:pt>
                <c:pt idx="1">
                  <c:v>LV</c:v>
                </c:pt>
                <c:pt idx="2">
                  <c:v>SE</c:v>
                </c:pt>
                <c:pt idx="3">
                  <c:v>HU</c:v>
                </c:pt>
                <c:pt idx="4">
                  <c:v>NL</c:v>
                </c:pt>
                <c:pt idx="5">
                  <c:v>RO</c:v>
                </c:pt>
                <c:pt idx="6">
                  <c:v>FI</c:v>
                </c:pt>
                <c:pt idx="7">
                  <c:v>ES</c:v>
                </c:pt>
                <c:pt idx="8">
                  <c:v>SK</c:v>
                </c:pt>
                <c:pt idx="9">
                  <c:v>PT</c:v>
                </c:pt>
                <c:pt idx="10">
                  <c:v>EU</c:v>
                </c:pt>
                <c:pt idx="11">
                  <c:v>BE</c:v>
                </c:pt>
                <c:pt idx="12">
                  <c:v>EL</c:v>
                </c:pt>
                <c:pt idx="13">
                  <c:v>BG</c:v>
                </c:pt>
                <c:pt idx="14">
                  <c:v>DK</c:v>
                </c:pt>
                <c:pt idx="15">
                  <c:v>MT</c:v>
                </c:pt>
                <c:pt idx="16">
                  <c:v>FR</c:v>
                </c:pt>
                <c:pt idx="17">
                  <c:v>IT</c:v>
                </c:pt>
                <c:pt idx="18">
                  <c:v>LT</c:v>
                </c:pt>
                <c:pt idx="19">
                  <c:v>HR</c:v>
                </c:pt>
                <c:pt idx="20">
                  <c:v>CZ</c:v>
                </c:pt>
                <c:pt idx="21">
                  <c:v>EE</c:v>
                </c:pt>
                <c:pt idx="22">
                  <c:v>CY</c:v>
                </c:pt>
                <c:pt idx="23">
                  <c:v>LU</c:v>
                </c:pt>
                <c:pt idx="24">
                  <c:v>SI</c:v>
                </c:pt>
                <c:pt idx="25">
                  <c:v>AT</c:v>
                </c:pt>
                <c:pt idx="26">
                  <c:v>DE</c:v>
                </c:pt>
                <c:pt idx="27">
                  <c:v>IE</c:v>
                </c:pt>
              </c:strCache>
            </c:strRef>
          </c:cat>
          <c:val>
            <c:numRef>
              <c:f>'Unmet healthcare needs'!$B$11:$B$38</c:f>
              <c:numCache>
                <c:formatCode>0.0</c:formatCode>
                <c:ptCount val="28"/>
                <c:pt idx="0">
                  <c:v>11.41</c:v>
                </c:pt>
                <c:pt idx="1">
                  <c:v>10.49</c:v>
                </c:pt>
                <c:pt idx="2">
                  <c:v>9.8699999999999992</c:v>
                </c:pt>
                <c:pt idx="3">
                  <c:v>9.43</c:v>
                </c:pt>
                <c:pt idx="4">
                  <c:v>9.36</c:v>
                </c:pt>
                <c:pt idx="5">
                  <c:v>7.62</c:v>
                </c:pt>
                <c:pt idx="6">
                  <c:v>6.95</c:v>
                </c:pt>
                <c:pt idx="7">
                  <c:v>6.41</c:v>
                </c:pt>
                <c:pt idx="8">
                  <c:v>5.92</c:v>
                </c:pt>
                <c:pt idx="9">
                  <c:v>5.83</c:v>
                </c:pt>
                <c:pt idx="10">
                  <c:v>5.74</c:v>
                </c:pt>
                <c:pt idx="11">
                  <c:v>5.36</c:v>
                </c:pt>
                <c:pt idx="12">
                  <c:v>4.9400000000000004</c:v>
                </c:pt>
                <c:pt idx="13">
                  <c:v>4.8499999999999996</c:v>
                </c:pt>
                <c:pt idx="14">
                  <c:v>4.8099999999999996</c:v>
                </c:pt>
                <c:pt idx="15">
                  <c:v>4.71</c:v>
                </c:pt>
                <c:pt idx="16">
                  <c:v>4.62</c:v>
                </c:pt>
                <c:pt idx="17">
                  <c:v>4.12</c:v>
                </c:pt>
                <c:pt idx="18">
                  <c:v>3.34</c:v>
                </c:pt>
                <c:pt idx="19">
                  <c:v>3.12</c:v>
                </c:pt>
                <c:pt idx="20">
                  <c:v>3.08</c:v>
                </c:pt>
                <c:pt idx="21">
                  <c:v>2.44</c:v>
                </c:pt>
                <c:pt idx="22">
                  <c:v>1.8</c:v>
                </c:pt>
                <c:pt idx="23">
                  <c:v>1.03</c:v>
                </c:pt>
                <c:pt idx="24">
                  <c:v>0.36</c:v>
                </c:pt>
                <c:pt idx="25">
                  <c:v>0.17</c:v>
                </c:pt>
              </c:numCache>
            </c:numRef>
          </c:val>
          <c:extLst>
            <c:ext xmlns:c16="http://schemas.microsoft.com/office/drawing/2014/chart" uri="{C3380CC4-5D6E-409C-BE32-E72D297353CC}">
              <c16:uniqueId val="{00000000-5357-4C40-8596-1EC4C2FD3684}"/>
            </c:ext>
          </c:extLst>
        </c:ser>
        <c:ser>
          <c:idx val="1"/>
          <c:order val="1"/>
          <c:tx>
            <c:strRef>
              <c:f>'Unmet healthcare needs'!$D$10</c:f>
              <c:strCache>
                <c:ptCount val="1"/>
                <c:pt idx="0">
                  <c:v>Not AROPE</c:v>
                </c:pt>
              </c:strCache>
            </c:strRef>
          </c:tx>
          <c:spPr>
            <a:solidFill>
              <a:schemeClr val="accent2"/>
            </a:solidFill>
            <a:ln>
              <a:noFill/>
            </a:ln>
            <a:effectLst/>
          </c:spPr>
          <c:invertIfNegative val="0"/>
          <c:dPt>
            <c:idx val="10"/>
            <c:invertIfNegative val="0"/>
            <c:bubble3D val="0"/>
            <c:spPr>
              <a:solidFill>
                <a:schemeClr val="accent4"/>
              </a:solidFill>
              <a:ln>
                <a:noFill/>
              </a:ln>
              <a:effectLst/>
            </c:spPr>
            <c:extLst>
              <c:ext xmlns:c16="http://schemas.microsoft.com/office/drawing/2014/chart" uri="{C3380CC4-5D6E-409C-BE32-E72D297353CC}">
                <c16:uniqueId val="{00000003-5357-4C40-8596-1EC4C2FD3684}"/>
              </c:ext>
            </c:extLst>
          </c:dPt>
          <c:cat>
            <c:strRef>
              <c:f>'Unmet healthcare needs'!$A$11:$A$38</c:f>
              <c:strCache>
                <c:ptCount val="28"/>
                <c:pt idx="0">
                  <c:v>PL</c:v>
                </c:pt>
                <c:pt idx="1">
                  <c:v>LV</c:v>
                </c:pt>
                <c:pt idx="2">
                  <c:v>SE</c:v>
                </c:pt>
                <c:pt idx="3">
                  <c:v>HU</c:v>
                </c:pt>
                <c:pt idx="4">
                  <c:v>NL</c:v>
                </c:pt>
                <c:pt idx="5">
                  <c:v>RO</c:v>
                </c:pt>
                <c:pt idx="6">
                  <c:v>FI</c:v>
                </c:pt>
                <c:pt idx="7">
                  <c:v>ES</c:v>
                </c:pt>
                <c:pt idx="8">
                  <c:v>SK</c:v>
                </c:pt>
                <c:pt idx="9">
                  <c:v>PT</c:v>
                </c:pt>
                <c:pt idx="10">
                  <c:v>EU</c:v>
                </c:pt>
                <c:pt idx="11">
                  <c:v>BE</c:v>
                </c:pt>
                <c:pt idx="12">
                  <c:v>EL</c:v>
                </c:pt>
                <c:pt idx="13">
                  <c:v>BG</c:v>
                </c:pt>
                <c:pt idx="14">
                  <c:v>DK</c:v>
                </c:pt>
                <c:pt idx="15">
                  <c:v>MT</c:v>
                </c:pt>
                <c:pt idx="16">
                  <c:v>FR</c:v>
                </c:pt>
                <c:pt idx="17">
                  <c:v>IT</c:v>
                </c:pt>
                <c:pt idx="18">
                  <c:v>LT</c:v>
                </c:pt>
                <c:pt idx="19">
                  <c:v>HR</c:v>
                </c:pt>
                <c:pt idx="20">
                  <c:v>CZ</c:v>
                </c:pt>
                <c:pt idx="21">
                  <c:v>EE</c:v>
                </c:pt>
                <c:pt idx="22">
                  <c:v>CY</c:v>
                </c:pt>
                <c:pt idx="23">
                  <c:v>LU</c:v>
                </c:pt>
                <c:pt idx="24">
                  <c:v>SI</c:v>
                </c:pt>
                <c:pt idx="25">
                  <c:v>AT</c:v>
                </c:pt>
                <c:pt idx="26">
                  <c:v>DE</c:v>
                </c:pt>
                <c:pt idx="27">
                  <c:v>IE</c:v>
                </c:pt>
              </c:strCache>
            </c:strRef>
          </c:cat>
          <c:val>
            <c:numRef>
              <c:f>'Unmet healthcare needs'!$D$11:$D$38</c:f>
              <c:numCache>
                <c:formatCode>0.0</c:formatCode>
                <c:ptCount val="28"/>
                <c:pt idx="0">
                  <c:v>6.5</c:v>
                </c:pt>
                <c:pt idx="1">
                  <c:v>5.4</c:v>
                </c:pt>
                <c:pt idx="2">
                  <c:v>2.94</c:v>
                </c:pt>
                <c:pt idx="3">
                  <c:v>3.36</c:v>
                </c:pt>
                <c:pt idx="4">
                  <c:v>0.63</c:v>
                </c:pt>
                <c:pt idx="5">
                  <c:v>2.59</c:v>
                </c:pt>
                <c:pt idx="6">
                  <c:v>3.66</c:v>
                </c:pt>
                <c:pt idx="7">
                  <c:v>3.71</c:v>
                </c:pt>
                <c:pt idx="8">
                  <c:v>3.99</c:v>
                </c:pt>
                <c:pt idx="9">
                  <c:v>0.66</c:v>
                </c:pt>
                <c:pt idx="10">
                  <c:v>3</c:v>
                </c:pt>
                <c:pt idx="11">
                  <c:v>1.6</c:v>
                </c:pt>
                <c:pt idx="12">
                  <c:v>0.23</c:v>
                </c:pt>
                <c:pt idx="13">
                  <c:v>0.21</c:v>
                </c:pt>
                <c:pt idx="14">
                  <c:v>2.58</c:v>
                </c:pt>
                <c:pt idx="15">
                  <c:v>0.64</c:v>
                </c:pt>
                <c:pt idx="16">
                  <c:v>3.59</c:v>
                </c:pt>
                <c:pt idx="17">
                  <c:v>1</c:v>
                </c:pt>
                <c:pt idx="18">
                  <c:v>0.94</c:v>
                </c:pt>
                <c:pt idx="19">
                  <c:v>0.51</c:v>
                </c:pt>
                <c:pt idx="20">
                  <c:v>3.32</c:v>
                </c:pt>
                <c:pt idx="21">
                  <c:v>2.73</c:v>
                </c:pt>
                <c:pt idx="22">
                  <c:v>1.38</c:v>
                </c:pt>
                <c:pt idx="23">
                  <c:v>0.2</c:v>
                </c:pt>
                <c:pt idx="24">
                  <c:v>4.57</c:v>
                </c:pt>
                <c:pt idx="25">
                  <c:v>0.3</c:v>
                </c:pt>
              </c:numCache>
            </c:numRef>
          </c:val>
          <c:extLst>
            <c:ext xmlns:c16="http://schemas.microsoft.com/office/drawing/2014/chart" uri="{C3380CC4-5D6E-409C-BE32-E72D297353CC}">
              <c16:uniqueId val="{00000001-5357-4C40-8596-1EC4C2FD3684}"/>
            </c:ext>
          </c:extLst>
        </c:ser>
        <c:dLbls>
          <c:showLegendKey val="0"/>
          <c:showVal val="0"/>
          <c:showCatName val="0"/>
          <c:showSerName val="0"/>
          <c:showPercent val="0"/>
          <c:showBubbleSize val="0"/>
        </c:dLbls>
        <c:gapWidth val="219"/>
        <c:overlap val="-27"/>
        <c:axId val="1646190352"/>
        <c:axId val="1191035104"/>
      </c:barChart>
      <c:catAx>
        <c:axId val="164619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191035104"/>
        <c:crosses val="autoZero"/>
        <c:auto val="1"/>
        <c:lblAlgn val="ctr"/>
        <c:lblOffset val="100"/>
        <c:noMultiLvlLbl val="0"/>
      </c:catAx>
      <c:valAx>
        <c:axId val="1191035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r-FR"/>
          </a:p>
        </c:txPr>
        <c:crossAx val="164619035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r-FR"/>
          </a:p>
        </c:txPr>
      </c:legendEntry>
      <c:legendEntry>
        <c:idx val="1"/>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r-FR"/>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'Energy poverty'!$B$10</c:f>
              <c:strCache>
                <c:ptCount val="1"/>
                <c:pt idx="0">
                  <c:v>AROPE</c:v>
                </c:pt>
              </c:strCache>
            </c:strRef>
          </c:tx>
          <c:spPr>
            <a:solidFill>
              <a:schemeClr val="tx2"/>
            </a:solidFill>
            <a:ln>
              <a:noFill/>
            </a:ln>
            <a:effectLst/>
          </c:spPr>
          <c:invertIfNegative val="0"/>
          <c:dPt>
            <c:idx val="9"/>
            <c:invertIfNegative val="0"/>
            <c:bubble3D val="0"/>
            <c:spPr>
              <a:solidFill>
                <a:schemeClr val="accent5"/>
              </a:solidFill>
              <a:ln>
                <a:noFill/>
              </a:ln>
              <a:effectLst/>
            </c:spPr>
            <c:extLst>
              <c:ext xmlns:c16="http://schemas.microsoft.com/office/drawing/2014/chart" uri="{C3380CC4-5D6E-409C-BE32-E72D297353CC}">
                <c16:uniqueId val="{00000002-CE95-4F1F-ACA2-DFDB9F6D09D1}"/>
              </c:ext>
            </c:extLst>
          </c:dPt>
          <c:cat>
            <c:strRef>
              <c:f>'Energy poverty'!$A$11:$A$38</c:f>
              <c:strCache>
                <c:ptCount val="28"/>
                <c:pt idx="0">
                  <c:v>CY</c:v>
                </c:pt>
                <c:pt idx="1">
                  <c:v>BG</c:v>
                </c:pt>
                <c:pt idx="2">
                  <c:v>EL</c:v>
                </c:pt>
                <c:pt idx="3">
                  <c:v>RO</c:v>
                </c:pt>
                <c:pt idx="4">
                  <c:v>SK</c:v>
                </c:pt>
                <c:pt idx="5">
                  <c:v>ES</c:v>
                </c:pt>
                <c:pt idx="6">
                  <c:v>PT</c:v>
                </c:pt>
                <c:pt idx="7">
                  <c:v>LT</c:v>
                </c:pt>
                <c:pt idx="8">
                  <c:v>FR</c:v>
                </c:pt>
                <c:pt idx="9">
                  <c:v>EU</c:v>
                </c:pt>
                <c:pt idx="10">
                  <c:v>DE</c:v>
                </c:pt>
                <c:pt idx="11">
                  <c:v>IE</c:v>
                </c:pt>
                <c:pt idx="12">
                  <c:v>MT</c:v>
                </c:pt>
                <c:pt idx="13">
                  <c:v>IT</c:v>
                </c:pt>
                <c:pt idx="14">
                  <c:v>BE</c:v>
                </c:pt>
                <c:pt idx="15">
                  <c:v>DK</c:v>
                </c:pt>
                <c:pt idx="16">
                  <c:v>LV</c:v>
                </c:pt>
                <c:pt idx="17">
                  <c:v>NL</c:v>
                </c:pt>
                <c:pt idx="18">
                  <c:v>HR</c:v>
                </c:pt>
                <c:pt idx="19">
                  <c:v>HU</c:v>
                </c:pt>
                <c:pt idx="20">
                  <c:v>PL</c:v>
                </c:pt>
                <c:pt idx="21">
                  <c:v>EE</c:v>
                </c:pt>
                <c:pt idx="22">
                  <c:v>SE</c:v>
                </c:pt>
                <c:pt idx="23">
                  <c:v>SI</c:v>
                </c:pt>
                <c:pt idx="24">
                  <c:v>CZ</c:v>
                </c:pt>
                <c:pt idx="25">
                  <c:v>LU</c:v>
                </c:pt>
                <c:pt idx="26">
                  <c:v>AT</c:v>
                </c:pt>
                <c:pt idx="27">
                  <c:v>FI</c:v>
                </c:pt>
              </c:strCache>
            </c:strRef>
          </c:cat>
          <c:val>
            <c:numRef>
              <c:f>'Energy poverty'!$B$11:$B$38</c:f>
              <c:numCache>
                <c:formatCode>0.0</c:formatCode>
                <c:ptCount val="28"/>
                <c:pt idx="0">
                  <c:v>59.69</c:v>
                </c:pt>
                <c:pt idx="1">
                  <c:v>44</c:v>
                </c:pt>
                <c:pt idx="2">
                  <c:v>39.549999999999997</c:v>
                </c:pt>
                <c:pt idx="3">
                  <c:v>37.93</c:v>
                </c:pt>
                <c:pt idx="4">
                  <c:v>35.6</c:v>
                </c:pt>
                <c:pt idx="5">
                  <c:v>32.75</c:v>
                </c:pt>
                <c:pt idx="6">
                  <c:v>32.159999999999997</c:v>
                </c:pt>
                <c:pt idx="7">
                  <c:v>28.82</c:v>
                </c:pt>
                <c:pt idx="8">
                  <c:v>26.93</c:v>
                </c:pt>
                <c:pt idx="9">
                  <c:v>24.4</c:v>
                </c:pt>
                <c:pt idx="10">
                  <c:v>22.65</c:v>
                </c:pt>
                <c:pt idx="11">
                  <c:v>21.84</c:v>
                </c:pt>
                <c:pt idx="12">
                  <c:v>20.260000000000002</c:v>
                </c:pt>
                <c:pt idx="13">
                  <c:v>19.23</c:v>
                </c:pt>
                <c:pt idx="14">
                  <c:v>18.32</c:v>
                </c:pt>
                <c:pt idx="15">
                  <c:v>17.95</c:v>
                </c:pt>
                <c:pt idx="16">
                  <c:v>17.43</c:v>
                </c:pt>
                <c:pt idx="17">
                  <c:v>17.170000000000002</c:v>
                </c:pt>
                <c:pt idx="18">
                  <c:v>15.2</c:v>
                </c:pt>
                <c:pt idx="19">
                  <c:v>10.63</c:v>
                </c:pt>
                <c:pt idx="20">
                  <c:v>9.01</c:v>
                </c:pt>
                <c:pt idx="21">
                  <c:v>8.44</c:v>
                </c:pt>
                <c:pt idx="22">
                  <c:v>8.31</c:v>
                </c:pt>
                <c:pt idx="23">
                  <c:v>8.17</c:v>
                </c:pt>
                <c:pt idx="24">
                  <c:v>6.3</c:v>
                </c:pt>
                <c:pt idx="25">
                  <c:v>6.11</c:v>
                </c:pt>
                <c:pt idx="26">
                  <c:v>4.93</c:v>
                </c:pt>
                <c:pt idx="27">
                  <c:v>4.3899999999999997</c:v>
                </c:pt>
              </c:numCache>
            </c:numRef>
          </c:val>
          <c:extLst>
            <c:ext xmlns:c16="http://schemas.microsoft.com/office/drawing/2014/chart" uri="{C3380CC4-5D6E-409C-BE32-E72D297353CC}">
              <c16:uniqueId val="{00000000-CE95-4F1F-ACA2-DFDB9F6D09D1}"/>
            </c:ext>
          </c:extLst>
        </c:ser>
        <c:ser>
          <c:idx val="1"/>
          <c:order val="1"/>
          <c:tx>
            <c:strRef>
              <c:f>'Energy poverty'!$D$10</c:f>
              <c:strCache>
                <c:ptCount val="1"/>
                <c:pt idx="0">
                  <c:v>Not AROPE</c:v>
                </c:pt>
              </c:strCache>
            </c:strRef>
          </c:tx>
          <c:spPr>
            <a:solidFill>
              <a:schemeClr val="accent2"/>
            </a:solidFill>
            <a:ln>
              <a:noFill/>
            </a:ln>
            <a:effectLst/>
          </c:spPr>
          <c:invertIfNegative val="0"/>
          <c:dPt>
            <c:idx val="9"/>
            <c:invertIfNegative val="0"/>
            <c:bubble3D val="0"/>
            <c:spPr>
              <a:solidFill>
                <a:schemeClr val="accent4"/>
              </a:solidFill>
              <a:ln>
                <a:noFill/>
              </a:ln>
              <a:effectLst/>
            </c:spPr>
            <c:extLst>
              <c:ext xmlns:c16="http://schemas.microsoft.com/office/drawing/2014/chart" uri="{C3380CC4-5D6E-409C-BE32-E72D297353CC}">
                <c16:uniqueId val="{00000003-CE95-4F1F-ACA2-DFDB9F6D09D1}"/>
              </c:ext>
            </c:extLst>
          </c:dPt>
          <c:cat>
            <c:strRef>
              <c:f>'Energy poverty'!$A$11:$A$38</c:f>
              <c:strCache>
                <c:ptCount val="28"/>
                <c:pt idx="0">
                  <c:v>CY</c:v>
                </c:pt>
                <c:pt idx="1">
                  <c:v>BG</c:v>
                </c:pt>
                <c:pt idx="2">
                  <c:v>EL</c:v>
                </c:pt>
                <c:pt idx="3">
                  <c:v>RO</c:v>
                </c:pt>
                <c:pt idx="4">
                  <c:v>SK</c:v>
                </c:pt>
                <c:pt idx="5">
                  <c:v>ES</c:v>
                </c:pt>
                <c:pt idx="6">
                  <c:v>PT</c:v>
                </c:pt>
                <c:pt idx="7">
                  <c:v>LT</c:v>
                </c:pt>
                <c:pt idx="8">
                  <c:v>FR</c:v>
                </c:pt>
                <c:pt idx="9">
                  <c:v>EU</c:v>
                </c:pt>
                <c:pt idx="10">
                  <c:v>DE</c:v>
                </c:pt>
                <c:pt idx="11">
                  <c:v>IE</c:v>
                </c:pt>
                <c:pt idx="12">
                  <c:v>MT</c:v>
                </c:pt>
                <c:pt idx="13">
                  <c:v>IT</c:v>
                </c:pt>
                <c:pt idx="14">
                  <c:v>BE</c:v>
                </c:pt>
                <c:pt idx="15">
                  <c:v>DK</c:v>
                </c:pt>
                <c:pt idx="16">
                  <c:v>LV</c:v>
                </c:pt>
                <c:pt idx="17">
                  <c:v>NL</c:v>
                </c:pt>
                <c:pt idx="18">
                  <c:v>HR</c:v>
                </c:pt>
                <c:pt idx="19">
                  <c:v>HU</c:v>
                </c:pt>
                <c:pt idx="20">
                  <c:v>PL</c:v>
                </c:pt>
                <c:pt idx="21">
                  <c:v>EE</c:v>
                </c:pt>
                <c:pt idx="22">
                  <c:v>SE</c:v>
                </c:pt>
                <c:pt idx="23">
                  <c:v>SI</c:v>
                </c:pt>
                <c:pt idx="24">
                  <c:v>CZ</c:v>
                </c:pt>
                <c:pt idx="25">
                  <c:v>LU</c:v>
                </c:pt>
                <c:pt idx="26">
                  <c:v>AT</c:v>
                </c:pt>
                <c:pt idx="27">
                  <c:v>FI</c:v>
                </c:pt>
              </c:strCache>
            </c:strRef>
          </c:cat>
          <c:val>
            <c:numRef>
              <c:f>'Energy poverty'!$D$11:$D$38</c:f>
              <c:numCache>
                <c:formatCode>0.0</c:formatCode>
                <c:ptCount val="28"/>
                <c:pt idx="0">
                  <c:v>14.7</c:v>
                </c:pt>
                <c:pt idx="1">
                  <c:v>8.08</c:v>
                </c:pt>
                <c:pt idx="2">
                  <c:v>7.63</c:v>
                </c:pt>
                <c:pt idx="3">
                  <c:v>5.93</c:v>
                </c:pt>
                <c:pt idx="4">
                  <c:v>2.1</c:v>
                </c:pt>
                <c:pt idx="5">
                  <c:v>8.1999999999999993</c:v>
                </c:pt>
                <c:pt idx="6">
                  <c:v>6.84</c:v>
                </c:pt>
                <c:pt idx="7">
                  <c:v>9.98</c:v>
                </c:pt>
                <c:pt idx="8">
                  <c:v>5.01</c:v>
                </c:pt>
                <c:pt idx="9">
                  <c:v>4.2</c:v>
                </c:pt>
                <c:pt idx="10">
                  <c:v>3.49</c:v>
                </c:pt>
                <c:pt idx="11">
                  <c:v>2.46</c:v>
                </c:pt>
                <c:pt idx="12">
                  <c:v>3.03</c:v>
                </c:pt>
                <c:pt idx="13">
                  <c:v>4.0199999999999996</c:v>
                </c:pt>
                <c:pt idx="14">
                  <c:v>3.21</c:v>
                </c:pt>
                <c:pt idx="15">
                  <c:v>2.85</c:v>
                </c:pt>
                <c:pt idx="16">
                  <c:v>3</c:v>
                </c:pt>
                <c:pt idx="17">
                  <c:v>1.77</c:v>
                </c:pt>
                <c:pt idx="18">
                  <c:v>1.49</c:v>
                </c:pt>
                <c:pt idx="19">
                  <c:v>2.89</c:v>
                </c:pt>
                <c:pt idx="20">
                  <c:v>2.98</c:v>
                </c:pt>
                <c:pt idx="21">
                  <c:v>1.28</c:v>
                </c:pt>
                <c:pt idx="22">
                  <c:v>2.56</c:v>
                </c:pt>
                <c:pt idx="23">
                  <c:v>1.47</c:v>
                </c:pt>
                <c:pt idx="24">
                  <c:v>1.86</c:v>
                </c:pt>
                <c:pt idx="25">
                  <c:v>1.65</c:v>
                </c:pt>
                <c:pt idx="26">
                  <c:v>1.77</c:v>
                </c:pt>
                <c:pt idx="27">
                  <c:v>0.62</c:v>
                </c:pt>
              </c:numCache>
            </c:numRef>
          </c:val>
          <c:extLst>
            <c:ext xmlns:c16="http://schemas.microsoft.com/office/drawing/2014/chart" uri="{C3380CC4-5D6E-409C-BE32-E72D297353CC}">
              <c16:uniqueId val="{00000001-CE95-4F1F-ACA2-DFDB9F6D09D1}"/>
            </c:ext>
          </c:extLst>
        </c:ser>
        <c:dLbls>
          <c:showLegendKey val="0"/>
          <c:showVal val="0"/>
          <c:showCatName val="0"/>
          <c:showSerName val="0"/>
          <c:showPercent val="0"/>
          <c:showBubbleSize val="0"/>
        </c:dLbls>
        <c:gapWidth val="219"/>
        <c:overlap val="-27"/>
        <c:axId val="1760243584"/>
        <c:axId val="1564651968"/>
      </c:barChart>
      <c:catAx>
        <c:axId val="1760243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r-FR"/>
          </a:p>
        </c:txPr>
        <c:crossAx val="1564651968"/>
        <c:crosses val="autoZero"/>
        <c:auto val="1"/>
        <c:lblAlgn val="ctr"/>
        <c:lblOffset val="100"/>
        <c:noMultiLvlLbl val="0"/>
      </c:catAx>
      <c:valAx>
        <c:axId val="1564651968"/>
        <c:scaling>
          <c:orientation val="minMax"/>
          <c:max val="65"/>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r-FR"/>
          </a:p>
        </c:txPr>
        <c:crossAx val="1760243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135440613026834E-2"/>
          <c:y val="2.3614507678388637E-2"/>
          <c:w val="0.93091628352490419"/>
          <c:h val="0.87238263888888889"/>
        </c:manualLayout>
      </c:layout>
      <c:barChart>
        <c:barDir val="col"/>
        <c:grouping val="clustered"/>
        <c:varyColors val="0"/>
        <c:ser>
          <c:idx val="0"/>
          <c:order val="0"/>
          <c:spPr>
            <a:solidFill>
              <a:schemeClr val="tx2"/>
            </a:solidFill>
            <a:ln>
              <a:noFill/>
            </a:ln>
            <a:effectLst/>
          </c:spPr>
          <c:invertIfNegative val="0"/>
          <c:dPt>
            <c:idx val="15"/>
            <c:invertIfNegative val="0"/>
            <c:bubble3D val="0"/>
            <c:spPr>
              <a:solidFill>
                <a:schemeClr val="accent5"/>
              </a:solidFill>
              <a:ln>
                <a:noFill/>
              </a:ln>
              <a:effectLst/>
            </c:spPr>
            <c:extLst>
              <c:ext xmlns:c16="http://schemas.microsoft.com/office/drawing/2014/chart" uri="{C3380CC4-5D6E-409C-BE32-E72D297353CC}">
                <c16:uniqueId val="{00000001-C7A1-4CDF-8A50-1785E76765E3}"/>
              </c:ext>
            </c:extLst>
          </c:dPt>
          <c:cat>
            <c:strRef>
              <c:f>'Table A5.1'!$A$9:$A$33</c:f>
              <c:strCache>
                <c:ptCount val="25"/>
                <c:pt idx="0">
                  <c:v>LT</c:v>
                </c:pt>
                <c:pt idx="1">
                  <c:v>BG</c:v>
                </c:pt>
                <c:pt idx="2">
                  <c:v>CZ</c:v>
                </c:pt>
                <c:pt idx="3">
                  <c:v>HU</c:v>
                </c:pt>
                <c:pt idx="4">
                  <c:v>SI</c:v>
                </c:pt>
                <c:pt idx="5">
                  <c:v>PT</c:v>
                </c:pt>
                <c:pt idx="6">
                  <c:v>ES</c:v>
                </c:pt>
                <c:pt idx="7">
                  <c:v>HR</c:v>
                </c:pt>
                <c:pt idx="8">
                  <c:v>BE</c:v>
                </c:pt>
                <c:pt idx="9">
                  <c:v>IE</c:v>
                </c:pt>
                <c:pt idx="10">
                  <c:v>RO</c:v>
                </c:pt>
                <c:pt idx="11">
                  <c:v>LV</c:v>
                </c:pt>
                <c:pt idx="12">
                  <c:v>LU</c:v>
                </c:pt>
                <c:pt idx="13">
                  <c:v>AT</c:v>
                </c:pt>
                <c:pt idx="14">
                  <c:v>PL</c:v>
                </c:pt>
                <c:pt idx="15">
                  <c:v>EU</c:v>
                </c:pt>
                <c:pt idx="16">
                  <c:v>EE</c:v>
                </c:pt>
                <c:pt idx="17">
                  <c:v>SK</c:v>
                </c:pt>
                <c:pt idx="18">
                  <c:v>IT</c:v>
                </c:pt>
                <c:pt idx="19">
                  <c:v>DK</c:v>
                </c:pt>
                <c:pt idx="20">
                  <c:v>SE</c:v>
                </c:pt>
                <c:pt idx="21">
                  <c:v>EL</c:v>
                </c:pt>
                <c:pt idx="22">
                  <c:v>NL</c:v>
                </c:pt>
                <c:pt idx="23">
                  <c:v>FR</c:v>
                </c:pt>
                <c:pt idx="24">
                  <c:v>FI</c:v>
                </c:pt>
              </c:strCache>
            </c:strRef>
          </c:cat>
          <c:val>
            <c:numRef>
              <c:f>'Table A5.1'!$K$9:$K$33</c:f>
              <c:numCache>
                <c:formatCode>0.00</c:formatCode>
                <c:ptCount val="25"/>
                <c:pt idx="0">
                  <c:v>6.0778940767049807</c:v>
                </c:pt>
                <c:pt idx="1">
                  <c:v>5.467271476984024</c:v>
                </c:pt>
                <c:pt idx="2">
                  <c:v>4.8434182172641158</c:v>
                </c:pt>
                <c:pt idx="3">
                  <c:v>4.3464676365256301</c:v>
                </c:pt>
                <c:pt idx="4">
                  <c:v>4.2330563822761178</c:v>
                </c:pt>
                <c:pt idx="5">
                  <c:v>4.2084732726216316</c:v>
                </c:pt>
                <c:pt idx="6">
                  <c:v>4.1390754282474518</c:v>
                </c:pt>
                <c:pt idx="7">
                  <c:v>4.0204701274633408</c:v>
                </c:pt>
                <c:pt idx="8">
                  <c:v>4.0161173492670059</c:v>
                </c:pt>
                <c:pt idx="9">
                  <c:v>3.8732339292764673</c:v>
                </c:pt>
                <c:pt idx="10">
                  <c:v>3.8715398581698537</c:v>
                </c:pt>
                <c:pt idx="11">
                  <c:v>3.8563588056713343</c:v>
                </c:pt>
                <c:pt idx="12">
                  <c:v>3.6377050615847111</c:v>
                </c:pt>
                <c:pt idx="13">
                  <c:v>3.6298031788319345</c:v>
                </c:pt>
                <c:pt idx="14">
                  <c:v>3.5455634966492653</c:v>
                </c:pt>
                <c:pt idx="15">
                  <c:v>3.4200021308691499</c:v>
                </c:pt>
                <c:pt idx="16">
                  <c:v>3.3704999722540379</c:v>
                </c:pt>
                <c:pt idx="17">
                  <c:v>3.2418191954493523</c:v>
                </c:pt>
                <c:pt idx="18">
                  <c:v>2.8084748536348343</c:v>
                </c:pt>
                <c:pt idx="19">
                  <c:v>2.7053772956132889</c:v>
                </c:pt>
                <c:pt idx="20">
                  <c:v>2.5798443295061588</c:v>
                </c:pt>
                <c:pt idx="21">
                  <c:v>2.5598590485751629</c:v>
                </c:pt>
                <c:pt idx="22">
                  <c:v>2.2951933266595006</c:v>
                </c:pt>
                <c:pt idx="23">
                  <c:v>2.2366318665444851</c:v>
                </c:pt>
                <c:pt idx="24">
                  <c:v>1.3974248990416527</c:v>
                </c:pt>
              </c:numCache>
            </c:numRef>
          </c:val>
          <c:extLst>
            <c:ext xmlns:c16="http://schemas.microsoft.com/office/drawing/2014/chart" uri="{C3380CC4-5D6E-409C-BE32-E72D297353CC}">
              <c16:uniqueId val="{00000000-C7A1-4CDF-8A50-1785E76765E3}"/>
            </c:ext>
          </c:extLst>
        </c:ser>
        <c:dLbls>
          <c:showLegendKey val="0"/>
          <c:showVal val="0"/>
          <c:showCatName val="0"/>
          <c:showSerName val="0"/>
          <c:showPercent val="0"/>
          <c:showBubbleSize val="0"/>
        </c:dLbls>
        <c:gapWidth val="219"/>
        <c:overlap val="-27"/>
        <c:axId val="1958506256"/>
        <c:axId val="1262959840"/>
      </c:barChart>
      <c:catAx>
        <c:axId val="195850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r-FR"/>
          </a:p>
        </c:txPr>
        <c:crossAx val="1262959840"/>
        <c:crosses val="autoZero"/>
        <c:auto val="1"/>
        <c:lblAlgn val="ctr"/>
        <c:lblOffset val="100"/>
        <c:noMultiLvlLbl val="0"/>
      </c:catAx>
      <c:valAx>
        <c:axId val="12629598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fr-FR"/>
          </a:p>
        </c:txPr>
        <c:crossAx val="1958506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C9B2F2-4B86-4EDF-B204-1866CDD7F63F}" type="datetimeFigureOut">
              <a:rPr lang="en-GB" smtClean="0"/>
              <a:t>23/09/2024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18B1AA-51EA-4BD2-9608-8265227FBAD8}" type="slidenum">
              <a:rPr lang="en-GB" smtClean="0"/>
              <a:t>‹#›</a:t>
            </a:fld>
            <a:endParaRPr lang="en-GB"/>
          </a:p>
        </p:txBody>
      </p:sp>
    </p:spTree>
    <p:extLst>
      <p:ext uri="{BB962C8B-B14F-4D97-AF65-F5344CB8AC3E}">
        <p14:creationId xmlns:p14="http://schemas.microsoft.com/office/powerpoint/2010/main" val="4127029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50000"/>
              </a:lnSpc>
              <a:buFont typeface="Symbol" panose="05050102010706020507" pitchFamily="18" charset="2"/>
              <a:buChar char=""/>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A big thank you to the authorities of Moldova and partners from </a:t>
            </a:r>
            <a:r>
              <a:rPr lang="en-GB" sz="1800" kern="100" dirty="0" err="1">
                <a:effectLst/>
                <a:latin typeface="Arial" panose="020B0604020202020204" pitchFamily="34" charset="0"/>
                <a:ea typeface="Calibri" panose="020F0502020204030204" pitchFamily="34" charset="0"/>
                <a:cs typeface="Times New Roman" panose="02020603050405020304" pitchFamily="18" charset="0"/>
              </a:rPr>
              <a:t>Unicef</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 for organising the event. </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I am happy to take part in the meeting, even if it is only online to share our experiences on our work related to safeguarding and protection of the interests of children who are most at need and to tell you more about the European Child Guarantee. </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It is really great to see that Moldova is embarking on the important journey of providing children who are most at need with what they require to grow happily in health and safety. </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As we have learnt on the way, lifting children out of poverty is not only our moral duty and obligation but it also calculates, it is an investment for the future which will bring returns!</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GB" sz="1800" kern="100" spc="-3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But first things first, to give you a better understanding of what is the European Child Guarantee, let me first explain the context in which we operate in the EU.</a:t>
            </a:r>
            <a:endParaRPr lang="fr-BE"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0B18B1AA-51EA-4BD2-9608-8265227FBAD8}" type="slidenum">
              <a:rPr lang="en-GB" smtClean="0"/>
              <a:t>1</a:t>
            </a:fld>
            <a:endParaRPr lang="en-GB"/>
          </a:p>
        </p:txBody>
      </p:sp>
    </p:spTree>
    <p:extLst>
      <p:ext uri="{BB962C8B-B14F-4D97-AF65-F5344CB8AC3E}">
        <p14:creationId xmlns:p14="http://schemas.microsoft.com/office/powerpoint/2010/main" val="4064268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en-IE" sz="1800" kern="100" dirty="0">
                <a:effectLst/>
                <a:latin typeface="Arial" panose="020B0604020202020204" pitchFamily="34" charset="0"/>
                <a:ea typeface="Calibri" panose="020F0502020204030204" pitchFamily="34" charset="0"/>
                <a:cs typeface="Times New Roman" panose="02020603050405020304" pitchFamily="18" charset="0"/>
              </a:rPr>
              <a:t>When it comes to ECEC, there is a clear gap of attendance between the overall population of children and children at risk of poverty – while the latter would actually benefit the most from attending.</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E" sz="1800" kern="100" dirty="0">
                <a:effectLst/>
                <a:latin typeface="Arial" panose="020B0604020202020204" pitchFamily="34" charset="0"/>
                <a:ea typeface="Calibri" panose="020F0502020204030204" pitchFamily="34" charset="0"/>
                <a:cs typeface="Times New Roman" panose="02020603050405020304" pitchFamily="18" charset="0"/>
              </a:rPr>
              <a:t>Multiple studies documented the positive impact of ECEC on children’s educational outcomes and this would also allow their parents to work, and better reconcile their family aspirations with work.</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IE" sz="1800" kern="100" dirty="0">
                <a:effectLst/>
                <a:latin typeface="Arial" panose="020B0604020202020204" pitchFamily="34" charset="0"/>
                <a:ea typeface="Calibri" panose="020F0502020204030204" pitchFamily="34" charset="0"/>
                <a:cs typeface="Times New Roman" panose="02020603050405020304" pitchFamily="18" charset="0"/>
              </a:rPr>
              <a:t>The goal of the Guarantee is to close this participation gap for ECEC and all the other services.</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BE" dirty="0"/>
          </a:p>
        </p:txBody>
      </p:sp>
      <p:sp>
        <p:nvSpPr>
          <p:cNvPr id="4" name="Slide Number Placeholder 3"/>
          <p:cNvSpPr>
            <a:spLocks noGrp="1"/>
          </p:cNvSpPr>
          <p:nvPr>
            <p:ph type="sldNum" sz="quarter" idx="5"/>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4263354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IE" sz="1400" kern="100" dirty="0">
                <a:effectLst/>
                <a:latin typeface="Arial" panose="020B0604020202020204" pitchFamily="34" charset="0"/>
                <a:ea typeface="Calibri" panose="020F0502020204030204" pitchFamily="34" charset="0"/>
                <a:cs typeface="Times New Roman" panose="02020603050405020304" pitchFamily="18" charset="0"/>
              </a:rPr>
              <a:t>So the Child Guarantee Recommendation provides a set of tasks for the Member States in each of the areas.</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1400" kern="100" dirty="0">
                <a:effectLst/>
                <a:latin typeface="Arial" panose="020B0604020202020204" pitchFamily="34" charset="0"/>
                <a:ea typeface="Calibri" panose="020F0502020204030204" pitchFamily="34" charset="0"/>
                <a:cs typeface="Times New Roman" panose="02020603050405020304" pitchFamily="18" charset="0"/>
              </a:rPr>
              <a:t>In the area of Free and effective access to Early Childhood education and care, it asks the Member States to:</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400" kern="100" dirty="0">
                <a:effectLst/>
                <a:latin typeface="Arial" panose="020B0604020202020204" pitchFamily="34" charset="0"/>
                <a:ea typeface="Calibri" panose="020F0502020204030204" pitchFamily="34" charset="0"/>
                <a:cs typeface="Times New Roman" panose="02020603050405020304" pitchFamily="18" charset="0"/>
              </a:rPr>
              <a:t>address financial and non-financial barriers to participation;</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IE" sz="1400" kern="100" dirty="0">
                <a:effectLst/>
                <a:latin typeface="Arial" panose="020B0604020202020204" pitchFamily="34" charset="0"/>
                <a:ea typeface="Calibri" panose="020F0502020204030204" pitchFamily="34" charset="0"/>
                <a:cs typeface="Times New Roman" panose="02020603050405020304" pitchFamily="18" charset="0"/>
              </a:rPr>
              <a:t>provide educational materials, text books, school uniforms, digital services and IT equipment for distance learning;</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IE" sz="1400" kern="100" dirty="0">
                <a:effectLst/>
                <a:latin typeface="Arial" panose="020B0604020202020204" pitchFamily="34" charset="0"/>
                <a:ea typeface="Calibri" panose="020F0502020204030204" pitchFamily="34" charset="0"/>
                <a:cs typeface="Times New Roman" panose="02020603050405020304" pitchFamily="18" charset="0"/>
              </a:rPr>
              <a:t>provide school transport;</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400" kern="100" dirty="0">
                <a:effectLst/>
                <a:latin typeface="Arial" panose="020B0604020202020204" pitchFamily="34" charset="0"/>
                <a:ea typeface="Calibri" panose="020F0502020204030204" pitchFamily="34" charset="0"/>
                <a:cs typeface="Times New Roman" panose="02020603050405020304" pitchFamily="18" charset="0"/>
              </a:rPr>
              <a:t>ensure at least one healthy meal each school day; </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400" kern="100" dirty="0">
                <a:effectLst/>
                <a:latin typeface="Arial" panose="020B0604020202020204" pitchFamily="34" charset="0"/>
                <a:ea typeface="Calibri" panose="020F0502020204030204" pitchFamily="34" charset="0"/>
                <a:cs typeface="Times New Roman" panose="02020603050405020304" pitchFamily="18" charset="0"/>
              </a:rPr>
              <a:t>ensure access to school-based activities, including school trips;</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400" kern="100" dirty="0">
                <a:effectLst/>
                <a:latin typeface="Arial" panose="020B0604020202020204" pitchFamily="34" charset="0"/>
                <a:ea typeface="Calibri" panose="020F0502020204030204" pitchFamily="34" charset="0"/>
                <a:cs typeface="Times New Roman" panose="02020603050405020304" pitchFamily="18" charset="0"/>
              </a:rPr>
              <a:t>prevent and reduce early school leaving; </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400" kern="100" dirty="0">
                <a:effectLst/>
                <a:latin typeface="Arial" panose="020B0604020202020204" pitchFamily="34" charset="0"/>
                <a:ea typeface="Calibri" panose="020F0502020204030204" pitchFamily="34" charset="0"/>
                <a:cs typeface="Times New Roman" panose="02020603050405020304" pitchFamily="18" charset="0"/>
              </a:rPr>
              <a:t>provide learning support for pupils with learning difficulties; </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400" kern="100" dirty="0">
                <a:effectLst/>
                <a:latin typeface="Arial" panose="020B0604020202020204" pitchFamily="34" charset="0"/>
                <a:ea typeface="Calibri" panose="020F0502020204030204" pitchFamily="34" charset="0"/>
                <a:cs typeface="Times New Roman" panose="02020603050405020304" pitchFamily="18" charset="0"/>
              </a:rPr>
              <a:t>adapt facilities and educational materials so that children with disabilities can use them; </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US" sz="1400" kern="100" dirty="0">
                <a:effectLst/>
                <a:latin typeface="Arial" panose="020B0604020202020204" pitchFamily="34" charset="0"/>
                <a:ea typeface="Calibri" panose="020F0502020204030204" pitchFamily="34" charset="0"/>
                <a:cs typeface="Times New Roman" panose="02020603050405020304" pitchFamily="18" charset="0"/>
              </a:rPr>
              <a:t>support inclusive education and avoiding segregated classes; give priority or early access for children in need.</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4" name="Slide Number Placeholder 3"/>
          <p:cNvSpPr>
            <a:spLocks noGrp="1"/>
          </p:cNvSpPr>
          <p:nvPr>
            <p:ph type="sldNum" sz="quarter" idx="5"/>
          </p:nvPr>
        </p:nvSpPr>
        <p:spPr/>
        <p:txBody>
          <a:bodyPr/>
          <a:lstStyle/>
          <a:p>
            <a:fld id="{0B18B1AA-51EA-4BD2-9608-8265227FBAD8}" type="slidenum">
              <a:rPr lang="en-GB" smtClean="0"/>
              <a:t>11</a:t>
            </a:fld>
            <a:endParaRPr lang="en-GB"/>
          </a:p>
        </p:txBody>
      </p:sp>
    </p:spTree>
    <p:extLst>
      <p:ext uri="{BB962C8B-B14F-4D97-AF65-F5344CB8AC3E}">
        <p14:creationId xmlns:p14="http://schemas.microsoft.com/office/powerpoint/2010/main" val="1656849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spcAft>
                <a:spcPts val="800"/>
              </a:spcAft>
              <a:buFont typeface="Symbol" panose="05050102010706020507" pitchFamily="18" charset="2"/>
              <a:buChar char=""/>
            </a:pPr>
            <a:r>
              <a:rPr lang="en-IE" sz="1800" kern="100" dirty="0">
                <a:effectLst/>
                <a:latin typeface="Arial" panose="020B0604020202020204" pitchFamily="34" charset="0"/>
                <a:ea typeface="Calibri" panose="020F0502020204030204" pitchFamily="34" charset="0"/>
                <a:cs typeface="Times New Roman" panose="02020603050405020304" pitchFamily="18" charset="0"/>
              </a:rPr>
              <a:t>On the slide you can see </a:t>
            </a:r>
            <a:r>
              <a:rPr lang="en-IE" sz="1800" i="1" kern="100" dirty="0">
                <a:effectLst/>
                <a:latin typeface="Arial" panose="020B0604020202020204" pitchFamily="34" charset="0"/>
                <a:ea typeface="Calibri" panose="020F0502020204030204" pitchFamily="34" charset="0"/>
                <a:cs typeface="Times New Roman" panose="02020603050405020304" pitchFamily="18" charset="0"/>
              </a:rPr>
              <a:t>Share of children (&lt;16) AROPE and not AROPE suffering from the enforced lack of access to regular leisure activities in 2021.</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B18B1AA-51EA-4BD2-9608-8265227FBAD8}" type="slidenum">
              <a:rPr lang="en-GB" smtClean="0"/>
              <a:t>12</a:t>
            </a:fld>
            <a:endParaRPr lang="en-GB"/>
          </a:p>
        </p:txBody>
      </p:sp>
    </p:spTree>
    <p:extLst>
      <p:ext uri="{BB962C8B-B14F-4D97-AF65-F5344CB8AC3E}">
        <p14:creationId xmlns:p14="http://schemas.microsoft.com/office/powerpoint/2010/main" val="2868176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ts val="1200"/>
              </a:spcBef>
            </a:pPr>
            <a:endParaRPr lang="en-US" sz="1200" i="1" dirty="0">
              <a:solidFill>
                <a:srgbClr val="1B4590"/>
              </a:solidFill>
              <a:latin typeface="EC Square Sans Cond Pro" panose="020B0506040000020004" pitchFamily="34" charset="0"/>
            </a:endParaRPr>
          </a:p>
          <a:p>
            <a:pPr algn="ctr">
              <a:spcBef>
                <a:spcPts val="1200"/>
              </a:spcBef>
            </a:pPr>
            <a:r>
              <a:rPr lang="en-US" sz="1200" i="0" dirty="0">
                <a:solidFill>
                  <a:srgbClr val="1B4590"/>
                </a:solidFill>
                <a:latin typeface="EC Square Sans Cond Pro" panose="020B0506040000020004" pitchFamily="34" charset="0"/>
              </a:rPr>
              <a:t>The slide provides data on the Share of children (&lt;16) AROPE and not AROPE suffering from the enforced lack of access to fresh fruits and vegetables once a day in 2021</a:t>
            </a:r>
            <a:endParaRPr lang="en-GB" sz="1200" i="0" dirty="0">
              <a:solidFill>
                <a:srgbClr val="1B4590"/>
              </a:solidFill>
              <a:latin typeface="EC Square Sans Cond Pro" panose="020B0506040000020004" pitchFamily="34" charset="0"/>
            </a:endParaRPr>
          </a:p>
        </p:txBody>
      </p:sp>
      <p:sp>
        <p:nvSpPr>
          <p:cNvPr id="4" name="Slide Number Placeholder 3"/>
          <p:cNvSpPr>
            <a:spLocks noGrp="1"/>
          </p:cNvSpPr>
          <p:nvPr>
            <p:ph type="sldNum" sz="quarter" idx="5"/>
          </p:nvPr>
        </p:nvSpPr>
        <p:spPr/>
        <p:txBody>
          <a:bodyPr/>
          <a:lstStyle/>
          <a:p>
            <a:fld id="{0B18B1AA-51EA-4BD2-9608-8265227FBAD8}" type="slidenum">
              <a:rPr lang="en-GB" smtClean="0"/>
              <a:t>13</a:t>
            </a:fld>
            <a:endParaRPr lang="en-GB"/>
          </a:p>
        </p:txBody>
      </p:sp>
    </p:spTree>
    <p:extLst>
      <p:ext uri="{BB962C8B-B14F-4D97-AF65-F5344CB8AC3E}">
        <p14:creationId xmlns:p14="http://schemas.microsoft.com/office/powerpoint/2010/main" val="606578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en-IE" sz="1400" kern="100" dirty="0">
                <a:effectLst/>
                <a:latin typeface="Arial" panose="020B0604020202020204" pitchFamily="34" charset="0"/>
                <a:ea typeface="Calibri" panose="020F0502020204030204" pitchFamily="34" charset="0"/>
                <a:cs typeface="Times New Roman" panose="02020603050405020304" pitchFamily="18" charset="0"/>
              </a:rPr>
              <a:t>The recommendation asks the Member States to look at the following aspects in the area of at least one healthy meal each day and healthy nutrition for children in need:</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US" sz="1400" kern="100" dirty="0">
                <a:effectLst/>
                <a:latin typeface="Arial" panose="020B0604020202020204" pitchFamily="34" charset="0"/>
                <a:ea typeface="Calibri" panose="020F0502020204030204" pitchFamily="34" charset="0"/>
                <a:cs typeface="Times New Roman" panose="02020603050405020304" pitchFamily="18" charset="0"/>
              </a:rPr>
              <a:t>support access to healthy meals also outside of school days, in particular during school closures;</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US" sz="1400" kern="100" dirty="0">
                <a:effectLst/>
                <a:latin typeface="Arial" panose="020B0604020202020204" pitchFamily="34" charset="0"/>
                <a:ea typeface="Calibri" panose="020F0502020204030204" pitchFamily="34" charset="0"/>
                <a:cs typeface="Times New Roman" panose="02020603050405020304" pitchFamily="18" charset="0"/>
              </a:rPr>
              <a:t>ensure that nutrition standards in ECEC and schools address dietary needs;  </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US" sz="1400" kern="100" dirty="0">
                <a:effectLst/>
                <a:latin typeface="Arial" panose="020B0604020202020204" pitchFamily="34" charset="0"/>
                <a:ea typeface="Calibri" panose="020F0502020204030204" pitchFamily="34" charset="0"/>
                <a:cs typeface="Times New Roman" panose="02020603050405020304" pitchFamily="18" charset="0"/>
              </a:rPr>
              <a:t>limit advertising and restrict the availability of unhealthy foods;</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Courier New" panose="02070309020205020404" pitchFamily="49" charset="0"/>
              <a:buChar char="o"/>
            </a:pPr>
            <a:r>
              <a:rPr lang="en-US" sz="1400" kern="100" dirty="0">
                <a:effectLst/>
                <a:latin typeface="Arial" panose="020B0604020202020204" pitchFamily="34" charset="0"/>
                <a:ea typeface="Calibri" panose="020F0502020204030204" pitchFamily="34" charset="0"/>
                <a:cs typeface="Times New Roman" panose="02020603050405020304" pitchFamily="18" charset="0"/>
              </a:rPr>
              <a:t>educate on healthy nutrition. </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4" name="Slide Number Placeholder 3"/>
          <p:cNvSpPr>
            <a:spLocks noGrp="1"/>
          </p:cNvSpPr>
          <p:nvPr>
            <p:ph type="sldNum" sz="quarter" idx="5"/>
          </p:nvPr>
        </p:nvSpPr>
        <p:spPr/>
        <p:txBody>
          <a:bodyPr/>
          <a:lstStyle/>
          <a:p>
            <a:fld id="{0B18B1AA-51EA-4BD2-9608-8265227FBAD8}" type="slidenum">
              <a:rPr lang="en-GB" smtClean="0"/>
              <a:t>14</a:t>
            </a:fld>
            <a:endParaRPr lang="en-GB"/>
          </a:p>
        </p:txBody>
      </p:sp>
    </p:spTree>
    <p:extLst>
      <p:ext uri="{BB962C8B-B14F-4D97-AF65-F5344CB8AC3E}">
        <p14:creationId xmlns:p14="http://schemas.microsoft.com/office/powerpoint/2010/main" val="70183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spcAft>
                <a:spcPts val="800"/>
              </a:spcAft>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The slide provides data on Share of children (&lt;16) AROPE and not AROPE with unmet needs for medical examination or treatment in 2021.</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B18B1AA-51EA-4BD2-9608-8265227FBAD8}" type="slidenum">
              <a:rPr lang="en-GB" smtClean="0"/>
              <a:t>15</a:t>
            </a:fld>
            <a:endParaRPr lang="en-GB"/>
          </a:p>
        </p:txBody>
      </p:sp>
    </p:spTree>
    <p:extLst>
      <p:ext uri="{BB962C8B-B14F-4D97-AF65-F5344CB8AC3E}">
        <p14:creationId xmlns:p14="http://schemas.microsoft.com/office/powerpoint/2010/main" val="469728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The Child Guarantee Recommendation continues to indicate the areas for improvement, this time in the area of healthcare, including through ensuring to children in need of access to medical examinations, screening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programmes</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and vaccinations, to medicines and treatments or providing rehabilitation and habilitation services for children with disabilities.</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B18B1AA-51EA-4BD2-9608-8265227FBAD8}" type="slidenum">
              <a:rPr lang="en-GB" smtClean="0"/>
              <a:t>16</a:t>
            </a:fld>
            <a:endParaRPr lang="en-GB"/>
          </a:p>
        </p:txBody>
      </p:sp>
    </p:spTree>
    <p:extLst>
      <p:ext uri="{BB962C8B-B14F-4D97-AF65-F5344CB8AC3E}">
        <p14:creationId xmlns:p14="http://schemas.microsoft.com/office/powerpoint/2010/main" val="2381126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spcAft>
                <a:spcPts val="800"/>
              </a:spcAft>
              <a:buFont typeface="Symbol" panose="05050102010706020507" pitchFamily="18" charset="2"/>
              <a:buChar char=""/>
            </a:pPr>
            <a:r>
              <a:rPr lang="en-IE" sz="1800" kern="100" dirty="0">
                <a:effectLst/>
                <a:latin typeface="Arial" panose="020B0604020202020204" pitchFamily="34" charset="0"/>
                <a:ea typeface="Calibri" panose="020F0502020204030204" pitchFamily="34" charset="0"/>
                <a:cs typeface="Times New Roman" panose="02020603050405020304" pitchFamily="18" charset="0"/>
              </a:rPr>
              <a:t>The slide provides data on Share of children AROPE and not AROPE living in a household unable to keep home adequately warm in 2022.</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B18B1AA-51EA-4BD2-9608-8265227FBAD8}" type="slidenum">
              <a:rPr lang="en-GB" smtClean="0"/>
              <a:t>17</a:t>
            </a:fld>
            <a:endParaRPr lang="en-GB"/>
          </a:p>
        </p:txBody>
      </p:sp>
    </p:spTree>
    <p:extLst>
      <p:ext uri="{BB962C8B-B14F-4D97-AF65-F5344CB8AC3E}">
        <p14:creationId xmlns:p14="http://schemas.microsoft.com/office/powerpoint/2010/main" val="3742290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en-IE" sz="1800" kern="100" dirty="0">
                <a:effectLst/>
                <a:latin typeface="Arial" panose="020B0604020202020204" pitchFamily="34" charset="0"/>
                <a:ea typeface="Calibri" panose="020F0502020204030204" pitchFamily="34" charset="0"/>
                <a:cs typeface="Times New Roman" panose="02020603050405020304" pitchFamily="18" charset="0"/>
              </a:rPr>
              <a:t>Finally, the Recommendation focuses on a crucial issue, one of the most problematic in most Member States: adequate housing.</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E" sz="1800" kern="100" dirty="0">
                <a:effectLst/>
                <a:latin typeface="Arial" panose="020B0604020202020204" pitchFamily="34" charset="0"/>
                <a:ea typeface="Calibri" panose="020F0502020204030204" pitchFamily="34" charset="0"/>
                <a:cs typeface="Times New Roman" panose="02020603050405020304" pitchFamily="18" charset="0"/>
              </a:rPr>
              <a:t>It asks the Member States to </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ensure homeless children and their families receive accommodation in emergency shelters or in permanent housing; to assess and revise housing policies/benefits; to provide priority access to social housing. </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It also highlights the situation of children in alternative care, that is it asks to take into account the best interests of the child as well as the child’s overall situation and individual needs when placing them into institutional or foster care and also to ensure their transition from institutional or foster care to quality community or family based care; and support their independent living and social integration.</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B18B1AA-51EA-4BD2-9608-8265227FBAD8}" type="slidenum">
              <a:rPr lang="en-GB" smtClean="0"/>
              <a:t>18</a:t>
            </a:fld>
            <a:endParaRPr lang="en-GB"/>
          </a:p>
        </p:txBody>
      </p:sp>
    </p:spTree>
    <p:extLst>
      <p:ext uri="{BB962C8B-B14F-4D97-AF65-F5344CB8AC3E}">
        <p14:creationId xmlns:p14="http://schemas.microsoft.com/office/powerpoint/2010/main" val="4204560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en-IE" sz="1400" kern="100" dirty="0">
                <a:effectLst/>
                <a:latin typeface="Arial" panose="020B0604020202020204" pitchFamily="34" charset="0"/>
                <a:ea typeface="Calibri" panose="020F0502020204030204" pitchFamily="34" charset="0"/>
                <a:cs typeface="Times New Roman" panose="02020603050405020304" pitchFamily="18" charset="0"/>
              </a:rPr>
              <a:t>As you can see Child Guarantee is quite ambitious and imposes on the governments a number of demanding tasks. </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E" sz="1400" kern="100" dirty="0">
                <a:effectLst/>
                <a:latin typeface="Arial" panose="020B0604020202020204" pitchFamily="34" charset="0"/>
                <a:ea typeface="Calibri" panose="020F0502020204030204" pitchFamily="34" charset="0"/>
                <a:cs typeface="Times New Roman" panose="02020603050405020304" pitchFamily="18" charset="0"/>
              </a:rPr>
              <a:t>At the same time what needs to be highlighted is that a Recommendation is a non-binding document. It is not a regulation directly applicable in the national frameworks or a directive which needs to be implemented. It is soft law, which depends on the political will of the ruling governments. How do we work with that?</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E" sz="1400" kern="100" dirty="0">
                <a:effectLst/>
                <a:latin typeface="Arial" panose="020B0604020202020204" pitchFamily="34" charset="0"/>
                <a:ea typeface="Calibri" panose="020F0502020204030204" pitchFamily="34" charset="0"/>
                <a:cs typeface="Times New Roman" panose="02020603050405020304" pitchFamily="18" charset="0"/>
              </a:rPr>
              <a:t>The Recommendation put in place a number of tools. It asked the MS to:</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IE" sz="1400" kern="100" dirty="0">
                <a:effectLst/>
                <a:latin typeface="Arial" panose="020B0604020202020204" pitchFamily="34" charset="0"/>
                <a:ea typeface="Calibri" panose="020F0502020204030204" pitchFamily="34" charset="0"/>
                <a:cs typeface="Times New Roman" panose="02020603050405020304" pitchFamily="18" charset="0"/>
              </a:rPr>
              <a:t>nominate a national Child Guarantee Coordinator – which they all did;</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IE" sz="1400" kern="100" dirty="0">
                <a:effectLst/>
                <a:latin typeface="Arial" panose="020B0604020202020204" pitchFamily="34" charset="0"/>
                <a:ea typeface="Calibri" panose="020F0502020204030204" pitchFamily="34" charset="0"/>
                <a:cs typeface="Times New Roman" panose="02020603050405020304" pitchFamily="18" charset="0"/>
              </a:rPr>
              <a:t>prepare national action plans, incl. targets, corresponding measures (national and local) and monitoring &amp; evaluation arrangements in the period until 2030 – which they all did;</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IE" sz="1400" kern="100" dirty="0">
                <a:effectLst/>
                <a:latin typeface="Arial" panose="020B0604020202020204" pitchFamily="34" charset="0"/>
                <a:ea typeface="Calibri" panose="020F0502020204030204" pitchFamily="34" charset="0"/>
                <a:cs typeface="Times New Roman" panose="02020603050405020304" pitchFamily="18" charset="0"/>
              </a:rPr>
              <a:t>involve relevant stakeholders from national, regional and local level, including children in drafting, implementing, monitoring and evaluating the national action plans – which a lot of them did;</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IE" sz="1400" kern="100" dirty="0">
                <a:effectLst/>
                <a:latin typeface="Arial" panose="020B0604020202020204" pitchFamily="34" charset="0"/>
                <a:ea typeface="Calibri" panose="020F0502020204030204" pitchFamily="34" charset="0"/>
                <a:cs typeface="Times New Roman" panose="02020603050405020304" pitchFamily="18" charset="0"/>
              </a:rPr>
              <a:t>budget adequate resources to fight child poverty and social exclusion, which they did also with the support of EU funding, in particular the ESF+ (I will still mention that in a while);</a:t>
            </a:r>
          </a:p>
          <a:p>
            <a:pPr marL="742950" marR="0" lvl="1" indent="-28575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100" dirty="0">
                <a:solidFill>
                  <a:srgbClr val="1D2C65"/>
                </a:solidFill>
                <a:latin typeface="EC Square Sans Cond Pro" panose="020B0506040000020004" pitchFamily="34" charset="0"/>
              </a:rPr>
              <a:t>develop </a:t>
            </a:r>
            <a:r>
              <a:rPr lang="en-US" sz="1100" b="1" dirty="0">
                <a:solidFill>
                  <a:srgbClr val="1D2C65"/>
                </a:solidFill>
                <a:latin typeface="EC Square Sans Cond Pro" panose="020B0506040000020004" pitchFamily="34" charset="0"/>
              </a:rPr>
              <a:t>effective outreach measures </a:t>
            </a:r>
            <a:r>
              <a:rPr lang="en-US" sz="1100" dirty="0">
                <a:solidFill>
                  <a:srgbClr val="1D2C65"/>
                </a:solidFill>
                <a:latin typeface="EC Square Sans Cond Pro" panose="020B0506040000020004" pitchFamily="34" charset="0"/>
              </a:rPr>
              <a:t>towards children in need and their families – crucial if we want to reach the unreached.</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Courier New" panose="02070309020205020404" pitchFamily="49" charset="0"/>
              <a:buChar char="o"/>
            </a:pPr>
            <a:r>
              <a:rPr lang="en-IE" sz="1400" kern="100" dirty="0">
                <a:effectLst/>
                <a:latin typeface="Arial" panose="020B0604020202020204" pitchFamily="34" charset="0"/>
                <a:ea typeface="Calibri" panose="020F0502020204030204" pitchFamily="34" charset="0"/>
                <a:cs typeface="Times New Roman" panose="02020603050405020304" pitchFamily="18" charset="0"/>
              </a:rPr>
              <a:t>report to the Commission </a:t>
            </a:r>
            <a:r>
              <a:rPr lang="en-IE" sz="1400" kern="100" dirty="0" err="1">
                <a:effectLst/>
                <a:latin typeface="Arial" panose="020B0604020202020204" pitchFamily="34" charset="0"/>
                <a:ea typeface="Calibri" panose="020F0502020204030204" pitchFamily="34" charset="0"/>
                <a:cs typeface="Times New Roman" panose="02020603050405020304" pitchFamily="18" charset="0"/>
              </a:rPr>
              <a:t>biennually</a:t>
            </a:r>
            <a:r>
              <a:rPr lang="en-IE" sz="1400" kern="100" dirty="0">
                <a:effectLst/>
                <a:latin typeface="Arial" panose="020B0604020202020204" pitchFamily="34" charset="0"/>
                <a:ea typeface="Calibri" panose="020F0502020204030204" pitchFamily="34" charset="0"/>
                <a:cs typeface="Times New Roman" panose="02020603050405020304" pitchFamily="18" charset="0"/>
              </a:rPr>
              <a:t> on implementation of measures – 1st round by March 2024, we are still receiving the reports.</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4" name="Slide Number Placeholder 3"/>
          <p:cNvSpPr>
            <a:spLocks noGrp="1"/>
          </p:cNvSpPr>
          <p:nvPr>
            <p:ph type="sldNum" sz="quarter" idx="5"/>
          </p:nvPr>
        </p:nvSpPr>
        <p:spPr/>
        <p:txBody>
          <a:bodyPr/>
          <a:lstStyle/>
          <a:p>
            <a:fld id="{0B18B1AA-51EA-4BD2-9608-8265227FBAD8}" type="slidenum">
              <a:rPr lang="en-GB" smtClean="0"/>
              <a:t>19</a:t>
            </a:fld>
            <a:endParaRPr lang="en-GB"/>
          </a:p>
        </p:txBody>
      </p:sp>
    </p:spTree>
    <p:extLst>
      <p:ext uri="{BB962C8B-B14F-4D97-AF65-F5344CB8AC3E}">
        <p14:creationId xmlns:p14="http://schemas.microsoft.com/office/powerpoint/2010/main" val="2493545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50000"/>
              </a:lnSpc>
              <a:buFont typeface="Symbol" panose="05050102010706020507" pitchFamily="18" charset="2"/>
              <a:buChar char=""/>
            </a:pPr>
            <a:r>
              <a:rPr lang="en-GB" sz="1800" kern="100" spc="-3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Almost 20 million children across the EU are still at risk of poverty or social exclusion last year. In 2023, it was 24.8% of children compared with 20.6% of adults. </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GB" sz="1800" kern="100" spc="-3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 is a huge number in itself, one in four children in the EU lives in a low-income household, has parents who work much below their working time potential, or is exposed to severe material and social deprivation. Those predicaments mean not only suffering in childhood – which is unacceptable – but also form a part of a vicious circle of poverty that is transmitted between generations.</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GB" sz="1800" kern="100" spc="-30" dirty="0">
                <a:effectLst/>
                <a:latin typeface="Arial" panose="020B0604020202020204" pitchFamily="34" charset="0"/>
                <a:ea typeface="Calibri" panose="020F0502020204030204" pitchFamily="34" charset="0"/>
                <a:cs typeface="Times New Roman" panose="02020603050405020304" pitchFamily="18" charset="0"/>
              </a:rPr>
              <a:t>The earlier we address this challenge, the greater our chances of success. This is why we need to invest in early childhood development, aiming to eliminate – or at least minimise – the impact of household’s poverty on health of its children, and to include those children in quality education as early in their lives as possible. We know for a fact that attending crèche and kindergarten increases lifelong educational attainment of a person. This increase is most significant for people stemming from families with low socio-economic status. </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4" name="Slide Number Placeholder 3"/>
          <p:cNvSpPr>
            <a:spLocks noGrp="1"/>
          </p:cNvSpPr>
          <p:nvPr>
            <p:ph type="sldNum" sz="quarter" idx="5"/>
          </p:nvPr>
        </p:nvSpPr>
        <p:spPr/>
        <p:txBody>
          <a:bodyPr/>
          <a:lstStyle/>
          <a:p>
            <a:fld id="{0B18B1AA-51EA-4BD2-9608-8265227FBAD8}" type="slidenum">
              <a:rPr lang="en-GB" smtClean="0"/>
              <a:t>2</a:t>
            </a:fld>
            <a:endParaRPr lang="en-GB"/>
          </a:p>
        </p:txBody>
      </p:sp>
    </p:spTree>
    <p:extLst>
      <p:ext uri="{BB962C8B-B14F-4D97-AF65-F5344CB8AC3E}">
        <p14:creationId xmlns:p14="http://schemas.microsoft.com/office/powerpoint/2010/main" val="2995162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kern="100" dirty="0">
                <a:effectLst/>
                <a:latin typeface="Arial" panose="020B0604020202020204" pitchFamily="34" charset="0"/>
                <a:ea typeface="Calibri" panose="020F0502020204030204" pitchFamily="34" charset="0"/>
                <a:cs typeface="Times New Roman" panose="02020603050405020304" pitchFamily="18" charset="0"/>
              </a:rPr>
              <a:t>Here is a snapshot from our website where all the action plans and biennial progress reports can be found.</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4" name="Slide Number Placeholder 3"/>
          <p:cNvSpPr>
            <a:spLocks noGrp="1"/>
          </p:cNvSpPr>
          <p:nvPr>
            <p:ph type="sldNum" sz="quarter" idx="5"/>
          </p:nvPr>
        </p:nvSpPr>
        <p:spPr/>
        <p:txBody>
          <a:bodyPr/>
          <a:lstStyle/>
          <a:p>
            <a:fld id="{0B18B1AA-51EA-4BD2-9608-8265227FBAD8}" type="slidenum">
              <a:rPr lang="en-GB" smtClean="0"/>
              <a:t>20</a:t>
            </a:fld>
            <a:endParaRPr lang="en-GB"/>
          </a:p>
        </p:txBody>
      </p:sp>
    </p:spTree>
    <p:extLst>
      <p:ext uri="{BB962C8B-B14F-4D97-AF65-F5344CB8AC3E}">
        <p14:creationId xmlns:p14="http://schemas.microsoft.com/office/powerpoint/2010/main" val="2607162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There are a number of tangible results coming from MS as a result of implementation of the Child Guarantee. Just to name a few:</a:t>
            </a:r>
          </a:p>
          <a:p>
            <a:endParaRPr lang="en-IE" dirty="0"/>
          </a:p>
          <a:p>
            <a:pPr marL="171450" indent="-171450">
              <a:buFont typeface="Arial" panose="020B0604020202020204" pitchFamily="34" charset="0"/>
              <a:buChar char="•"/>
            </a:pPr>
            <a:r>
              <a:rPr lang="en-IE" dirty="0"/>
              <a:t>Cyprus: </a:t>
            </a:r>
            <a:r>
              <a:rPr lang="en-US" dirty="0"/>
              <a:t>The CY authorities approved the gradual expansion of free compulsory pre-primary education from the age of four from the school year 2024-2025, which will be completed in the school year 2031-2032. Approximately 22,500 children will benefit from this project, which will be funded from bot EU and national resources. Besides allowing the children to go to pre-school for free, new jobs will be created and funding will go to upgrade and expansion of public kindergartens.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NL: </a:t>
            </a:r>
            <a:r>
              <a:rPr lang="en-GB" sz="1800" dirty="0">
                <a:effectLst/>
                <a:latin typeface="Times New Roman" panose="02020603050405020304" pitchFamily="18" charset="0"/>
                <a:ea typeface="Times New Roman" panose="02020603050405020304" pitchFamily="18" charset="0"/>
              </a:rPr>
              <a:t>Schools are required to allow all children to take part in all activities they organise, including tutoring and school trips, regardless of whether parents have paid their contribution.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LU: </a:t>
            </a:r>
            <a:r>
              <a:rPr lang="en-GB" sz="1800" dirty="0">
                <a:effectLst/>
                <a:latin typeface="Times New Roman" panose="02020603050405020304" pitchFamily="18" charset="0"/>
                <a:ea typeface="Times New Roman" panose="02020603050405020304" pitchFamily="18" charset="0"/>
              </a:rPr>
              <a:t>Starting from the 2022 school year, all children benefit from free meals during the 36 weeks of school.</a:t>
            </a:r>
            <a:endParaRPr lang="en-US" dirty="0"/>
          </a:p>
          <a:p>
            <a:endParaRPr lang="fr-BE" dirty="0"/>
          </a:p>
        </p:txBody>
      </p:sp>
      <p:sp>
        <p:nvSpPr>
          <p:cNvPr id="4" name="Slide Number Placeholder 3"/>
          <p:cNvSpPr>
            <a:spLocks noGrp="1"/>
          </p:cNvSpPr>
          <p:nvPr>
            <p:ph type="sldNum" sz="quarter" idx="5"/>
          </p:nvPr>
        </p:nvSpPr>
        <p:spPr/>
        <p:txBody>
          <a:bodyPr/>
          <a:lstStyle/>
          <a:p>
            <a:fld id="{0B18B1AA-51EA-4BD2-9608-8265227FBAD8}" type="slidenum">
              <a:rPr lang="en-GB" smtClean="0"/>
              <a:t>21</a:t>
            </a:fld>
            <a:endParaRPr lang="en-GB"/>
          </a:p>
        </p:txBody>
      </p:sp>
    </p:spTree>
    <p:extLst>
      <p:ext uri="{BB962C8B-B14F-4D97-AF65-F5344CB8AC3E}">
        <p14:creationId xmlns:p14="http://schemas.microsoft.com/office/powerpoint/2010/main" val="3195688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IE" sz="1400" kern="100" dirty="0">
                <a:effectLst/>
                <a:latin typeface="Arial" panose="020B0604020202020204" pitchFamily="34" charset="0"/>
                <a:ea typeface="Calibri" panose="020F0502020204030204" pitchFamily="34" charset="0"/>
                <a:cs typeface="Times New Roman" panose="02020603050405020304" pitchFamily="18" charset="0"/>
              </a:rPr>
              <a:t>As you can imagine financing of the different measures is a vital part of the Child Guarantee.</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1400" kern="100" dirty="0">
                <a:effectLst/>
                <a:latin typeface="Arial" panose="020B0604020202020204" pitchFamily="34" charset="0"/>
                <a:ea typeface="Calibri" panose="020F0502020204030204" pitchFamily="34" charset="0"/>
                <a:cs typeface="Times New Roman" panose="02020603050405020304" pitchFamily="18" charset="0"/>
              </a:rPr>
              <a:t>Member States are using their own resources combined with EU funds. There are a couple of possibilities there, however the most prominent one is the European Social Fund Plus (ESF+).</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1400" kern="100" dirty="0">
                <a:effectLst/>
                <a:latin typeface="Arial" panose="020B0604020202020204" pitchFamily="34" charset="0"/>
                <a:ea typeface="Calibri" panose="020F0502020204030204" pitchFamily="34" charset="0"/>
                <a:cs typeface="Times New Roman" panose="02020603050405020304" pitchFamily="18" charset="0"/>
              </a:rPr>
              <a:t>The ESF+ is the European Union’s main instrument for investments in people. With a total budget of </a:t>
            </a:r>
            <a:r>
              <a:rPr lang="en-IE" sz="1400" b="1" kern="100" dirty="0">
                <a:effectLst/>
                <a:latin typeface="Arial" panose="020B0604020202020204" pitchFamily="34" charset="0"/>
                <a:ea typeface="Calibri" panose="020F0502020204030204" pitchFamily="34" charset="0"/>
                <a:cs typeface="Times New Roman" panose="02020603050405020304" pitchFamily="18" charset="0"/>
              </a:rPr>
              <a:t>EUR 142 billion</a:t>
            </a:r>
            <a:r>
              <a:rPr lang="en-IE" sz="1400" kern="100" dirty="0">
                <a:effectLst/>
                <a:latin typeface="Arial" panose="020B0604020202020204" pitchFamily="34" charset="0"/>
                <a:ea typeface="Calibri" panose="020F0502020204030204" pitchFamily="34" charset="0"/>
                <a:cs typeface="Times New Roman" panose="02020603050405020304" pitchFamily="18" charset="0"/>
              </a:rPr>
              <a:t> (of which EUR 95 billion is the Union contribution) for the 2021-2027 programming period, the ESF+ provides an important contribution to the EU’s employment, social, education and skills policies, including structural reforms in these areas. </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1400" kern="100" dirty="0">
                <a:effectLst/>
                <a:latin typeface="Arial" panose="020B0604020202020204" pitchFamily="34" charset="0"/>
                <a:ea typeface="Calibri" panose="020F0502020204030204" pitchFamily="34" charset="0"/>
                <a:cs typeface="Times New Roman" panose="02020603050405020304" pitchFamily="18" charset="0"/>
              </a:rPr>
              <a:t>In fact, according the ESF+ regulation, </a:t>
            </a: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all</a:t>
            </a:r>
            <a:r>
              <a:rPr lang="en-US" sz="1400" kern="100" dirty="0">
                <a:effectLst/>
                <a:latin typeface="Arial" panose="020B0604020202020204" pitchFamily="34" charset="0"/>
                <a:ea typeface="Calibri" panose="020F0502020204030204" pitchFamily="34" charset="0"/>
                <a:cs typeface="Times New Roman" panose="02020603050405020304" pitchFamily="18" charset="0"/>
              </a:rPr>
              <a:t> Member States should allocate an </a:t>
            </a: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appropriate amount </a:t>
            </a:r>
            <a:r>
              <a:rPr lang="en-US" sz="1400" kern="100" dirty="0">
                <a:effectLst/>
                <a:latin typeface="Arial" panose="020B0604020202020204" pitchFamily="34" charset="0"/>
                <a:ea typeface="Calibri" panose="020F0502020204030204" pitchFamily="34" charset="0"/>
                <a:cs typeface="Times New Roman" panose="02020603050405020304" pitchFamily="18" charset="0"/>
              </a:rPr>
              <a:t>of their resources of the ESF+ strand under shared management for the implementation of the Child Guarantee and combatting child poverty.</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400" kern="100" dirty="0">
                <a:effectLst/>
                <a:latin typeface="Arial" panose="020B0604020202020204" pitchFamily="34" charset="0"/>
                <a:ea typeface="Calibri" panose="020F0502020204030204" pitchFamily="34" charset="0"/>
                <a:cs typeface="Times New Roman" panose="02020603050405020304" pitchFamily="18" charset="0"/>
              </a:rPr>
              <a:t>For those Member States that had </a:t>
            </a: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an average rate of children AROPE above the EU average </a:t>
            </a:r>
            <a:r>
              <a:rPr lang="en-US" sz="1400" kern="100" dirty="0">
                <a:effectLst/>
                <a:latin typeface="Arial" panose="020B0604020202020204" pitchFamily="34" charset="0"/>
                <a:ea typeface="Calibri" panose="020F0502020204030204" pitchFamily="34" charset="0"/>
                <a:cs typeface="Times New Roman" panose="02020603050405020304" pitchFamily="18" charset="0"/>
              </a:rPr>
              <a:t>for the period between 2017 and 2019, the appropriate amount is at least </a:t>
            </a: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5% </a:t>
            </a:r>
            <a:r>
              <a:rPr lang="en-US" sz="1400" kern="100" dirty="0">
                <a:effectLst/>
                <a:latin typeface="Arial" panose="020B0604020202020204" pitchFamily="34" charset="0"/>
                <a:ea typeface="Calibri" panose="020F0502020204030204" pitchFamily="34" charset="0"/>
                <a:cs typeface="Times New Roman" panose="02020603050405020304" pitchFamily="18" charset="0"/>
              </a:rPr>
              <a:t>of their ESF+ resources.</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E" sz="1400" kern="100" dirty="0">
                <a:effectLst/>
                <a:latin typeface="Arial" panose="020B0604020202020204" pitchFamily="34" charset="0"/>
                <a:ea typeface="Calibri" panose="020F0502020204030204" pitchFamily="34" charset="0"/>
                <a:cs typeface="Times New Roman" panose="02020603050405020304" pitchFamily="18" charset="0"/>
              </a:rPr>
              <a:t>According to our calculations, MS have programmed actions combatting child poverty with a </a:t>
            </a:r>
            <a:r>
              <a:rPr lang="en-IE" sz="1400" b="1" kern="100" dirty="0">
                <a:effectLst/>
                <a:latin typeface="Arial" panose="020B0604020202020204" pitchFamily="34" charset="0"/>
                <a:ea typeface="Calibri" panose="020F0502020204030204" pitchFamily="34" charset="0"/>
                <a:cs typeface="Times New Roman" panose="02020603050405020304" pitchFamily="18" charset="0"/>
              </a:rPr>
              <a:t>total budget of EUR 8,9 billion </a:t>
            </a:r>
            <a:r>
              <a:rPr lang="en-IE" sz="1400" kern="100" dirty="0">
                <a:effectLst/>
                <a:latin typeface="Arial" panose="020B0604020202020204" pitchFamily="34" charset="0"/>
                <a:ea typeface="Calibri" panose="020F0502020204030204" pitchFamily="34" charset="0"/>
                <a:cs typeface="Times New Roman" panose="02020603050405020304" pitchFamily="18" charset="0"/>
              </a:rPr>
              <a:t>(EU part: EUR 6,1 bn).</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E" sz="1400" kern="100" dirty="0">
                <a:effectLst/>
                <a:latin typeface="Arial" panose="020B0604020202020204" pitchFamily="34" charset="0"/>
                <a:ea typeface="Calibri" panose="020F0502020204030204" pitchFamily="34" charset="0"/>
                <a:cs typeface="Times New Roman" panose="02020603050405020304" pitchFamily="18" charset="0"/>
              </a:rPr>
              <a:t>This amount can be actually bigger, as there are additional actions from the MS, which indirectly target children in need (</a:t>
            </a:r>
            <a:r>
              <a:rPr lang="en-IE" sz="1400" kern="100" dirty="0" err="1">
                <a:effectLst/>
                <a:latin typeface="Arial" panose="020B0604020202020204" pitchFamily="34" charset="0"/>
                <a:ea typeface="Calibri" panose="020F0502020204030204" pitchFamily="34" charset="0"/>
                <a:cs typeface="Times New Roman" panose="02020603050405020304" pitchFamily="18" charset="0"/>
              </a:rPr>
              <a:t>eg</a:t>
            </a:r>
            <a:r>
              <a:rPr lang="en-IE" sz="1400" kern="100" dirty="0">
                <a:effectLst/>
                <a:latin typeface="Arial" panose="020B0604020202020204" pitchFamily="34" charset="0"/>
                <a:ea typeface="Calibri" panose="020F0502020204030204" pitchFamily="34" charset="0"/>
                <a:cs typeface="Times New Roman" panose="02020603050405020304" pitchFamily="18" charset="0"/>
              </a:rPr>
              <a:t> social inclusion measures for certain target groups, such as migrants).</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E" sz="1400" kern="100" dirty="0">
                <a:effectLst/>
                <a:latin typeface="Arial" panose="020B0604020202020204" pitchFamily="34" charset="0"/>
                <a:ea typeface="Calibri" panose="020F0502020204030204" pitchFamily="34" charset="0"/>
                <a:cs typeface="Times New Roman" panose="02020603050405020304" pitchFamily="18" charset="0"/>
              </a:rPr>
              <a:t>Just to name a few examples of financed measures: </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07000"/>
              </a:lnSpc>
            </a:pP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ECEC:</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US" sz="1400" kern="100" dirty="0">
                <a:effectLst/>
                <a:latin typeface="Arial" panose="020B0604020202020204" pitchFamily="34" charset="0"/>
                <a:ea typeface="Calibri" panose="020F0502020204030204" pitchFamily="34" charset="0"/>
                <a:cs typeface="Times New Roman" panose="02020603050405020304" pitchFamily="18" charset="0"/>
              </a:rPr>
              <a:t>Creation and operation of childcare facilities (PL, SK)</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IE" sz="1400" kern="100" dirty="0">
                <a:effectLst/>
                <a:latin typeface="Arial" panose="020B0604020202020204" pitchFamily="34" charset="0"/>
                <a:ea typeface="Calibri" panose="020F0502020204030204" pitchFamily="34" charset="0"/>
                <a:cs typeface="Times New Roman" panose="02020603050405020304" pitchFamily="18" charset="0"/>
              </a:rPr>
              <a:t>Improving quality &amp;upskilling of staff (PT, RO, SK)</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07000"/>
              </a:lnSpc>
            </a:pP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EDUCATION:</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US" sz="1400" kern="100" dirty="0">
                <a:effectLst/>
                <a:latin typeface="Arial" panose="020B0604020202020204" pitchFamily="34" charset="0"/>
                <a:ea typeface="Calibri" panose="020F0502020204030204" pitchFamily="34" charset="0"/>
                <a:cs typeface="Times New Roman" panose="02020603050405020304" pitchFamily="18" charset="0"/>
              </a:rPr>
              <a:t>Reducing early school leaving (RO, BG, PT)</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US" sz="1400" kern="100" dirty="0">
                <a:effectLst/>
                <a:latin typeface="Arial" panose="020B0604020202020204" pitchFamily="34" charset="0"/>
                <a:ea typeface="Calibri" panose="020F0502020204030204" pitchFamily="34" charset="0"/>
                <a:cs typeface="Times New Roman" panose="02020603050405020304" pitchFamily="18" charset="0"/>
              </a:rPr>
              <a:t>Personal/social development initiatives for young early school leavers (IE)</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07000"/>
              </a:lnSpc>
            </a:pP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NUTRITION:</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Courier New" panose="02070309020205020404" pitchFamily="49" charset="0"/>
              <a:buChar char="o"/>
            </a:pPr>
            <a:r>
              <a:rPr lang="en-US" sz="1400" kern="100" dirty="0">
                <a:effectLst/>
                <a:latin typeface="Arial" panose="020B0604020202020204" pitchFamily="34" charset="0"/>
                <a:ea typeface="Calibri" panose="020F0502020204030204" pitchFamily="34" charset="0"/>
                <a:cs typeface="Times New Roman" panose="02020603050405020304" pitchFamily="18" charset="0"/>
              </a:rPr>
              <a:t>Provision of free school meals or fruit and School fruit, vegetables and milk scheme (CY, HR)</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indent="228600" algn="just">
              <a:lnSpc>
                <a:spcPct val="107000"/>
              </a:lnSpc>
              <a:spcAft>
                <a:spcPts val="800"/>
              </a:spcAft>
            </a:pP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HEALTH: </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ourier New" panose="02070309020205020404" pitchFamily="49" charset="0"/>
              <a:buChar char="o"/>
              <a:tabLst>
                <a:tab pos="457200" algn="l"/>
                <a:tab pos="914400" algn="l"/>
              </a:tabLst>
            </a:pPr>
            <a:r>
              <a:rPr lang="en-US" sz="1400" kern="100" dirty="0">
                <a:effectLst/>
                <a:latin typeface="Arial" panose="020B0604020202020204" pitchFamily="34" charset="0"/>
                <a:ea typeface="Calibri" panose="020F0502020204030204" pitchFamily="34" charset="0"/>
                <a:cs typeface="Times New Roman" panose="02020603050405020304" pitchFamily="18" charset="0"/>
              </a:rPr>
              <a:t>Better access to mental health for children and youth (EE, LT, PL, RO)</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indent="228600" algn="just">
              <a:lnSpc>
                <a:spcPct val="107000"/>
              </a:lnSpc>
              <a:spcAft>
                <a:spcPts val="800"/>
              </a:spcAft>
            </a:pPr>
            <a:r>
              <a:rPr lang="en-US" sz="1400" b="1" kern="100" dirty="0">
                <a:effectLst/>
                <a:latin typeface="Arial" panose="020B0604020202020204" pitchFamily="34" charset="0"/>
                <a:ea typeface="Calibri" panose="020F0502020204030204" pitchFamily="34" charset="0"/>
                <a:cs typeface="Times New Roman" panose="02020603050405020304" pitchFamily="18" charset="0"/>
              </a:rPr>
              <a:t>HOUSING:</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ourier New" panose="02070309020205020404" pitchFamily="49" charset="0"/>
              <a:buChar char="o"/>
              <a:tabLst>
                <a:tab pos="457200" algn="l"/>
                <a:tab pos="914400" algn="l"/>
              </a:tabLst>
            </a:pPr>
            <a:r>
              <a:rPr lang="en-US" sz="1400" kern="100" dirty="0">
                <a:effectLst/>
                <a:latin typeface="Arial" panose="020B0604020202020204" pitchFamily="34" charset="0"/>
                <a:ea typeface="Calibri" panose="020F0502020204030204" pitchFamily="34" charset="0"/>
                <a:cs typeface="Times New Roman" panose="02020603050405020304" pitchFamily="18" charset="0"/>
              </a:rPr>
              <a:t>Services aimed at preventing housing loss and maintaining housing (CZ)</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IE" sz="1400" kern="100" dirty="0">
                <a:effectLst/>
                <a:latin typeface="Arial" panose="020B0604020202020204" pitchFamily="34" charset="0"/>
                <a:ea typeface="Calibri" panose="020F0502020204030204" pitchFamily="34" charset="0"/>
                <a:cs typeface="Times New Roman" panose="02020603050405020304" pitchFamily="18" charset="0"/>
              </a:rPr>
              <a:t>There are also </a:t>
            </a:r>
            <a:r>
              <a:rPr lang="en-US" sz="1400" kern="100" dirty="0">
                <a:effectLst/>
                <a:latin typeface="Arial" panose="020B0604020202020204" pitchFamily="34" charset="0"/>
                <a:ea typeface="Calibri" panose="020F0502020204030204" pitchFamily="34" charset="0"/>
                <a:cs typeface="Times New Roman" panose="02020603050405020304" pitchFamily="18" charset="0"/>
              </a:rPr>
              <a:t>other possible EU funds: European Regional Development Fund or Technical Support Instrument with its flagship initiative on ECG implementation.</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4" name="Slide Number Placeholder 3"/>
          <p:cNvSpPr>
            <a:spLocks noGrp="1"/>
          </p:cNvSpPr>
          <p:nvPr>
            <p:ph type="sldNum" sz="quarter" idx="5"/>
          </p:nvPr>
        </p:nvSpPr>
        <p:spPr/>
        <p:txBody>
          <a:bodyPr/>
          <a:lstStyle/>
          <a:p>
            <a:fld id="{0B18B1AA-51EA-4BD2-9608-8265227FBAD8}" type="slidenum">
              <a:rPr lang="en-GB" smtClean="0"/>
              <a:t>22</a:t>
            </a:fld>
            <a:endParaRPr lang="en-GB"/>
          </a:p>
        </p:txBody>
      </p:sp>
    </p:spTree>
    <p:extLst>
      <p:ext uri="{BB962C8B-B14F-4D97-AF65-F5344CB8AC3E}">
        <p14:creationId xmlns:p14="http://schemas.microsoft.com/office/powerpoint/2010/main" val="370046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IE" sz="1800" kern="100" dirty="0">
                <a:effectLst/>
                <a:latin typeface="Arial" panose="020B0604020202020204" pitchFamily="34" charset="0"/>
                <a:ea typeface="Calibri" panose="020F0502020204030204" pitchFamily="34" charset="0"/>
                <a:cs typeface="Times New Roman" panose="02020603050405020304" pitchFamily="18" charset="0"/>
              </a:rPr>
              <a:t>An important part of the ECG is its monitoring framework, which helps us to measure the progress achieved. As indicated in the Recommendation, the action plans should cover the period until 2030, what sets the implicit deadline for implementation. </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1800" kern="100" dirty="0">
                <a:effectLst/>
                <a:latin typeface="Arial" panose="020B0604020202020204" pitchFamily="34" charset="0"/>
                <a:ea typeface="Calibri" panose="020F0502020204030204" pitchFamily="34" charset="0"/>
                <a:cs typeface="Times New Roman" panose="02020603050405020304" pitchFamily="18" charset="0"/>
              </a:rPr>
              <a:t>In 2023 the Social Protection Committee (a group of experts from national authorities of the MS) has agreed on a first set of such EU indicators. </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1800" kern="100" dirty="0">
                <a:effectLst/>
                <a:latin typeface="Arial" panose="020B0604020202020204" pitchFamily="34" charset="0"/>
                <a:ea typeface="Calibri" panose="020F0502020204030204" pitchFamily="34" charset="0"/>
                <a:cs typeface="Times New Roman" panose="02020603050405020304" pitchFamily="18" charset="0"/>
              </a:rPr>
              <a:t>The framework features seven sections:</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tabLst>
                <a:tab pos="914400" algn="l"/>
              </a:tabLst>
            </a:pPr>
            <a:r>
              <a:rPr lang="en-IE" sz="1800" kern="100" dirty="0">
                <a:effectLst/>
                <a:latin typeface="Arial" panose="020B0604020202020204" pitchFamily="34" charset="0"/>
                <a:ea typeface="Calibri" panose="020F0502020204030204" pitchFamily="34" charset="0"/>
                <a:cs typeface="Times New Roman" panose="02020603050405020304" pitchFamily="18" charset="0"/>
              </a:rPr>
              <a:t>the first section is dedicated to tracing the size and situation of the child guarantee target group (children in need);</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tabLst>
                <a:tab pos="914400" algn="l"/>
              </a:tabLst>
            </a:pPr>
            <a:r>
              <a:rPr lang="en-IE" sz="1800" kern="100" dirty="0">
                <a:effectLst/>
                <a:latin typeface="Arial" panose="020B0604020202020204" pitchFamily="34" charset="0"/>
                <a:ea typeface="Calibri" panose="020F0502020204030204" pitchFamily="34" charset="0"/>
                <a:cs typeface="Times New Roman" panose="02020603050405020304" pitchFamily="18" charset="0"/>
              </a:rPr>
              <a:t>the remaining sections focus on monitoring access to the six services covered by the child guarantee: early childhood education and care, education (including school-based activities), at least one healthy meal per school day, healthcare, healthy nutrition, and adequate housing.</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1800" kern="100" dirty="0">
                <a:effectLst/>
                <a:latin typeface="Arial" panose="020B0604020202020204" pitchFamily="34" charset="0"/>
                <a:ea typeface="Calibri" panose="020F0502020204030204" pitchFamily="34" charset="0"/>
                <a:cs typeface="Times New Roman" panose="02020603050405020304" pitchFamily="18" charset="0"/>
              </a:rPr>
              <a:t>The monitoring framework makes use of currently available EU indicators, but not all of them enjoy the same level of comparability and reliability.</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E" sz="1800" kern="100" dirty="0">
                <a:effectLst/>
                <a:latin typeface="Arial" panose="020B0604020202020204" pitchFamily="34" charset="0"/>
                <a:ea typeface="Calibri" panose="020F0502020204030204" pitchFamily="34" charset="0"/>
                <a:cs typeface="Times New Roman" panose="02020603050405020304" pitchFamily="18" charset="0"/>
              </a:rPr>
              <a:t>In addition to EU indicators, use is also made of data collected from sources outside the European Statistical System (</a:t>
            </a:r>
            <a:r>
              <a:rPr lang="en-IE" sz="1800" kern="100" dirty="0" err="1">
                <a:effectLst/>
                <a:latin typeface="Arial" panose="020B0604020202020204" pitchFamily="34" charset="0"/>
                <a:ea typeface="Calibri" panose="020F0502020204030204" pitchFamily="34" charset="0"/>
                <a:cs typeface="Times New Roman" panose="02020603050405020304" pitchFamily="18" charset="0"/>
              </a:rPr>
              <a:t>eg</a:t>
            </a:r>
            <a:r>
              <a:rPr lang="en-IE" sz="1800" kern="100" dirty="0">
                <a:effectLst/>
                <a:latin typeface="Arial" panose="020B0604020202020204" pitchFamily="34" charset="0"/>
                <a:ea typeface="Calibri" panose="020F0502020204030204" pitchFamily="34" charset="0"/>
                <a:cs typeface="Times New Roman" panose="02020603050405020304" pitchFamily="18" charset="0"/>
              </a:rPr>
              <a:t> national or OECD data). All data should be interpreted accordingly, taking into account potential limitations.</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IE" sz="1800" dirty="0">
                <a:effectLst/>
                <a:latin typeface="Arial" panose="020B0604020202020204" pitchFamily="34" charset="0"/>
                <a:ea typeface="Calibri" panose="020F0502020204030204" pitchFamily="34" charset="0"/>
              </a:rPr>
              <a:t>Important point to note: a</a:t>
            </a:r>
            <a:r>
              <a:rPr lang="en-GB" sz="1800" dirty="0">
                <a:effectLst/>
                <a:latin typeface="Arial" panose="020B0604020202020204" pitchFamily="34" charset="0"/>
                <a:ea typeface="Calibri" panose="020F0502020204030204" pitchFamily="34" charset="0"/>
              </a:rPr>
              <a:t> prerequisite for being included in the Monitoring framework is to be covered by the Eurostat system of statistical data collection. Moldova is not part of it yet (at least for EU-SILC) – unlike Serbia, Albania or North Macedonia.</a:t>
            </a:r>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23</a:t>
            </a:fld>
            <a:endParaRPr lang="en-GB"/>
          </a:p>
        </p:txBody>
      </p:sp>
    </p:spTree>
    <p:extLst>
      <p:ext uri="{BB962C8B-B14F-4D97-AF65-F5344CB8AC3E}">
        <p14:creationId xmlns:p14="http://schemas.microsoft.com/office/powerpoint/2010/main" val="1571328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en-GB" sz="1400" kern="100" dirty="0">
                <a:effectLst/>
                <a:latin typeface="Arial" panose="020B0604020202020204" pitchFamily="34" charset="0"/>
                <a:ea typeface="Calibri" panose="020F0502020204030204" pitchFamily="34" charset="0"/>
                <a:cs typeface="Times New Roman" panose="02020603050405020304" pitchFamily="18" charset="0"/>
              </a:rPr>
              <a:t>While embarking on the process of Child Guarantee implementation, there are a couple of points to bear in mind.</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E" sz="1400" kern="100" dirty="0">
                <a:effectLst/>
                <a:latin typeface="Arial" panose="020B0604020202020204" pitchFamily="34" charset="0"/>
                <a:ea typeface="Calibri" panose="020F0502020204030204" pitchFamily="34" charset="0"/>
                <a:cs typeface="Times New Roman" panose="02020603050405020304" pitchFamily="18" charset="0"/>
              </a:rPr>
              <a:t>As far as </a:t>
            </a:r>
            <a:r>
              <a:rPr lang="en-GB" sz="1400" kern="100" dirty="0">
                <a:effectLst/>
                <a:latin typeface="Arial" panose="020B0604020202020204" pitchFamily="34" charset="0"/>
                <a:ea typeface="Calibri" panose="020F0502020204030204" pitchFamily="34" charset="0"/>
                <a:cs typeface="Times New Roman" panose="02020603050405020304" pitchFamily="18" charset="0"/>
              </a:rPr>
              <a:t>identifying priorities and strategies for developing the national Child Guarantee framework in Moldova:</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GB" sz="1400" kern="100" dirty="0">
                <a:effectLst/>
                <a:latin typeface="Arial" panose="020B0604020202020204" pitchFamily="34" charset="0"/>
                <a:ea typeface="Calibri" panose="020F0502020204030204" pitchFamily="34" charset="0"/>
                <a:cs typeface="Times New Roman" panose="02020603050405020304" pitchFamily="18" charset="0"/>
              </a:rPr>
              <a:t>Funding is vital: EUR 8.9 bn is available for combating child poverty in the ESF+ 2021-2027, if you divide this amount by 20 million, which is the approximate number of children in need across the EU, and by seven years, you will see that EU resources cover some EUR 5 month/child. Thus, most funding for implementation of ECG comes from </a:t>
            </a:r>
            <a:r>
              <a:rPr lang="en-GB" sz="1400" kern="100">
                <a:effectLst/>
                <a:latin typeface="Arial" panose="020B0604020202020204" pitchFamily="34" charset="0"/>
                <a:ea typeface="Calibri" panose="020F0502020204030204" pitchFamily="34" charset="0"/>
                <a:cs typeface="Times New Roman" panose="02020603050405020304" pitchFamily="18" charset="0"/>
              </a:rPr>
              <a:t>national resources;     </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IE" sz="1400" kern="100" dirty="0">
                <a:effectLst/>
                <a:latin typeface="Arial" panose="020B0604020202020204" pitchFamily="34" charset="0"/>
                <a:ea typeface="Calibri" panose="020F0502020204030204" pitchFamily="34" charset="0"/>
                <a:cs typeface="Times New Roman" panose="02020603050405020304" pitchFamily="18" charset="0"/>
              </a:rPr>
              <a:t>Given budget constraints, a good action plan is a one that is </a:t>
            </a:r>
            <a:r>
              <a:rPr lang="en-GB" sz="1400" kern="100" dirty="0">
                <a:effectLst/>
                <a:latin typeface="Arial" panose="020B0604020202020204" pitchFamily="34" charset="0"/>
                <a:ea typeface="Calibri" panose="020F0502020204030204" pitchFamily="34" charset="0"/>
                <a:cs typeface="Times New Roman" panose="02020603050405020304" pitchFamily="18" charset="0"/>
              </a:rPr>
              <a:t>realistic and pragmatic: ECG is an ambitious task for EU MS, who use their action plans to prioritize and define/identify which children will be supported first – I suggest Moldova does the same; </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IE" sz="1400" kern="100" dirty="0">
                <a:effectLst/>
                <a:latin typeface="Arial" panose="020B0604020202020204" pitchFamily="34" charset="0"/>
                <a:ea typeface="Calibri" panose="020F0502020204030204" pitchFamily="34" charset="0"/>
                <a:cs typeface="Times New Roman" panose="02020603050405020304" pitchFamily="18" charset="0"/>
              </a:rPr>
              <a:t>It is also helpful to </a:t>
            </a:r>
            <a:r>
              <a:rPr lang="en-GB" sz="1400" kern="100" dirty="0">
                <a:effectLst/>
                <a:latin typeface="Arial" panose="020B0604020202020204" pitchFamily="34" charset="0"/>
                <a:ea typeface="Calibri" panose="020F0502020204030204" pitchFamily="34" charset="0"/>
                <a:cs typeface="Times New Roman" panose="02020603050405020304" pitchFamily="18" charset="0"/>
              </a:rPr>
              <a:t>make sure that we use the same terms and notions in Moldova and in the EU; for example, the EU definition of the risk of poverty or social exclusion (AROPE) should be applied to Moldova and measured the same way as it is measured for the current Member States and countries like Serbia or Albania (EU-SILC).</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400" kern="100" dirty="0">
                <a:effectLst/>
                <a:latin typeface="Arial" panose="020B0604020202020204" pitchFamily="34" charset="0"/>
                <a:ea typeface="Calibri" panose="020F0502020204030204" pitchFamily="34" charset="0"/>
                <a:cs typeface="Times New Roman" panose="02020603050405020304" pitchFamily="18" charset="0"/>
              </a:rPr>
              <a:t>As far as ensuring alignment with EU standards and practices, and contributing to the broader Moldova EU Accession Agenda is concerned:</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Courier New" panose="02070309020205020404" pitchFamily="49" charset="0"/>
              <a:buChar char="o"/>
              <a:tabLst>
                <a:tab pos="685800" algn="l"/>
              </a:tabLst>
            </a:pPr>
            <a:r>
              <a:rPr lang="en-GB" sz="1400" kern="100" dirty="0">
                <a:effectLst/>
                <a:latin typeface="Arial" panose="020B0604020202020204" pitchFamily="34" charset="0"/>
                <a:ea typeface="Calibri" panose="020F0502020204030204" pitchFamily="34" charset="0"/>
                <a:cs typeface="Times New Roman" panose="02020603050405020304" pitchFamily="18" charset="0"/>
              </a:rPr>
              <a:t>The good thing about ECG Recommendation is that it is not necessary to be a Member State of the EU in order to implement it. I encourage Moldova to prepare an action plan;</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Courier New" panose="02070309020205020404" pitchFamily="49" charset="0"/>
              <a:buChar char="o"/>
              <a:tabLst>
                <a:tab pos="685800" algn="l"/>
              </a:tabLst>
            </a:pPr>
            <a:r>
              <a:rPr lang="en-GB" sz="1400" kern="100" dirty="0">
                <a:effectLst/>
                <a:latin typeface="Arial" panose="020B0604020202020204" pitchFamily="34" charset="0"/>
                <a:ea typeface="Calibri" panose="020F0502020204030204" pitchFamily="34" charset="0"/>
                <a:cs typeface="Times New Roman" panose="02020603050405020304" pitchFamily="18" charset="0"/>
              </a:rPr>
              <a:t>The simpler the action plan, the better. Please avoid jargon and references to legal acts. What matters is clarity about the number of children in need, honest information about the current provision of the services covered by the ECG, and realistic timeline to improve it, along with adequate budget. </a:t>
            </a:r>
            <a:endParaRPr lang="fr-BE"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effectLst/>
                <a:latin typeface="Arial" panose="020B0604020202020204" pitchFamily="34" charset="0"/>
                <a:ea typeface="Calibri" panose="020F0502020204030204" pitchFamily="34" charset="0"/>
              </a:rPr>
              <a:t>Good luck, the stakes are high!</a:t>
            </a:r>
            <a:endParaRPr lang="fr-BE" dirty="0">
              <a:effectLst/>
            </a:endParaRPr>
          </a:p>
        </p:txBody>
      </p:sp>
      <p:sp>
        <p:nvSpPr>
          <p:cNvPr id="4" name="Slide Number Placeholder 3"/>
          <p:cNvSpPr>
            <a:spLocks noGrp="1"/>
          </p:cNvSpPr>
          <p:nvPr>
            <p:ph type="sldNum" sz="quarter" idx="5"/>
          </p:nvPr>
        </p:nvSpPr>
        <p:spPr/>
        <p:txBody>
          <a:bodyPr/>
          <a:lstStyle/>
          <a:p>
            <a:fld id="{0B18B1AA-51EA-4BD2-9608-8265227FBAD8}" type="slidenum">
              <a:rPr lang="en-GB" smtClean="0"/>
              <a:t>24</a:t>
            </a:fld>
            <a:endParaRPr lang="en-GB"/>
          </a:p>
        </p:txBody>
      </p:sp>
    </p:spTree>
    <p:extLst>
      <p:ext uri="{BB962C8B-B14F-4D97-AF65-F5344CB8AC3E}">
        <p14:creationId xmlns:p14="http://schemas.microsoft.com/office/powerpoint/2010/main" val="963603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EC Square Sans Pro" panose="020B0506040000020004" pitchFamily="34" charset="0"/>
              </a:rPr>
              <a:t>Not combatting child poverty and its effects costs 3,4% of GDP on average in EU </a:t>
            </a:r>
            <a:r>
              <a:rPr lang="en-US" sz="1200" dirty="0" err="1">
                <a:solidFill>
                  <a:srgbClr val="002060"/>
                </a:solidFill>
                <a:latin typeface="EC Square Sans Pro" panose="020B0506040000020004" pitchFamily="34" charset="0"/>
              </a:rPr>
              <a:t>coutries</a:t>
            </a:r>
            <a:r>
              <a:rPr lang="en-US" sz="1200" dirty="0">
                <a:solidFill>
                  <a:srgbClr val="002060"/>
                </a:solidFill>
                <a:latin typeface="EC Square Sans Pro" panose="020B0506040000020004" pitchFamily="34" charset="0"/>
              </a:rPr>
              <a:t>, every year</a:t>
            </a:r>
          </a:p>
          <a:p>
            <a:endParaRPr lang="en-IE" dirty="0"/>
          </a:p>
        </p:txBody>
      </p:sp>
      <p:sp>
        <p:nvSpPr>
          <p:cNvPr id="4" name="Slide Number Placeholder 3"/>
          <p:cNvSpPr>
            <a:spLocks noGrp="1"/>
          </p:cNvSpPr>
          <p:nvPr>
            <p:ph type="sldNum" sz="quarter" idx="5"/>
          </p:nvPr>
        </p:nvSpPr>
        <p:spPr/>
        <p:txBody>
          <a:bodyPr/>
          <a:lstStyle/>
          <a:p>
            <a:fld id="{0B18B1AA-51EA-4BD2-9608-8265227FBAD8}" type="slidenum">
              <a:rPr lang="en-GB" smtClean="0"/>
              <a:t>25</a:t>
            </a:fld>
            <a:endParaRPr lang="en-GB"/>
          </a:p>
        </p:txBody>
      </p:sp>
    </p:spTree>
    <p:extLst>
      <p:ext uri="{BB962C8B-B14F-4D97-AF65-F5344CB8AC3E}">
        <p14:creationId xmlns:p14="http://schemas.microsoft.com/office/powerpoint/2010/main" val="212911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slides follow in case needed</a:t>
            </a:r>
            <a:endParaRPr lang="en-IE" dirty="0"/>
          </a:p>
        </p:txBody>
      </p:sp>
      <p:sp>
        <p:nvSpPr>
          <p:cNvPr id="4" name="Slide Number Placeholder 3"/>
          <p:cNvSpPr>
            <a:spLocks noGrp="1"/>
          </p:cNvSpPr>
          <p:nvPr>
            <p:ph type="sldNum" sz="quarter" idx="5"/>
          </p:nvPr>
        </p:nvSpPr>
        <p:spPr/>
        <p:txBody>
          <a:bodyPr/>
          <a:lstStyle/>
          <a:p>
            <a:fld id="{0B18B1AA-51EA-4BD2-9608-8265227FBAD8}" type="slidenum">
              <a:rPr lang="en-GB" smtClean="0"/>
              <a:t>26</a:t>
            </a:fld>
            <a:endParaRPr lang="en-GB"/>
          </a:p>
        </p:txBody>
      </p:sp>
    </p:spTree>
    <p:extLst>
      <p:ext uri="{BB962C8B-B14F-4D97-AF65-F5344CB8AC3E}">
        <p14:creationId xmlns:p14="http://schemas.microsoft.com/office/powerpoint/2010/main" val="2785742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50000"/>
              </a:lnSpc>
              <a:buFont typeface="Symbol" panose="05050102010706020507" pitchFamily="18" charset="2"/>
              <a:buChar char=""/>
            </a:pPr>
            <a:r>
              <a:rPr lang="en-GB" sz="1800" kern="100" spc="-30" dirty="0">
                <a:effectLst/>
                <a:latin typeface="Arial" panose="020B0604020202020204" pitchFamily="34" charset="0"/>
                <a:ea typeface="Calibri" panose="020F0502020204030204" pitchFamily="34" charset="0"/>
                <a:cs typeface="Times New Roman" panose="02020603050405020304" pitchFamily="18" charset="0"/>
              </a:rPr>
              <a:t>For more than a decade, EU has been supporting Member States to break the circle of disadvantage. The </a:t>
            </a:r>
            <a:r>
              <a:rPr lang="en-GB" sz="1800" b="1" kern="100" spc="-30" dirty="0">
                <a:effectLst/>
                <a:latin typeface="Arial" panose="020B0604020202020204" pitchFamily="34" charset="0"/>
                <a:ea typeface="Calibri" panose="020F0502020204030204" pitchFamily="34" charset="0"/>
                <a:cs typeface="Times New Roman" panose="02020603050405020304" pitchFamily="18" charset="0"/>
              </a:rPr>
              <a:t>2013 Commission recommendation on investing in children </a:t>
            </a:r>
            <a:r>
              <a:rPr lang="en-GB" sz="1800" kern="100" spc="-30" dirty="0">
                <a:effectLst/>
                <a:latin typeface="Arial" panose="020B0604020202020204" pitchFamily="34" charset="0"/>
                <a:ea typeface="Calibri" panose="020F0502020204030204" pitchFamily="34" charset="0"/>
                <a:cs typeface="Times New Roman" panose="02020603050405020304" pitchFamily="18" charset="0"/>
              </a:rPr>
              <a:t>called to develop integrated strategies, based on three key pillars: </a:t>
            </a:r>
            <a:r>
              <a:rPr lang="en-GB" sz="1800" b="1" kern="100" spc="-30" dirty="0">
                <a:effectLst/>
                <a:latin typeface="Arial" panose="020B0604020202020204" pitchFamily="34" charset="0"/>
                <a:ea typeface="Calibri" panose="020F0502020204030204" pitchFamily="34" charset="0"/>
                <a:cs typeface="Times New Roman" panose="02020603050405020304" pitchFamily="18" charset="0"/>
              </a:rPr>
              <a:t>access to adequate resources, access to affordable quality services, and ensuring children’s right to participate. </a:t>
            </a:r>
            <a:endParaRPr lang="fr-BE"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GB" sz="1800" kern="100" spc="-30" dirty="0">
                <a:effectLst/>
                <a:latin typeface="Arial" panose="020B0604020202020204" pitchFamily="34" charset="0"/>
                <a:ea typeface="Calibri" panose="020F0502020204030204" pitchFamily="34" charset="0"/>
                <a:cs typeface="Times New Roman" panose="02020603050405020304" pitchFamily="18" charset="0"/>
              </a:rPr>
              <a:t>Moreover, the </a:t>
            </a:r>
            <a:r>
              <a:rPr lang="en-GB" sz="1800" b="1" kern="100" spc="-30" dirty="0">
                <a:effectLst/>
                <a:latin typeface="Arial" panose="020B0604020202020204" pitchFamily="34" charset="0"/>
                <a:ea typeface="Calibri" panose="020F0502020204030204" pitchFamily="34" charset="0"/>
                <a:cs typeface="Times New Roman" panose="02020603050405020304" pitchFamily="18" charset="0"/>
              </a:rPr>
              <a:t>European Pillar of Social Rights Action Plan </a:t>
            </a:r>
            <a:r>
              <a:rPr lang="en-GB" sz="1800" kern="100" spc="-30" dirty="0">
                <a:effectLst/>
                <a:latin typeface="Arial" panose="020B0604020202020204" pitchFamily="34" charset="0"/>
                <a:ea typeface="Calibri" panose="020F0502020204030204" pitchFamily="34" charset="0"/>
                <a:cs typeface="Times New Roman" panose="02020603050405020304" pitchFamily="18" charset="0"/>
              </a:rPr>
              <a:t>has set an </a:t>
            </a:r>
            <a:r>
              <a:rPr lang="en-GB" sz="1800" b="1" kern="100" spc="-30" dirty="0">
                <a:effectLst/>
                <a:latin typeface="Arial" panose="020B0604020202020204" pitchFamily="34" charset="0"/>
                <a:ea typeface="Calibri" panose="020F0502020204030204" pitchFamily="34" charset="0"/>
                <a:cs typeface="Times New Roman" panose="02020603050405020304" pitchFamily="18" charset="0"/>
              </a:rPr>
              <a:t>EU-wide target to reduce the number of people at risk of poverty or social exclusion </a:t>
            </a:r>
            <a:r>
              <a:rPr lang="en-GB" sz="1800" kern="100" spc="-30" dirty="0">
                <a:effectLst/>
                <a:latin typeface="Arial" panose="020B0604020202020204" pitchFamily="34" charset="0"/>
                <a:ea typeface="Calibri" panose="020F0502020204030204" pitchFamily="34" charset="0"/>
                <a:cs typeface="Times New Roman" panose="02020603050405020304" pitchFamily="18" charset="0"/>
              </a:rPr>
              <a:t>by 15 million before 2030, </a:t>
            </a:r>
            <a:r>
              <a:rPr lang="en-GB" sz="1800" b="1" kern="100" spc="-30" dirty="0">
                <a:effectLst/>
                <a:latin typeface="Arial" panose="020B0604020202020204" pitchFamily="34" charset="0"/>
                <a:ea typeface="Calibri" panose="020F0502020204030204" pitchFamily="34" charset="0"/>
                <a:cs typeface="Times New Roman" panose="02020603050405020304" pitchFamily="18" charset="0"/>
              </a:rPr>
              <a:t>among whom at least 5 million should be children</a:t>
            </a:r>
            <a:r>
              <a:rPr lang="en-GB" sz="1800" kern="100" spc="-30" dirty="0">
                <a:effectLst/>
                <a:latin typeface="Arial" panose="020B0604020202020204" pitchFamily="34" charset="0"/>
                <a:ea typeface="Calibri" panose="020F0502020204030204" pitchFamily="34" charset="0"/>
                <a:cs typeface="Times New Roman" panose="02020603050405020304" pitchFamily="18" charset="0"/>
              </a:rPr>
              <a:t>. This can be done mostly by improving labour market prospects of their parents, but also through child-contingent cash support. According to a recent study by the Joint Research Centre, the resulting reduction of child poverty might be as large as 16 percentage points. Most Member States have set national targets contributing to the overall poverty reduction target, </a:t>
            </a:r>
            <a:r>
              <a:rPr lang="en-GB" sz="1800" spc="-30" dirty="0">
                <a:effectLst/>
                <a:latin typeface="Arial" panose="020B0604020202020204" pitchFamily="34" charset="0"/>
                <a:ea typeface="Calibri" panose="020F0502020204030204" pitchFamily="34" charset="0"/>
              </a:rPr>
              <a:t>which we closely monitor in a yearly exercise under the European Semester.</a:t>
            </a:r>
            <a:endParaRPr lang="en-GB" sz="1800" kern="100" spc="-3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800"/>
              </a:spcAft>
              <a:buClrTx/>
              <a:buSzTx/>
              <a:buFont typeface="Symbol" panose="05050102010706020507" pitchFamily="18" charset="2"/>
              <a:buChar char=""/>
              <a:tabLst/>
              <a:defRPr/>
            </a:pPr>
            <a:r>
              <a:rPr lang="en-GB" sz="1800" kern="100" spc="-30" dirty="0">
                <a:effectLst/>
                <a:latin typeface="Arial" panose="020B0604020202020204" pitchFamily="34" charset="0"/>
                <a:ea typeface="Calibri" panose="020F0502020204030204" pitchFamily="34" charset="0"/>
                <a:cs typeface="Times New Roman" panose="02020603050405020304" pitchFamily="18" charset="0"/>
              </a:rPr>
              <a:t>There is also the </a:t>
            </a:r>
            <a:r>
              <a:rPr lang="en-GB" sz="1800" b="1" kern="100" spc="-30" dirty="0">
                <a:effectLst/>
                <a:latin typeface="Arial" panose="020B0604020202020204" pitchFamily="34" charset="0"/>
                <a:ea typeface="Calibri" panose="020F0502020204030204" pitchFamily="34" charset="0"/>
                <a:cs typeface="Times New Roman" panose="02020603050405020304" pitchFamily="18" charset="0"/>
              </a:rPr>
              <a:t>EU Strategy on the Rights of the Child </a:t>
            </a:r>
            <a:r>
              <a:rPr lang="en-GB" sz="1800" kern="100" spc="-30" dirty="0">
                <a:effectLst/>
                <a:latin typeface="Arial" panose="020B0604020202020204" pitchFamily="34" charset="0"/>
                <a:ea typeface="Calibri" panose="020F0502020204030204" pitchFamily="34" charset="0"/>
                <a:cs typeface="Times New Roman" panose="02020603050405020304" pitchFamily="18" charset="0"/>
              </a:rPr>
              <a:t>adopted in 2021 simultaneously with the European Child Guarantee, which is a comprehensive EU policy framework to ensure the protection of rights of all children, and secure access to basic services for vulnerable children. It encompasses actions to better protect all children, to help them fulfil their rights and to place them right at the centre of EU policy making. </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4" name="Slide Number Placeholder 3"/>
          <p:cNvSpPr>
            <a:spLocks noGrp="1"/>
          </p:cNvSpPr>
          <p:nvPr>
            <p:ph type="sldNum" sz="quarter" idx="5"/>
          </p:nvPr>
        </p:nvSpPr>
        <p:spPr/>
        <p:txBody>
          <a:bodyPr/>
          <a:lstStyle/>
          <a:p>
            <a:fld id="{0B18B1AA-51EA-4BD2-9608-8265227FBAD8}" type="slidenum">
              <a:rPr lang="en-GB" smtClean="0"/>
              <a:t>3</a:t>
            </a:fld>
            <a:endParaRPr lang="en-GB"/>
          </a:p>
        </p:txBody>
      </p:sp>
    </p:spTree>
    <p:extLst>
      <p:ext uri="{BB962C8B-B14F-4D97-AF65-F5344CB8AC3E}">
        <p14:creationId xmlns:p14="http://schemas.microsoft.com/office/powerpoint/2010/main" val="1598514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50000"/>
              </a:lnSpc>
              <a:buFont typeface="Symbol" panose="05050102010706020507" pitchFamily="18" charset="2"/>
              <a:buChar char=""/>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Social exclusion is a complex and multidimensional phenomenon. Its key drivers are insufficient resources and poverty, but also lack of equal access to goods and services due to various forms of disadvantage, preventing full participation in the society.</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Breaking the intergenerational cycles of disadvantage starts with investment to reduce the gap in access to key services between children in need and their better-off peers. </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endParaRPr lang="en-US" sz="1800" kern="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18B1AA-51EA-4BD2-9608-8265227FBAD8}" type="slidenum">
              <a:rPr lang="en-GB" smtClean="0"/>
              <a:t>4</a:t>
            </a:fld>
            <a:endParaRPr lang="en-GB"/>
          </a:p>
        </p:txBody>
      </p:sp>
    </p:spTree>
    <p:extLst>
      <p:ext uri="{BB962C8B-B14F-4D97-AF65-F5344CB8AC3E}">
        <p14:creationId xmlns:p14="http://schemas.microsoft.com/office/powerpoint/2010/main" val="2028080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50000"/>
              </a:lnSpc>
              <a:buFont typeface="Symbol" panose="05050102010706020507" pitchFamily="18" charset="2"/>
              <a:buChar char=""/>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In this context, Council recommendation establishing European Child Guarantee was adopted in 2021 in record time of three months! The Member States approved it unanimously. </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The objective of this flagship EU instrument is to prevent and combat social exclusion of children by </a:t>
            </a:r>
            <a:r>
              <a:rPr lang="en-US" sz="1800" b="1" kern="100" dirty="0">
                <a:effectLst/>
                <a:latin typeface="Arial" panose="020B0604020202020204" pitchFamily="34" charset="0"/>
                <a:ea typeface="Times New Roman" panose="02020603050405020304" pitchFamily="18" charset="0"/>
                <a:cs typeface="Times New Roman" panose="02020603050405020304" pitchFamily="18" charset="0"/>
              </a:rPr>
              <a:t>guaranteeing by 2030 access of children in need to early childhood education and care, education (including school-based activities), healthcare, nutrition, and housing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While most children in the EU already have access to these services, inclusive and universal access is vital for ensuring equal opportunities for all children, and in particular those who experience social exclusion either due to poverty or other forms of disadvantage. </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endParaRPr lang="en-US"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B18B1AA-51EA-4BD2-9608-8265227FBAD8}" type="slidenum">
              <a:rPr lang="en-GB" smtClean="0"/>
              <a:t>5</a:t>
            </a:fld>
            <a:endParaRPr lang="en-GB"/>
          </a:p>
        </p:txBody>
      </p:sp>
    </p:spTree>
    <p:extLst>
      <p:ext uri="{BB962C8B-B14F-4D97-AF65-F5344CB8AC3E}">
        <p14:creationId xmlns:p14="http://schemas.microsoft.com/office/powerpoint/2010/main" val="3498695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50000"/>
              </a:lnSpc>
              <a:buFont typeface="Symbol" panose="05050102010706020507" pitchFamily="18" charset="2"/>
              <a:buChar char=""/>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The European Child Guarantee targets ‘children in need’, which refers primarily to children at risk of poverty or social exclusion. </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IE" sz="1800" kern="100" dirty="0">
                <a:effectLst/>
                <a:latin typeface="Arial" panose="020B0604020202020204" pitchFamily="34" charset="0"/>
                <a:ea typeface="Calibri" panose="020F0502020204030204" pitchFamily="34" charset="0"/>
                <a:cs typeface="Times New Roman" panose="02020603050405020304" pitchFamily="18" charset="0"/>
              </a:rPr>
              <a:t>What do we mean by that? When we speak about children being at risk of poverty or social exclusion, we refer to their households (in common speech: families) being exposed to one of the following three  adversities: </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Courier New" panose="02070309020205020404" pitchFamily="49" charset="0"/>
              <a:buChar char="o"/>
            </a:pPr>
            <a:r>
              <a:rPr lang="en-IE" sz="1800" kern="100" dirty="0">
                <a:effectLst/>
                <a:latin typeface="Arial" panose="020B0604020202020204" pitchFamily="34" charset="0"/>
                <a:ea typeface="Calibri" panose="020F0502020204030204" pitchFamily="34" charset="0"/>
                <a:cs typeface="Times New Roman" panose="02020603050405020304" pitchFamily="18" charset="0"/>
              </a:rPr>
              <a:t>Risk of poverty (abbreviated as AROP, for at-risk-of-poverty): household income is below 60 % of the national median income, with specific weighting for the size of the household,</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Courier New" panose="02070309020205020404" pitchFamily="49" charset="0"/>
              <a:buChar char="o"/>
            </a:pPr>
            <a:r>
              <a:rPr lang="en-IE" sz="1800" kern="100" dirty="0">
                <a:effectLst/>
                <a:latin typeface="Arial" panose="020B0604020202020204" pitchFamily="34" charset="0"/>
                <a:ea typeface="Calibri" panose="020F0502020204030204" pitchFamily="34" charset="0"/>
                <a:cs typeface="Times New Roman" panose="02020603050405020304" pitchFamily="18" charset="0"/>
              </a:rPr>
              <a:t>Severe material and social deprivation (</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enforced lack of at least 7 out of 13 necessary items – e.g. ability to keep home adequately warm,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etc</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Courier New" panose="02070309020205020404" pitchFamily="49" charset="0"/>
              <a:buChar char="o"/>
            </a:pPr>
            <a:r>
              <a:rPr lang="en-IE" sz="1800" kern="100" dirty="0">
                <a:effectLst/>
                <a:latin typeface="Arial" panose="020B0604020202020204" pitchFamily="34" charset="0"/>
                <a:ea typeface="Calibri" panose="020F0502020204030204" pitchFamily="34" charset="0"/>
                <a:cs typeface="Times New Roman" panose="02020603050405020304" pitchFamily="18" charset="0"/>
              </a:rPr>
              <a:t>Very low work intensity </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working age members of the household working for a time equal to or less than 20% of their total work-time potential during the previous year)</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IE" sz="1800" kern="100" dirty="0">
                <a:effectLst/>
                <a:latin typeface="Arial" panose="020B0604020202020204" pitchFamily="34" charset="0"/>
                <a:ea typeface="Calibri" panose="020F0502020204030204" pitchFamily="34" charset="0"/>
                <a:cs typeface="Times New Roman" panose="02020603050405020304" pitchFamily="18" charset="0"/>
              </a:rPr>
              <a:t>In other words, reducing child poverty requires helping their household have access to more resources, and these more resources are of course of use to address the cost of rearing children.</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a:p>
            <a:endParaRPr lang="fr-BE" dirty="0"/>
          </a:p>
        </p:txBody>
      </p:sp>
      <p:sp>
        <p:nvSpPr>
          <p:cNvPr id="4" name="Slide Number Placeholder 3"/>
          <p:cNvSpPr>
            <a:spLocks noGrp="1"/>
          </p:cNvSpPr>
          <p:nvPr>
            <p:ph type="sldNum" sz="quarter" idx="5"/>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214834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50000"/>
              </a:lnSpc>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Alongside poverty, other forms of disadvantage create barriers for inclusion and participation of children in the society. Thus, the Recommendation on European Child Guarantee asks Member States to identify children in need taking into account the specific needs, in particular of</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Courier New" panose="02070309020205020404" pitchFamily="49" charset="0"/>
              <a:buChar char="o"/>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homeless children or children experiencing severe housing deprivation; </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Courier New" panose="02070309020205020404" pitchFamily="49" charset="0"/>
              <a:buChar char="o"/>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children with disabilities;</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Courier New" panose="02070309020205020404" pitchFamily="49" charset="0"/>
              <a:buChar char="o"/>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children with a migrant background; </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Courier New" panose="02070309020205020404" pitchFamily="49" charset="0"/>
              <a:buChar char="o"/>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children with a minority racial or ethnic background (particularly Roma); </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Courier New" panose="02070309020205020404" pitchFamily="49" charset="0"/>
              <a:buChar char="o"/>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children in alternative (especially institutional) care; and </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Courier New" panose="02070309020205020404" pitchFamily="49" charset="0"/>
              <a:buChar char="o"/>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children in precarious family situations. </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The focus on children in need is meant to prevent them from remaining at risk of poverty or social exclusion as adults.</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18B1AA-51EA-4BD2-9608-8265227FBAD8}" type="slidenum">
              <a:rPr lang="en-GB" smtClean="0"/>
              <a:t>7</a:t>
            </a:fld>
            <a:endParaRPr lang="en-GB"/>
          </a:p>
        </p:txBody>
      </p:sp>
    </p:spTree>
    <p:extLst>
      <p:ext uri="{BB962C8B-B14F-4D97-AF65-F5344CB8AC3E}">
        <p14:creationId xmlns:p14="http://schemas.microsoft.com/office/powerpoint/2010/main" val="998312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In line with the European Child Guarantee, EU Member States should guarantee effective access to a set of key services to children in need, namely</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ourier New" panose="02070309020205020404" pitchFamily="49" charset="0"/>
              <a:buChar char="o"/>
              <a:tabLst>
                <a:tab pos="6858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free early childhood education and care</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ourier New" panose="02070309020205020404" pitchFamily="49" charset="0"/>
              <a:buChar char="o"/>
              <a:tabLst>
                <a:tab pos="6858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free education (including school-based activities and at least one healthy meal each school day)</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ourier New" panose="02070309020205020404" pitchFamily="49" charset="0"/>
              <a:buChar char="o"/>
              <a:tabLst>
                <a:tab pos="6858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free healthcare</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ourier New" panose="02070309020205020404" pitchFamily="49" charset="0"/>
              <a:buChar char="o"/>
              <a:tabLst>
                <a:tab pos="6858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healthy nutrition, and</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ourier New" panose="02070309020205020404" pitchFamily="49" charset="0"/>
              <a:buChar char="o"/>
              <a:tabLst>
                <a:tab pos="6858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adequate housing</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0B18B1AA-51EA-4BD2-9608-8265227FBAD8}" type="slidenum">
              <a:rPr lang="en-GB" smtClean="0"/>
              <a:t>8</a:t>
            </a:fld>
            <a:endParaRPr lang="en-GB"/>
          </a:p>
        </p:txBody>
      </p:sp>
    </p:spTree>
    <p:extLst>
      <p:ext uri="{BB962C8B-B14F-4D97-AF65-F5344CB8AC3E}">
        <p14:creationId xmlns:p14="http://schemas.microsoft.com/office/powerpoint/2010/main" val="796371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01" indent="-228501" defTabSz="914002">
              <a:spcAft>
                <a:spcPts val="1799"/>
              </a:spcAft>
              <a:buClr>
                <a:srgbClr val="034EA2"/>
              </a:buClr>
            </a:pPr>
            <a:r>
              <a:rPr lang="en-US" sz="1200" b="1" dirty="0">
                <a:solidFill>
                  <a:srgbClr val="1D2C65"/>
                </a:solidFill>
                <a:latin typeface="Arial"/>
              </a:rPr>
              <a:t>Effective access </a:t>
            </a:r>
            <a:r>
              <a:rPr lang="en-US" sz="1200" dirty="0">
                <a:solidFill>
                  <a:srgbClr val="1D2C65"/>
                </a:solidFill>
                <a:latin typeface="Arial"/>
              </a:rPr>
              <a:t>- services are readily available, affordable, accessible, of good quality, provided in a timely manner and where the potential users are aware of their existence, as well as of entitlements to use them; </a:t>
            </a:r>
          </a:p>
          <a:p>
            <a:pPr marL="228501" indent="-228501" defTabSz="914002">
              <a:spcAft>
                <a:spcPts val="1799"/>
              </a:spcAft>
              <a:buClr>
                <a:srgbClr val="034EA2"/>
              </a:buClr>
            </a:pPr>
            <a:r>
              <a:rPr lang="en-US" sz="1200" b="1" dirty="0">
                <a:solidFill>
                  <a:srgbClr val="1D2C65"/>
                </a:solidFill>
                <a:latin typeface="Arial"/>
              </a:rPr>
              <a:t>Effective and free access </a:t>
            </a:r>
            <a:r>
              <a:rPr lang="en-US" sz="1200" dirty="0">
                <a:solidFill>
                  <a:srgbClr val="1D2C65"/>
                </a:solidFill>
                <a:latin typeface="Arial"/>
              </a:rPr>
              <a:t>- services are readily available, accessible, of good quality, provided in a timely manner, where the potential users are aware of their existence, as well as of entitlements to use them. </a:t>
            </a:r>
          </a:p>
          <a:p>
            <a:endParaRPr lang="fr-BE" dirty="0"/>
          </a:p>
        </p:txBody>
      </p:sp>
      <p:sp>
        <p:nvSpPr>
          <p:cNvPr id="4" name="Slide Number Placeholder 3"/>
          <p:cNvSpPr>
            <a:spLocks noGrp="1"/>
          </p:cNvSpPr>
          <p:nvPr>
            <p:ph type="sldNum" sz="quarter" idx="5"/>
          </p:nvPr>
        </p:nvSpPr>
        <p:spPr/>
        <p:txBody>
          <a:bodyPr/>
          <a:lstStyle/>
          <a:p>
            <a:fld id="{0B18B1AA-51EA-4BD2-9608-8265227FBAD8}" type="slidenum">
              <a:rPr lang="en-GB" smtClean="0"/>
              <a:t>9</a:t>
            </a:fld>
            <a:endParaRPr lang="en-GB"/>
          </a:p>
        </p:txBody>
      </p:sp>
    </p:spTree>
    <p:extLst>
      <p:ext uri="{BB962C8B-B14F-4D97-AF65-F5344CB8AC3E}">
        <p14:creationId xmlns:p14="http://schemas.microsoft.com/office/powerpoint/2010/main" val="178184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04802" y="1402174"/>
            <a:ext cx="11428810" cy="2982842"/>
          </a:xfrm>
        </p:spPr>
        <p:txBody>
          <a:bodyPr anchor="b"/>
          <a:lstStyle>
            <a:lvl1pPr algn="ctr">
              <a:defRPr sz="7496"/>
            </a:lvl1pPr>
          </a:lstStyle>
          <a:p>
            <a:r>
              <a:rPr lang="en-US"/>
              <a:t>Click to edit Master title style</a:t>
            </a:r>
            <a:endParaRPr lang="en-US" dirty="0"/>
          </a:p>
        </p:txBody>
      </p:sp>
      <p:sp>
        <p:nvSpPr>
          <p:cNvPr id="3" name="Subtitle 2"/>
          <p:cNvSpPr>
            <a:spLocks noGrp="1"/>
          </p:cNvSpPr>
          <p:nvPr>
            <p:ph type="subTitle" idx="1"/>
          </p:nvPr>
        </p:nvSpPr>
        <p:spPr>
          <a:xfrm>
            <a:off x="1904802" y="4500046"/>
            <a:ext cx="11428810" cy="2068553"/>
          </a:xfrm>
        </p:spPr>
        <p:txBody>
          <a:bodyPr/>
          <a:lstStyle>
            <a:lvl1pPr marL="0" indent="0" algn="ctr">
              <a:buNone/>
              <a:defRPr sz="2998"/>
            </a:lvl1pPr>
            <a:lvl2pPr marL="571180" indent="0" algn="ctr">
              <a:buNone/>
              <a:defRPr sz="2499"/>
            </a:lvl2pPr>
            <a:lvl3pPr marL="1142360" indent="0" algn="ctr">
              <a:buNone/>
              <a:defRPr sz="2249"/>
            </a:lvl3pPr>
            <a:lvl4pPr marL="1713540" indent="0" algn="ctr">
              <a:buNone/>
              <a:defRPr sz="1999"/>
            </a:lvl4pPr>
            <a:lvl5pPr marL="2284720" indent="0" algn="ctr">
              <a:buNone/>
              <a:defRPr sz="1999"/>
            </a:lvl5pPr>
            <a:lvl6pPr marL="2855900" indent="0" algn="ctr">
              <a:buNone/>
              <a:defRPr sz="1999"/>
            </a:lvl6pPr>
            <a:lvl7pPr marL="3427080" indent="0" algn="ctr">
              <a:buNone/>
              <a:defRPr sz="1999"/>
            </a:lvl7pPr>
            <a:lvl8pPr marL="3998260" indent="0" algn="ctr">
              <a:buNone/>
              <a:defRPr sz="1999"/>
            </a:lvl8pPr>
            <a:lvl9pPr marL="4569440" indent="0" algn="ctr">
              <a:buNone/>
              <a:defRPr sz="19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5C08F1-AF49-F349-9196-6B114B6032EF}"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D1E89-B561-DE4C-83BC-A98F358D35CE}" type="slidenum">
              <a:rPr lang="en-US" smtClean="0"/>
              <a:t>‹#›</a:t>
            </a:fld>
            <a:endParaRPr lang="en-US"/>
          </a:p>
        </p:txBody>
      </p:sp>
    </p:spTree>
    <p:extLst>
      <p:ext uri="{BB962C8B-B14F-4D97-AF65-F5344CB8AC3E}">
        <p14:creationId xmlns:p14="http://schemas.microsoft.com/office/powerpoint/2010/main" val="1503296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5C08F1-AF49-F349-9196-6B114B6032EF}"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D1E89-B561-DE4C-83BC-A98F358D35CE}" type="slidenum">
              <a:rPr lang="en-US" smtClean="0"/>
              <a:t>‹#›</a:t>
            </a:fld>
            <a:endParaRPr lang="en-US"/>
          </a:p>
        </p:txBody>
      </p:sp>
    </p:spTree>
    <p:extLst>
      <p:ext uri="{BB962C8B-B14F-4D97-AF65-F5344CB8AC3E}">
        <p14:creationId xmlns:p14="http://schemas.microsoft.com/office/powerpoint/2010/main" val="2502002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04989" y="456153"/>
            <a:ext cx="3285783" cy="72607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47641" y="456153"/>
            <a:ext cx="9666868" cy="72607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5C08F1-AF49-F349-9196-6B114B6032EF}"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D1E89-B561-DE4C-83BC-A98F358D35CE}" type="slidenum">
              <a:rPr lang="en-US" smtClean="0"/>
              <a:t>‹#›</a:t>
            </a:fld>
            <a:endParaRPr lang="en-US"/>
          </a:p>
        </p:txBody>
      </p:sp>
    </p:spTree>
    <p:extLst>
      <p:ext uri="{BB962C8B-B14F-4D97-AF65-F5344CB8AC3E}">
        <p14:creationId xmlns:p14="http://schemas.microsoft.com/office/powerpoint/2010/main" val="216505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5238413" cy="1346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810"/>
          </a:p>
        </p:txBody>
      </p:sp>
      <p:sp>
        <p:nvSpPr>
          <p:cNvPr id="5" name="Rectangle 4"/>
          <p:cNvSpPr/>
          <p:nvPr userDrawn="1"/>
        </p:nvSpPr>
        <p:spPr>
          <a:xfrm>
            <a:off x="0" y="1346968"/>
            <a:ext cx="15238413" cy="722077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810">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5466" y="322373"/>
            <a:ext cx="2074525" cy="1439775"/>
          </a:xfrm>
          <a:prstGeom prst="rect">
            <a:avLst/>
          </a:prstGeom>
        </p:spPr>
      </p:pic>
      <p:sp>
        <p:nvSpPr>
          <p:cNvPr id="6" name="Title 1"/>
          <p:cNvSpPr>
            <a:spLocks noGrp="1"/>
          </p:cNvSpPr>
          <p:nvPr>
            <p:ph type="ctrTitle"/>
          </p:nvPr>
        </p:nvSpPr>
        <p:spPr>
          <a:xfrm>
            <a:off x="1339048" y="2489332"/>
            <a:ext cx="12580220" cy="2685411"/>
          </a:xfrm>
        </p:spPr>
        <p:txBody>
          <a:bodyPr wrap="none" anchor="t">
            <a:noAutofit/>
          </a:bodyPr>
          <a:lstStyle>
            <a:lvl1pPr algn="l">
              <a:defRPr sz="7496"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1047641" y="2472283"/>
            <a:ext cx="0" cy="609545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175701" y="8269359"/>
            <a:ext cx="884169" cy="300575"/>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810"/>
          </a:p>
        </p:txBody>
      </p:sp>
      <p:sp>
        <p:nvSpPr>
          <p:cNvPr id="17" name="Subtitle 2"/>
          <p:cNvSpPr>
            <a:spLocks noGrp="1"/>
          </p:cNvSpPr>
          <p:nvPr>
            <p:ph type="subTitle" idx="1"/>
          </p:nvPr>
        </p:nvSpPr>
        <p:spPr>
          <a:xfrm>
            <a:off x="1339049" y="5519494"/>
            <a:ext cx="12580220" cy="1121569"/>
          </a:xfrm>
        </p:spPr>
        <p:txBody>
          <a:bodyPr>
            <a:noAutofit/>
          </a:bodyPr>
          <a:lstStyle>
            <a:lvl1pPr marL="0" indent="0" algn="l">
              <a:buNone/>
              <a:defRPr sz="3498" i="0">
                <a:solidFill>
                  <a:schemeClr val="accent5"/>
                </a:solidFill>
              </a:defRPr>
            </a:lvl1pPr>
            <a:lvl2pPr marL="571180" indent="0" algn="ctr">
              <a:buNone/>
              <a:defRPr sz="2499"/>
            </a:lvl2pPr>
            <a:lvl3pPr marL="1142360" indent="0" algn="ctr">
              <a:buNone/>
              <a:defRPr sz="2249"/>
            </a:lvl3pPr>
            <a:lvl4pPr marL="1713540" indent="0" algn="ctr">
              <a:buNone/>
              <a:defRPr sz="1999"/>
            </a:lvl4pPr>
            <a:lvl5pPr marL="2284720" indent="0" algn="ctr">
              <a:buNone/>
              <a:defRPr sz="1999"/>
            </a:lvl5pPr>
            <a:lvl6pPr marL="2855900" indent="0" algn="ctr">
              <a:buNone/>
              <a:defRPr sz="1999"/>
            </a:lvl6pPr>
            <a:lvl7pPr marL="3427080" indent="0" algn="ctr">
              <a:buNone/>
              <a:defRPr sz="1999"/>
            </a:lvl7pPr>
            <a:lvl8pPr marL="3998260" indent="0" algn="ctr">
              <a:buNone/>
              <a:defRPr sz="1999"/>
            </a:lvl8pPr>
            <a:lvl9pPr marL="4569440" indent="0" algn="ctr">
              <a:buNone/>
              <a:defRPr sz="1999"/>
            </a:lvl9pPr>
          </a:lstStyle>
          <a:p>
            <a:r>
              <a:rPr lang="en-US"/>
              <a:t>Click to edit Master subtitle style</a:t>
            </a:r>
            <a:endParaRPr lang="en-GB" dirty="0"/>
          </a:p>
        </p:txBody>
      </p:sp>
      <p:sp>
        <p:nvSpPr>
          <p:cNvPr id="19" name="Text Placeholder 18"/>
          <p:cNvSpPr>
            <a:spLocks noGrp="1"/>
          </p:cNvSpPr>
          <p:nvPr>
            <p:ph type="body" sz="quarter" idx="13"/>
          </p:nvPr>
        </p:nvSpPr>
        <p:spPr>
          <a:xfrm>
            <a:off x="7619207" y="6943520"/>
            <a:ext cx="6299735" cy="660880"/>
          </a:xfrm>
        </p:spPr>
        <p:txBody>
          <a:bodyPr>
            <a:noAutofit/>
          </a:bodyPr>
          <a:lstStyle>
            <a:lvl1pPr marL="0" indent="0" algn="r">
              <a:buFontTx/>
              <a:buNone/>
              <a:defRPr sz="2748" i="1">
                <a:solidFill>
                  <a:schemeClr val="bg1"/>
                </a:solidFill>
              </a:defRPr>
            </a:lvl1pPr>
          </a:lstStyle>
          <a:p>
            <a:pPr lvl="0"/>
            <a:r>
              <a:rPr lang="en-US"/>
              <a:t>Edit Master text styles</a:t>
            </a:r>
          </a:p>
        </p:txBody>
      </p:sp>
    </p:spTree>
    <p:extLst>
      <p:ext uri="{BB962C8B-B14F-4D97-AF65-F5344CB8AC3E}">
        <p14:creationId xmlns:p14="http://schemas.microsoft.com/office/powerpoint/2010/main" val="2965311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311576"/>
            <a:ext cx="15238413" cy="6269447"/>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5238413" cy="1346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810"/>
          </a:p>
        </p:txBody>
      </p:sp>
      <p:sp>
        <p:nvSpPr>
          <p:cNvPr id="5" name="Rectangle 4"/>
          <p:cNvSpPr/>
          <p:nvPr userDrawn="1"/>
        </p:nvSpPr>
        <p:spPr>
          <a:xfrm>
            <a:off x="0" y="1346969"/>
            <a:ext cx="15238413" cy="3611493"/>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810">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466" y="322373"/>
            <a:ext cx="2074525" cy="1439775"/>
          </a:xfrm>
          <a:prstGeom prst="rect">
            <a:avLst/>
          </a:prstGeom>
        </p:spPr>
      </p:pic>
      <p:sp>
        <p:nvSpPr>
          <p:cNvPr id="6" name="Title 1"/>
          <p:cNvSpPr>
            <a:spLocks noGrp="1"/>
          </p:cNvSpPr>
          <p:nvPr>
            <p:ph type="ctrTitle"/>
          </p:nvPr>
        </p:nvSpPr>
        <p:spPr>
          <a:xfrm>
            <a:off x="1339048" y="2489332"/>
            <a:ext cx="12580220" cy="1090203"/>
          </a:xfrm>
        </p:spPr>
        <p:txBody>
          <a:bodyPr anchor="t">
            <a:normAutofit/>
          </a:bodyPr>
          <a:lstStyle>
            <a:lvl1pPr algn="l">
              <a:defRPr sz="7496"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1047641" y="2472283"/>
            <a:ext cx="0" cy="609545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175701" y="8269359"/>
            <a:ext cx="884169" cy="300575"/>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810"/>
          </a:p>
        </p:txBody>
      </p:sp>
      <p:sp>
        <p:nvSpPr>
          <p:cNvPr id="17" name="Subtitle 2"/>
          <p:cNvSpPr>
            <a:spLocks noGrp="1"/>
          </p:cNvSpPr>
          <p:nvPr>
            <p:ph type="subTitle" idx="1"/>
          </p:nvPr>
        </p:nvSpPr>
        <p:spPr>
          <a:xfrm>
            <a:off x="1339049" y="3832205"/>
            <a:ext cx="12580220" cy="1121569"/>
          </a:xfrm>
        </p:spPr>
        <p:txBody>
          <a:bodyPr>
            <a:noAutofit/>
          </a:bodyPr>
          <a:lstStyle>
            <a:lvl1pPr marL="0" indent="0" algn="l">
              <a:buNone/>
              <a:defRPr sz="3498" i="0">
                <a:solidFill>
                  <a:schemeClr val="accent5"/>
                </a:solidFill>
              </a:defRPr>
            </a:lvl1pPr>
            <a:lvl2pPr marL="571180" indent="0" algn="ctr">
              <a:buNone/>
              <a:defRPr sz="2499"/>
            </a:lvl2pPr>
            <a:lvl3pPr marL="1142360" indent="0" algn="ctr">
              <a:buNone/>
              <a:defRPr sz="2249"/>
            </a:lvl3pPr>
            <a:lvl4pPr marL="1713540" indent="0" algn="ctr">
              <a:buNone/>
              <a:defRPr sz="1999"/>
            </a:lvl4pPr>
            <a:lvl5pPr marL="2284720" indent="0" algn="ctr">
              <a:buNone/>
              <a:defRPr sz="1999"/>
            </a:lvl5pPr>
            <a:lvl6pPr marL="2855900" indent="0" algn="ctr">
              <a:buNone/>
              <a:defRPr sz="1999"/>
            </a:lvl6pPr>
            <a:lvl7pPr marL="3427080" indent="0" algn="ctr">
              <a:buNone/>
              <a:defRPr sz="1999"/>
            </a:lvl7pPr>
            <a:lvl8pPr marL="3998260" indent="0" algn="ctr">
              <a:buNone/>
              <a:defRPr sz="1999"/>
            </a:lvl8pPr>
            <a:lvl9pPr marL="4569440" indent="0" algn="ctr">
              <a:buNone/>
              <a:defRPr sz="1999"/>
            </a:lvl9pPr>
          </a:lstStyle>
          <a:p>
            <a:r>
              <a:rPr lang="en-US"/>
              <a:t>Click to edit Master subtitle style</a:t>
            </a:r>
            <a:endParaRPr lang="en-GB" dirty="0"/>
          </a:p>
        </p:txBody>
      </p:sp>
      <p:sp>
        <p:nvSpPr>
          <p:cNvPr id="19" name="Text Placeholder 18"/>
          <p:cNvSpPr>
            <a:spLocks noGrp="1"/>
          </p:cNvSpPr>
          <p:nvPr>
            <p:ph type="body" sz="quarter" idx="13"/>
          </p:nvPr>
        </p:nvSpPr>
        <p:spPr>
          <a:xfrm>
            <a:off x="7619207" y="7225403"/>
            <a:ext cx="6299735" cy="660880"/>
          </a:xfrm>
        </p:spPr>
        <p:txBody>
          <a:bodyPr anchor="b" anchorCtr="0">
            <a:noAutofit/>
          </a:bodyPr>
          <a:lstStyle>
            <a:lvl1pPr marL="0" indent="0" algn="r">
              <a:buFontTx/>
              <a:buNone/>
              <a:defRPr sz="2748" i="1">
                <a:solidFill>
                  <a:schemeClr val="bg1"/>
                </a:solidFill>
              </a:defRPr>
            </a:lvl1pPr>
          </a:lstStyle>
          <a:p>
            <a:pPr lvl="0"/>
            <a:r>
              <a:rPr lang="en-US"/>
              <a:t>Edit Master text styles</a:t>
            </a:r>
          </a:p>
        </p:txBody>
      </p:sp>
    </p:spTree>
    <p:extLst>
      <p:ext uri="{BB962C8B-B14F-4D97-AF65-F5344CB8AC3E}">
        <p14:creationId xmlns:p14="http://schemas.microsoft.com/office/powerpoint/2010/main" val="38376135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02217"/>
            <a:ext cx="15238413" cy="7569785"/>
          </a:xfrm>
          <a:prstGeom prst="rect">
            <a:avLst/>
          </a:prstGeom>
        </p:spPr>
      </p:pic>
      <p:sp>
        <p:nvSpPr>
          <p:cNvPr id="14" name="Rectangle 13"/>
          <p:cNvSpPr/>
          <p:nvPr userDrawn="1"/>
        </p:nvSpPr>
        <p:spPr>
          <a:xfrm>
            <a:off x="6610" y="1346968"/>
            <a:ext cx="15245095" cy="7225033"/>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810">
              <a:solidFill>
                <a:schemeClr val="accent4"/>
              </a:solidFill>
            </a:endParaRPr>
          </a:p>
        </p:txBody>
      </p:sp>
      <p:sp>
        <p:nvSpPr>
          <p:cNvPr id="2" name="Rectangle 1"/>
          <p:cNvSpPr/>
          <p:nvPr userDrawn="1"/>
        </p:nvSpPr>
        <p:spPr>
          <a:xfrm>
            <a:off x="0" y="0"/>
            <a:ext cx="15238413" cy="1346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810"/>
          </a:p>
        </p:txBody>
      </p:sp>
      <p:sp>
        <p:nvSpPr>
          <p:cNvPr id="6" name="Title 1"/>
          <p:cNvSpPr>
            <a:spLocks noGrp="1"/>
          </p:cNvSpPr>
          <p:nvPr>
            <p:ph type="ctrTitle"/>
          </p:nvPr>
        </p:nvSpPr>
        <p:spPr>
          <a:xfrm>
            <a:off x="1339048" y="2489332"/>
            <a:ext cx="12580220" cy="2685411"/>
          </a:xfrm>
        </p:spPr>
        <p:txBody>
          <a:bodyPr wrap="none" anchor="t">
            <a:noAutofit/>
          </a:bodyPr>
          <a:lstStyle>
            <a:lvl1pPr algn="l">
              <a:defRPr sz="7496"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1047641" y="2472283"/>
            <a:ext cx="0" cy="609545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175701" y="8269359"/>
            <a:ext cx="884169" cy="300575"/>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810"/>
          </a:p>
        </p:txBody>
      </p:sp>
      <p:sp>
        <p:nvSpPr>
          <p:cNvPr id="12" name="Subtitle 2"/>
          <p:cNvSpPr>
            <a:spLocks noGrp="1"/>
          </p:cNvSpPr>
          <p:nvPr>
            <p:ph type="subTitle" idx="1"/>
          </p:nvPr>
        </p:nvSpPr>
        <p:spPr>
          <a:xfrm>
            <a:off x="1339049" y="5519494"/>
            <a:ext cx="12580220" cy="1121569"/>
          </a:xfrm>
        </p:spPr>
        <p:txBody>
          <a:bodyPr wrap="none">
            <a:noAutofit/>
          </a:bodyPr>
          <a:lstStyle>
            <a:lvl1pPr marL="0" indent="0" algn="l">
              <a:buNone/>
              <a:defRPr sz="3498" i="0">
                <a:solidFill>
                  <a:schemeClr val="accent5"/>
                </a:solidFill>
              </a:defRPr>
            </a:lvl1pPr>
            <a:lvl2pPr marL="571180" indent="0" algn="ctr">
              <a:buNone/>
              <a:defRPr sz="2499"/>
            </a:lvl2pPr>
            <a:lvl3pPr marL="1142360" indent="0" algn="ctr">
              <a:buNone/>
              <a:defRPr sz="2249"/>
            </a:lvl3pPr>
            <a:lvl4pPr marL="1713540" indent="0" algn="ctr">
              <a:buNone/>
              <a:defRPr sz="1999"/>
            </a:lvl4pPr>
            <a:lvl5pPr marL="2284720" indent="0" algn="ctr">
              <a:buNone/>
              <a:defRPr sz="1999"/>
            </a:lvl5pPr>
            <a:lvl6pPr marL="2855900" indent="0" algn="ctr">
              <a:buNone/>
              <a:defRPr sz="1999"/>
            </a:lvl6pPr>
            <a:lvl7pPr marL="3427080" indent="0" algn="ctr">
              <a:buNone/>
              <a:defRPr sz="1999"/>
            </a:lvl7pPr>
            <a:lvl8pPr marL="3998260" indent="0" algn="ctr">
              <a:buNone/>
              <a:defRPr sz="1999"/>
            </a:lvl8pPr>
            <a:lvl9pPr marL="4569440" indent="0" algn="ctr">
              <a:buNone/>
              <a:defRPr sz="1999"/>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466" y="322373"/>
            <a:ext cx="2074525" cy="1439775"/>
          </a:xfrm>
          <a:prstGeom prst="rect">
            <a:avLst/>
          </a:prstGeom>
        </p:spPr>
      </p:pic>
      <p:sp>
        <p:nvSpPr>
          <p:cNvPr id="16" name="Text Placeholder 18"/>
          <p:cNvSpPr>
            <a:spLocks noGrp="1"/>
          </p:cNvSpPr>
          <p:nvPr>
            <p:ph type="body" sz="quarter" idx="13"/>
          </p:nvPr>
        </p:nvSpPr>
        <p:spPr>
          <a:xfrm>
            <a:off x="7619207" y="6943520"/>
            <a:ext cx="6299735" cy="660880"/>
          </a:xfrm>
        </p:spPr>
        <p:txBody>
          <a:bodyPr wrap="none">
            <a:noAutofit/>
          </a:bodyPr>
          <a:lstStyle>
            <a:lvl1pPr marL="0" indent="0" algn="r">
              <a:buFontTx/>
              <a:buNone/>
              <a:defRPr sz="2748" i="1">
                <a:solidFill>
                  <a:schemeClr val="bg1"/>
                </a:solidFill>
              </a:defRPr>
            </a:lvl1pPr>
          </a:lstStyle>
          <a:p>
            <a:pPr lvl="0"/>
            <a:r>
              <a:rPr lang="en-US"/>
              <a:t>Edit Master text styles</a:t>
            </a:r>
          </a:p>
        </p:txBody>
      </p:sp>
    </p:spTree>
    <p:extLst>
      <p:ext uri="{BB962C8B-B14F-4D97-AF65-F5344CB8AC3E}">
        <p14:creationId xmlns:p14="http://schemas.microsoft.com/office/powerpoint/2010/main" val="38824740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5238413" cy="8567738"/>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810"/>
          </a:p>
        </p:txBody>
      </p:sp>
      <p:sp>
        <p:nvSpPr>
          <p:cNvPr id="2" name="Title 1"/>
          <p:cNvSpPr>
            <a:spLocks noGrp="1"/>
          </p:cNvSpPr>
          <p:nvPr>
            <p:ph type="ctrTitle"/>
          </p:nvPr>
        </p:nvSpPr>
        <p:spPr>
          <a:xfrm>
            <a:off x="1337597" y="1402174"/>
            <a:ext cx="13343658" cy="2982842"/>
          </a:xfrm>
        </p:spPr>
        <p:txBody>
          <a:bodyPr anchor="b">
            <a:noAutofit/>
          </a:bodyPr>
          <a:lstStyle>
            <a:lvl1pPr algn="l">
              <a:defRPr sz="7496">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337597" y="4500046"/>
            <a:ext cx="13343658" cy="2068553"/>
          </a:xfrm>
        </p:spPr>
        <p:txBody>
          <a:bodyPr>
            <a:noAutofit/>
          </a:bodyPr>
          <a:lstStyle>
            <a:lvl1pPr marL="0" indent="0" algn="l">
              <a:buNone/>
              <a:defRPr sz="2998">
                <a:solidFill>
                  <a:schemeClr val="bg1"/>
                </a:solidFill>
              </a:defRPr>
            </a:lvl1pPr>
            <a:lvl2pPr marL="571180" indent="0" algn="ctr">
              <a:buNone/>
              <a:defRPr sz="2499"/>
            </a:lvl2pPr>
            <a:lvl3pPr marL="1142360" indent="0" algn="ctr">
              <a:buNone/>
              <a:defRPr sz="2249"/>
            </a:lvl3pPr>
            <a:lvl4pPr marL="1713540" indent="0" algn="ctr">
              <a:buNone/>
              <a:defRPr sz="1999"/>
            </a:lvl4pPr>
            <a:lvl5pPr marL="2284720" indent="0" algn="ctr">
              <a:buNone/>
              <a:defRPr sz="1999"/>
            </a:lvl5pPr>
            <a:lvl6pPr marL="2855900" indent="0" algn="ctr">
              <a:buNone/>
              <a:defRPr sz="1999"/>
            </a:lvl6pPr>
            <a:lvl7pPr marL="3427080" indent="0" algn="ctr">
              <a:buNone/>
              <a:defRPr sz="1999"/>
            </a:lvl7pPr>
            <a:lvl8pPr marL="3998260" indent="0" algn="ctr">
              <a:buNone/>
              <a:defRPr sz="1999"/>
            </a:lvl8pPr>
            <a:lvl9pPr marL="4569440" indent="0" algn="ctr">
              <a:buNone/>
              <a:defRPr sz="1999"/>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1047641" y="0"/>
            <a:ext cx="0" cy="4117629"/>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33339" y="7552374"/>
            <a:ext cx="2147916" cy="563628"/>
          </a:xfrm>
          <a:prstGeom prst="rect">
            <a:avLst/>
          </a:prstGeom>
        </p:spPr>
      </p:pic>
    </p:spTree>
    <p:extLst>
      <p:ext uri="{BB962C8B-B14F-4D97-AF65-F5344CB8AC3E}">
        <p14:creationId xmlns:p14="http://schemas.microsoft.com/office/powerpoint/2010/main" val="1067065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5238413" cy="85677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81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41009" y="7553133"/>
            <a:ext cx="2145027" cy="562870"/>
          </a:xfrm>
          <a:prstGeom prst="rect">
            <a:avLst/>
          </a:prstGeom>
        </p:spPr>
      </p:pic>
      <p:sp>
        <p:nvSpPr>
          <p:cNvPr id="11" name="Title 1"/>
          <p:cNvSpPr>
            <a:spLocks noGrp="1"/>
          </p:cNvSpPr>
          <p:nvPr>
            <p:ph type="ctrTitle"/>
          </p:nvPr>
        </p:nvSpPr>
        <p:spPr>
          <a:xfrm>
            <a:off x="1346127" y="1402174"/>
            <a:ext cx="12694049" cy="2982842"/>
          </a:xfrm>
        </p:spPr>
        <p:txBody>
          <a:bodyPr anchor="b">
            <a:noAutofit/>
          </a:bodyPr>
          <a:lstStyle>
            <a:lvl1pPr algn="l">
              <a:defRPr sz="7496">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1047641" y="0"/>
            <a:ext cx="0" cy="411762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337598" y="4500046"/>
            <a:ext cx="12694049" cy="2068553"/>
          </a:xfrm>
        </p:spPr>
        <p:txBody>
          <a:bodyPr>
            <a:noAutofit/>
          </a:bodyPr>
          <a:lstStyle>
            <a:lvl1pPr marL="0" indent="0" algn="l">
              <a:buNone/>
              <a:defRPr sz="2998">
                <a:solidFill>
                  <a:schemeClr val="tx1"/>
                </a:solidFill>
              </a:defRPr>
            </a:lvl1pPr>
            <a:lvl2pPr marL="571180" indent="0" algn="ctr">
              <a:buNone/>
              <a:defRPr sz="2499"/>
            </a:lvl2pPr>
            <a:lvl3pPr marL="1142360" indent="0" algn="ctr">
              <a:buNone/>
              <a:defRPr sz="2249"/>
            </a:lvl3pPr>
            <a:lvl4pPr marL="1713540" indent="0" algn="ctr">
              <a:buNone/>
              <a:defRPr sz="1999"/>
            </a:lvl4pPr>
            <a:lvl5pPr marL="2284720" indent="0" algn="ctr">
              <a:buNone/>
              <a:defRPr sz="1999"/>
            </a:lvl5pPr>
            <a:lvl6pPr marL="2855900" indent="0" algn="ctr">
              <a:buNone/>
              <a:defRPr sz="1999"/>
            </a:lvl6pPr>
            <a:lvl7pPr marL="3427080" indent="0" algn="ctr">
              <a:buNone/>
              <a:defRPr sz="1999"/>
            </a:lvl7pPr>
            <a:lvl8pPr marL="3998260" indent="0" algn="ctr">
              <a:buNone/>
              <a:defRPr sz="1999"/>
            </a:lvl8pPr>
            <a:lvl9pPr marL="4569440" indent="0" algn="ctr">
              <a:buNone/>
              <a:defRPr sz="1999"/>
            </a:lvl9pPr>
          </a:lstStyle>
          <a:p>
            <a:r>
              <a:rPr lang="en-US"/>
              <a:t>Click to edit Master subtitle style</a:t>
            </a:r>
            <a:endParaRPr lang="en-GB" dirty="0"/>
          </a:p>
        </p:txBody>
      </p:sp>
    </p:spTree>
    <p:extLst>
      <p:ext uri="{BB962C8B-B14F-4D97-AF65-F5344CB8AC3E}">
        <p14:creationId xmlns:p14="http://schemas.microsoft.com/office/powerpoint/2010/main" val="88826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2"/>
            <a:ext cx="15238413" cy="42838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81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346127" y="1402174"/>
            <a:ext cx="12694049" cy="1549574"/>
          </a:xfrm>
        </p:spPr>
        <p:txBody>
          <a:bodyPr anchor="b">
            <a:noAutofit/>
          </a:bodyPr>
          <a:lstStyle>
            <a:lvl1pPr algn="l">
              <a:defRPr sz="7496">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1047641" y="1"/>
            <a:ext cx="0" cy="295174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47642" y="5198144"/>
            <a:ext cx="13610381" cy="2024056"/>
          </a:xfrm>
        </p:spPr>
        <p:txBody>
          <a:bodyPr>
            <a:noAutofit/>
          </a:bodyPr>
          <a:lstStyle>
            <a:lvl1pPr marL="0" indent="0" algn="l">
              <a:buNone/>
              <a:defRPr sz="1749">
                <a:solidFill>
                  <a:schemeClr val="bg1">
                    <a:lumMod val="50000"/>
                  </a:schemeClr>
                </a:solidFill>
              </a:defRPr>
            </a:lvl1pPr>
            <a:lvl2pPr marL="571180" indent="0" algn="ctr">
              <a:buNone/>
              <a:defRPr sz="2499"/>
            </a:lvl2pPr>
            <a:lvl3pPr marL="1142360" indent="0" algn="ctr">
              <a:buNone/>
              <a:defRPr sz="2249"/>
            </a:lvl3pPr>
            <a:lvl4pPr marL="1713540" indent="0" algn="ctr">
              <a:buNone/>
              <a:defRPr sz="1999"/>
            </a:lvl4pPr>
            <a:lvl5pPr marL="2284720" indent="0" algn="ctr">
              <a:buNone/>
              <a:defRPr sz="1999"/>
            </a:lvl5pPr>
            <a:lvl6pPr marL="2855900" indent="0" algn="ctr">
              <a:buNone/>
              <a:defRPr sz="1999"/>
            </a:lvl6pPr>
            <a:lvl7pPr marL="3427080" indent="0" algn="ctr">
              <a:buNone/>
              <a:defRPr sz="1999"/>
            </a:lvl7pPr>
            <a:lvl8pPr marL="3998260" indent="0" algn="ctr">
              <a:buNone/>
              <a:defRPr sz="1999"/>
            </a:lvl8pPr>
            <a:lvl9pPr marL="4569440" indent="0" algn="ctr">
              <a:buNone/>
              <a:defRPr sz="1999"/>
            </a:lvl9pPr>
          </a:lstStyle>
          <a:p>
            <a:r>
              <a:rPr lang="en-US"/>
              <a:t>Click to edit Master subtitle style</a:t>
            </a:r>
            <a:endParaRPr lang="en-GB" dirty="0"/>
          </a:p>
        </p:txBody>
      </p:sp>
    </p:spTree>
    <p:extLst>
      <p:ext uri="{BB962C8B-B14F-4D97-AF65-F5344CB8AC3E}">
        <p14:creationId xmlns:p14="http://schemas.microsoft.com/office/powerpoint/2010/main" val="21791495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2"/>
            <a:ext cx="15238413" cy="42838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81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346127" y="1402174"/>
            <a:ext cx="12694049" cy="1549574"/>
          </a:xfrm>
        </p:spPr>
        <p:txBody>
          <a:bodyPr anchor="b">
            <a:noAutofit/>
          </a:bodyPr>
          <a:lstStyle>
            <a:lvl1pPr algn="l">
              <a:defRPr sz="7496">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1047641" y="1"/>
            <a:ext cx="0" cy="2951748"/>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47642" y="5198144"/>
            <a:ext cx="13610381" cy="2024056"/>
          </a:xfrm>
        </p:spPr>
        <p:txBody>
          <a:bodyPr>
            <a:noAutofit/>
          </a:bodyPr>
          <a:lstStyle>
            <a:lvl1pPr marL="0" indent="0" algn="l">
              <a:buNone/>
              <a:defRPr sz="1749">
                <a:solidFill>
                  <a:schemeClr val="bg1">
                    <a:lumMod val="50000"/>
                  </a:schemeClr>
                </a:solidFill>
              </a:defRPr>
            </a:lvl1pPr>
            <a:lvl2pPr marL="571180" indent="0" algn="ctr">
              <a:buNone/>
              <a:defRPr sz="2499"/>
            </a:lvl2pPr>
            <a:lvl3pPr marL="1142360" indent="0" algn="ctr">
              <a:buNone/>
              <a:defRPr sz="2249"/>
            </a:lvl3pPr>
            <a:lvl4pPr marL="1713540" indent="0" algn="ctr">
              <a:buNone/>
              <a:defRPr sz="1999"/>
            </a:lvl4pPr>
            <a:lvl5pPr marL="2284720" indent="0" algn="ctr">
              <a:buNone/>
              <a:defRPr sz="1999"/>
            </a:lvl5pPr>
            <a:lvl6pPr marL="2855900" indent="0" algn="ctr">
              <a:buNone/>
              <a:defRPr sz="1999"/>
            </a:lvl6pPr>
            <a:lvl7pPr marL="3427080" indent="0" algn="ctr">
              <a:buNone/>
              <a:defRPr sz="1999"/>
            </a:lvl7pPr>
            <a:lvl8pPr marL="3998260" indent="0" algn="ctr">
              <a:buNone/>
              <a:defRPr sz="1999"/>
            </a:lvl8pPr>
            <a:lvl9pPr marL="4569440" indent="0" algn="ctr">
              <a:buNone/>
              <a:defRPr sz="1999"/>
            </a:lvl9pPr>
          </a:lstStyle>
          <a:p>
            <a:r>
              <a:rPr lang="en-US"/>
              <a:t>Click to edit Master subtitle style</a:t>
            </a:r>
            <a:endParaRPr lang="en-GB" dirty="0"/>
          </a:p>
        </p:txBody>
      </p:sp>
    </p:spTree>
    <p:extLst>
      <p:ext uri="{BB962C8B-B14F-4D97-AF65-F5344CB8AC3E}">
        <p14:creationId xmlns:p14="http://schemas.microsoft.com/office/powerpoint/2010/main" val="31642392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7640" y="2280763"/>
            <a:ext cx="13630704" cy="4849685"/>
          </a:xfrm>
        </p:spPr>
        <p:txBody>
          <a:bodyPr>
            <a:noAutofit/>
          </a:bodyPr>
          <a:lstStyle>
            <a:lvl1pPr>
              <a:lnSpc>
                <a:spcPct val="100000"/>
              </a:lnSpc>
              <a:spcBef>
                <a:spcPts val="0"/>
              </a:spcBef>
              <a:spcAft>
                <a:spcPts val="2249"/>
              </a:spcAft>
              <a:defRPr/>
            </a:lvl1pPr>
            <a:lvl2pPr>
              <a:lnSpc>
                <a:spcPct val="100000"/>
              </a:lnSpc>
              <a:spcAft>
                <a:spcPts val="2249"/>
              </a:spcAft>
              <a:defRPr/>
            </a:lvl2pPr>
            <a:lvl3pPr>
              <a:lnSpc>
                <a:spcPct val="100000"/>
              </a:lnSpc>
              <a:spcAft>
                <a:spcPts val="2249"/>
              </a:spcAft>
              <a:defRPr/>
            </a:lvl3pPr>
            <a:lvl4pPr>
              <a:lnSpc>
                <a:spcPct val="100000"/>
              </a:lnSpc>
              <a:spcAft>
                <a:spcPts val="2249"/>
              </a:spcAft>
              <a:defRPr/>
            </a:lvl4pPr>
            <a:lvl5pPr>
              <a:lnSpc>
                <a:spcPct val="100000"/>
              </a:lnSpc>
              <a:spcAft>
                <a:spcPts val="2249"/>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1047640" y="1"/>
            <a:ext cx="1" cy="159456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1213276" y="603240"/>
            <a:ext cx="13143131" cy="977403"/>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822445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5C08F1-AF49-F349-9196-6B114B6032EF}"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D1E89-B561-DE4C-83BC-A98F358D35CE}" type="slidenum">
              <a:rPr lang="en-US" smtClean="0"/>
              <a:t>‹#›</a:t>
            </a:fld>
            <a:endParaRPr lang="en-US"/>
          </a:p>
        </p:txBody>
      </p:sp>
    </p:spTree>
    <p:extLst>
      <p:ext uri="{BB962C8B-B14F-4D97-AF65-F5344CB8AC3E}">
        <p14:creationId xmlns:p14="http://schemas.microsoft.com/office/powerpoint/2010/main" val="2600401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47639" y="2280764"/>
            <a:ext cx="6659306" cy="4880331"/>
          </a:xfrm>
        </p:spPr>
        <p:txBody>
          <a:bodyPr>
            <a:noAutofit/>
          </a:bodyPr>
          <a:lstStyle>
            <a:lvl1pPr>
              <a:spcAft>
                <a:spcPts val="2249"/>
              </a:spcAft>
              <a:defRPr/>
            </a:lvl1pPr>
            <a:lvl2pPr>
              <a:spcAft>
                <a:spcPts val="2249"/>
              </a:spcAft>
              <a:defRPr/>
            </a:lvl2pPr>
            <a:lvl3pPr>
              <a:spcAft>
                <a:spcPts val="2249"/>
              </a:spcAft>
              <a:defRPr/>
            </a:lvl3pPr>
            <a:lvl4pPr>
              <a:spcAft>
                <a:spcPts val="2249"/>
              </a:spcAft>
              <a:defRPr/>
            </a:lvl4pPr>
            <a:lvl5pPr>
              <a:spcAft>
                <a:spcPts val="2249"/>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8001979" y="2280764"/>
            <a:ext cx="6659306" cy="4880331"/>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1047640" y="1"/>
            <a:ext cx="1" cy="159456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1213276" y="603240"/>
            <a:ext cx="13143131" cy="977403"/>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963086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47639" y="2280764"/>
            <a:ext cx="6659306" cy="4880331"/>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8001979" y="2280764"/>
            <a:ext cx="6659306" cy="488033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1047640" y="1"/>
            <a:ext cx="1" cy="159456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1213276" y="603240"/>
            <a:ext cx="13143131" cy="977403"/>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996874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47639" y="2280765"/>
            <a:ext cx="4197674" cy="470130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5755625" y="2280764"/>
            <a:ext cx="4197674" cy="470130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10463612" y="2280764"/>
            <a:ext cx="4197674" cy="470130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1047640" y="1"/>
            <a:ext cx="1" cy="159456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1213276" y="603240"/>
            <a:ext cx="13143131" cy="977403"/>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834558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49626" y="2100286"/>
            <a:ext cx="6446562" cy="1029318"/>
          </a:xfrm>
        </p:spPr>
        <p:txBody>
          <a:bodyPr wrap="square" anchor="b">
            <a:noAutofit/>
          </a:bodyPr>
          <a:lstStyle>
            <a:lvl1pPr marL="0" indent="0">
              <a:buNone/>
              <a:defRPr sz="3498" b="1">
                <a:solidFill>
                  <a:schemeClr val="tx2"/>
                </a:solidFill>
              </a:defRPr>
            </a:lvl1pPr>
            <a:lvl2pPr marL="571180" indent="0">
              <a:buNone/>
              <a:defRPr sz="2499" b="1"/>
            </a:lvl2pPr>
            <a:lvl3pPr marL="1142360" indent="0">
              <a:buNone/>
              <a:defRPr sz="2249" b="1"/>
            </a:lvl3pPr>
            <a:lvl4pPr marL="1713540" indent="0">
              <a:buNone/>
              <a:defRPr sz="1999" b="1"/>
            </a:lvl4pPr>
            <a:lvl5pPr marL="2284720" indent="0">
              <a:buNone/>
              <a:defRPr sz="1999" b="1"/>
            </a:lvl5pPr>
            <a:lvl6pPr marL="2855900" indent="0">
              <a:buNone/>
              <a:defRPr sz="1999" b="1"/>
            </a:lvl6pPr>
            <a:lvl7pPr marL="3427080" indent="0">
              <a:buNone/>
              <a:defRPr sz="1999" b="1"/>
            </a:lvl7pPr>
            <a:lvl8pPr marL="3998260" indent="0">
              <a:buNone/>
              <a:defRPr sz="1999" b="1"/>
            </a:lvl8pPr>
            <a:lvl9pPr marL="4569440" indent="0">
              <a:buNone/>
              <a:defRPr sz="1999" b="1"/>
            </a:lvl9pPr>
          </a:lstStyle>
          <a:p>
            <a:pPr lvl="0"/>
            <a:r>
              <a:rPr lang="en-US"/>
              <a:t>Edit Master text styles</a:t>
            </a:r>
          </a:p>
        </p:txBody>
      </p:sp>
      <p:sp>
        <p:nvSpPr>
          <p:cNvPr id="4" name="Content Placeholder 3"/>
          <p:cNvSpPr>
            <a:spLocks noGrp="1"/>
          </p:cNvSpPr>
          <p:nvPr>
            <p:ph sz="half" idx="2"/>
          </p:nvPr>
        </p:nvSpPr>
        <p:spPr>
          <a:xfrm>
            <a:off x="1049626" y="3129605"/>
            <a:ext cx="6446562" cy="3869513"/>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7714447" y="2100286"/>
            <a:ext cx="6478310" cy="1029318"/>
          </a:xfrm>
          <a:noFill/>
        </p:spPr>
        <p:txBody>
          <a:bodyPr wrap="square" anchor="b">
            <a:noAutofit/>
          </a:bodyPr>
          <a:lstStyle>
            <a:lvl1pPr marL="0" indent="0">
              <a:buNone/>
              <a:defRPr sz="3498" b="1">
                <a:solidFill>
                  <a:schemeClr val="tx2"/>
                </a:solidFill>
              </a:defRPr>
            </a:lvl1pPr>
            <a:lvl2pPr marL="571180" indent="0">
              <a:buNone/>
              <a:defRPr sz="2499" b="1"/>
            </a:lvl2pPr>
            <a:lvl3pPr marL="1142360" indent="0">
              <a:buNone/>
              <a:defRPr sz="2249" b="1"/>
            </a:lvl3pPr>
            <a:lvl4pPr marL="1713540" indent="0">
              <a:buNone/>
              <a:defRPr sz="1999" b="1"/>
            </a:lvl4pPr>
            <a:lvl5pPr marL="2284720" indent="0">
              <a:buNone/>
              <a:defRPr sz="1999" b="1"/>
            </a:lvl5pPr>
            <a:lvl6pPr marL="2855900" indent="0">
              <a:buNone/>
              <a:defRPr sz="1999" b="1"/>
            </a:lvl6pPr>
            <a:lvl7pPr marL="3427080" indent="0">
              <a:buNone/>
              <a:defRPr sz="1999" b="1"/>
            </a:lvl7pPr>
            <a:lvl8pPr marL="3998260" indent="0">
              <a:buNone/>
              <a:defRPr sz="1999" b="1"/>
            </a:lvl8pPr>
            <a:lvl9pPr marL="4569440" indent="0">
              <a:buNone/>
              <a:defRPr sz="1999" b="1"/>
            </a:lvl9pPr>
          </a:lstStyle>
          <a:p>
            <a:pPr lvl="0"/>
            <a:r>
              <a:rPr lang="en-US"/>
              <a:t>Edit Master text styles</a:t>
            </a:r>
          </a:p>
        </p:txBody>
      </p:sp>
      <p:sp>
        <p:nvSpPr>
          <p:cNvPr id="6" name="Content Placeholder 5"/>
          <p:cNvSpPr>
            <a:spLocks noGrp="1"/>
          </p:cNvSpPr>
          <p:nvPr>
            <p:ph sz="quarter" idx="4"/>
          </p:nvPr>
        </p:nvSpPr>
        <p:spPr>
          <a:xfrm>
            <a:off x="7714447" y="3129605"/>
            <a:ext cx="6478310" cy="3869513"/>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1047640" y="1"/>
            <a:ext cx="1" cy="159456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1213276" y="603240"/>
            <a:ext cx="13143131" cy="977403"/>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3847498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1047640" y="1"/>
            <a:ext cx="1" cy="159456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1213276" y="603240"/>
            <a:ext cx="13143131" cy="977403"/>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308141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74535" y="-74503"/>
            <a:ext cx="7693742" cy="8725021"/>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4017141" y="2489333"/>
            <a:ext cx="10686790" cy="4518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1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22849" y="929237"/>
            <a:ext cx="681083" cy="680775"/>
          </a:xfrm>
          <a:prstGeom prst="rect">
            <a:avLst/>
          </a:prstGeom>
        </p:spPr>
      </p:pic>
      <p:sp>
        <p:nvSpPr>
          <p:cNvPr id="3" name="Content Placeholder 2"/>
          <p:cNvSpPr>
            <a:spLocks noGrp="1"/>
          </p:cNvSpPr>
          <p:nvPr>
            <p:ph idx="1"/>
          </p:nvPr>
        </p:nvSpPr>
        <p:spPr>
          <a:xfrm>
            <a:off x="4422453" y="2489332"/>
            <a:ext cx="10281479" cy="4518310"/>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28928133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0433" y="2280764"/>
            <a:ext cx="6157910" cy="4709828"/>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8520432" y="603240"/>
            <a:ext cx="5835975" cy="977403"/>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57972" y="-57946"/>
            <a:ext cx="7677179" cy="8700186"/>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35417139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ture Collage">
    <p:spTree>
      <p:nvGrpSpPr>
        <p:cNvPr id="1" name=""/>
        <p:cNvGrpSpPr/>
        <p:nvPr/>
      </p:nvGrpSpPr>
      <p:grpSpPr>
        <a:xfrm>
          <a:off x="0" y="0"/>
          <a:ext cx="0" cy="0"/>
          <a:chOff x="0" y="0"/>
          <a:chExt cx="0" cy="0"/>
        </a:xfrm>
      </p:grpSpPr>
      <p:sp>
        <p:nvSpPr>
          <p:cNvPr id="10" name="Picture Placeholder 5"/>
          <p:cNvSpPr>
            <a:spLocks noGrp="1"/>
          </p:cNvSpPr>
          <p:nvPr>
            <p:ph type="pic" sz="quarter" idx="15"/>
          </p:nvPr>
        </p:nvSpPr>
        <p:spPr>
          <a:xfrm>
            <a:off x="11847041" y="2390442"/>
            <a:ext cx="2343732" cy="3041196"/>
          </a:xfrm>
          <a:solidFill>
            <a:schemeClr val="bg2"/>
          </a:solidFill>
          <a:ln w="28575">
            <a:solidFill>
              <a:schemeClr val="bg1"/>
            </a:solidFill>
          </a:ln>
        </p:spPr>
        <p:txBody>
          <a:bodyPr/>
          <a:lstStyle/>
          <a:p>
            <a:r>
              <a:rPr lang="en-US"/>
              <a:t>Click icon to add picture</a:t>
            </a:r>
            <a:endParaRPr lang="en-GB"/>
          </a:p>
        </p:txBody>
      </p:sp>
      <p:sp>
        <p:nvSpPr>
          <p:cNvPr id="9" name="Picture Placeholder 5"/>
          <p:cNvSpPr>
            <a:spLocks noGrp="1"/>
          </p:cNvSpPr>
          <p:nvPr>
            <p:ph type="pic" sz="quarter" idx="14"/>
          </p:nvPr>
        </p:nvSpPr>
        <p:spPr>
          <a:xfrm>
            <a:off x="8813333" y="3621084"/>
            <a:ext cx="2883805" cy="2882503"/>
          </a:xfrm>
          <a:solidFill>
            <a:schemeClr val="bg2"/>
          </a:solidFill>
          <a:ln w="28575">
            <a:solidFill>
              <a:schemeClr val="bg1"/>
            </a:solidFill>
          </a:ln>
        </p:spPr>
        <p:txBody>
          <a:bodyPr/>
          <a:lstStyle/>
          <a:p>
            <a:r>
              <a:rPr lang="en-US"/>
              <a:t>Click icon to add picture</a:t>
            </a:r>
            <a:endParaRPr lang="en-GB"/>
          </a:p>
        </p:txBody>
      </p:sp>
      <p:sp>
        <p:nvSpPr>
          <p:cNvPr id="8" name="Picture Placeholder 5"/>
          <p:cNvSpPr>
            <a:spLocks noGrp="1"/>
          </p:cNvSpPr>
          <p:nvPr>
            <p:ph type="pic" sz="quarter" idx="13"/>
          </p:nvPr>
        </p:nvSpPr>
        <p:spPr>
          <a:xfrm>
            <a:off x="5101944" y="2390441"/>
            <a:ext cx="3981475" cy="2728521"/>
          </a:xfrm>
          <a:solidFill>
            <a:schemeClr val="bg2"/>
          </a:solidFill>
          <a:ln w="28575">
            <a:solidFill>
              <a:schemeClr val="bg1"/>
            </a:solidFill>
          </a:ln>
        </p:spPr>
        <p:txBody>
          <a:bodyPr/>
          <a:lstStyle/>
          <a:p>
            <a:r>
              <a:rPr lang="en-US"/>
              <a:t>Click icon to add picture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cxnSp>
        <p:nvCxnSpPr>
          <p:cNvPr id="4" name="Straight Connector 3"/>
          <p:cNvCxnSpPr/>
          <p:nvPr userDrawn="1"/>
        </p:nvCxnSpPr>
        <p:spPr>
          <a:xfrm flipH="1">
            <a:off x="1047640" y="1"/>
            <a:ext cx="1" cy="159456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1172645" y="2183883"/>
            <a:ext cx="3303640" cy="2334311"/>
          </a:xfrm>
          <a:solidFill>
            <a:schemeClr val="bg2"/>
          </a:solidFill>
          <a:ln w="28575">
            <a:solidFill>
              <a:schemeClr val="bg1"/>
            </a:solidFill>
          </a:ln>
        </p:spPr>
        <p:txBody>
          <a:bodyPr/>
          <a:lstStyle/>
          <a:p>
            <a:r>
              <a:rPr lang="en-US"/>
              <a:t>Click icon to add picture</a:t>
            </a:r>
            <a:endParaRPr lang="en-GB"/>
          </a:p>
        </p:txBody>
      </p:sp>
      <p:sp>
        <p:nvSpPr>
          <p:cNvPr id="7" name="Picture Placeholder 5"/>
          <p:cNvSpPr>
            <a:spLocks noGrp="1"/>
          </p:cNvSpPr>
          <p:nvPr>
            <p:ph type="pic" sz="quarter" idx="12"/>
          </p:nvPr>
        </p:nvSpPr>
        <p:spPr>
          <a:xfrm>
            <a:off x="3549945" y="3574052"/>
            <a:ext cx="2025328" cy="2728521"/>
          </a:xfrm>
          <a:solidFill>
            <a:schemeClr val="bg2"/>
          </a:solidFill>
          <a:ln w="28575">
            <a:solidFill>
              <a:schemeClr val="bg1"/>
            </a:solidFill>
          </a:ln>
        </p:spPr>
        <p:txBody>
          <a:bodyPr/>
          <a:lstStyle/>
          <a:p>
            <a:r>
              <a:rPr lang="en-US"/>
              <a:t>Click icon to add picture</a:t>
            </a:r>
            <a:endParaRPr lang="en-GB"/>
          </a:p>
        </p:txBody>
      </p:sp>
      <p:sp>
        <p:nvSpPr>
          <p:cNvPr id="12" name="Picture Placeholder 11"/>
          <p:cNvSpPr>
            <a:spLocks noGrp="1"/>
          </p:cNvSpPr>
          <p:nvPr>
            <p:ph type="pic" sz="quarter" idx="16"/>
          </p:nvPr>
        </p:nvSpPr>
        <p:spPr>
          <a:xfrm>
            <a:off x="6148231" y="4736027"/>
            <a:ext cx="2484179" cy="2483057"/>
          </a:xfrm>
          <a:solidFill>
            <a:schemeClr val="bg2"/>
          </a:solidFill>
          <a:ln w="28575">
            <a:solidFill>
              <a:schemeClr val="bg1"/>
            </a:solidFill>
          </a:ln>
        </p:spPr>
        <p:txBody>
          <a:bodyPr vert="horz" lIns="91440" tIns="45720" rIns="91440" bIns="45720" rtlCol="0">
            <a:noAutofit/>
          </a:bodyPr>
          <a:lstStyle>
            <a:lvl1pPr>
              <a:defRPr lang="en-GB"/>
            </a:lvl1pPr>
          </a:lstStyle>
          <a:p>
            <a:pPr lvl="0"/>
            <a:r>
              <a:rPr lang="en-US"/>
              <a:t>Click icon to add picture</a:t>
            </a:r>
            <a:endParaRPr lang="en-GB"/>
          </a:p>
        </p:txBody>
      </p:sp>
      <p:sp>
        <p:nvSpPr>
          <p:cNvPr id="13" name="Picture Placeholder 11"/>
          <p:cNvSpPr>
            <a:spLocks noGrp="1"/>
          </p:cNvSpPr>
          <p:nvPr>
            <p:ph type="pic" sz="quarter" idx="17"/>
          </p:nvPr>
        </p:nvSpPr>
        <p:spPr>
          <a:xfrm>
            <a:off x="1172644" y="4883485"/>
            <a:ext cx="2189130" cy="2188141"/>
          </a:xfrm>
          <a:solidFill>
            <a:schemeClr val="bg2"/>
          </a:solidFill>
          <a:ln w="28575">
            <a:solidFill>
              <a:schemeClr val="bg1"/>
            </a:solidFill>
          </a:ln>
        </p:spPr>
        <p:txBody>
          <a:bodyPr vert="horz" lIns="91440" tIns="45720" rIns="91440" bIns="45720" rtlCol="0">
            <a:noAutofit/>
          </a:bodyPr>
          <a:lstStyle>
            <a:lvl1pPr>
              <a:defRPr lang="en-GB"/>
            </a:lvl1pPr>
          </a:lstStyle>
          <a:p>
            <a:pPr lvl="0"/>
            <a:r>
              <a:rPr lang="en-US"/>
              <a:t>Click icon to add picture</a:t>
            </a:r>
            <a:endParaRPr lang="en-GB"/>
          </a:p>
        </p:txBody>
      </p:sp>
      <p:sp>
        <p:nvSpPr>
          <p:cNvPr id="14" name="Title Placeholder 1"/>
          <p:cNvSpPr>
            <a:spLocks noGrp="1"/>
          </p:cNvSpPr>
          <p:nvPr>
            <p:ph type="title"/>
          </p:nvPr>
        </p:nvSpPr>
        <p:spPr>
          <a:xfrm>
            <a:off x="1213276" y="603240"/>
            <a:ext cx="13143131" cy="977403"/>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958467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hoto galler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cxnSp>
        <p:nvCxnSpPr>
          <p:cNvPr id="4" name="Straight Connector 3"/>
          <p:cNvCxnSpPr/>
          <p:nvPr userDrawn="1"/>
        </p:nvCxnSpPr>
        <p:spPr>
          <a:xfrm flipH="1">
            <a:off x="1047640" y="1"/>
            <a:ext cx="1" cy="159456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1047640" y="2183885"/>
            <a:ext cx="2370114" cy="2369045"/>
          </a:xfrm>
          <a:solidFill>
            <a:schemeClr val="bg2"/>
          </a:solidFill>
        </p:spPr>
        <p:txBody>
          <a:bodyPr/>
          <a:lstStyle/>
          <a:p>
            <a:r>
              <a:rPr lang="en-US"/>
              <a:t>Click icon to add picture</a:t>
            </a:r>
            <a:endParaRPr lang="en-GB"/>
          </a:p>
        </p:txBody>
      </p:sp>
      <p:sp>
        <p:nvSpPr>
          <p:cNvPr id="7" name="Picture Placeholder 5"/>
          <p:cNvSpPr>
            <a:spLocks noGrp="1"/>
          </p:cNvSpPr>
          <p:nvPr>
            <p:ph type="pic" sz="quarter" idx="12"/>
          </p:nvPr>
        </p:nvSpPr>
        <p:spPr>
          <a:xfrm>
            <a:off x="3740895" y="2183885"/>
            <a:ext cx="2370114" cy="2369045"/>
          </a:xfrm>
          <a:solidFill>
            <a:schemeClr val="bg2"/>
          </a:solidFill>
        </p:spPr>
        <p:txBody>
          <a:bodyPr/>
          <a:lstStyle/>
          <a:p>
            <a:r>
              <a:rPr lang="en-US"/>
              <a:t>Click icon to add picture</a:t>
            </a:r>
            <a:endParaRPr lang="en-GB"/>
          </a:p>
        </p:txBody>
      </p:sp>
      <p:sp>
        <p:nvSpPr>
          <p:cNvPr id="8" name="Picture Placeholder 5"/>
          <p:cNvSpPr>
            <a:spLocks noGrp="1"/>
          </p:cNvSpPr>
          <p:nvPr>
            <p:ph type="pic" sz="quarter" idx="13"/>
          </p:nvPr>
        </p:nvSpPr>
        <p:spPr>
          <a:xfrm>
            <a:off x="6434150" y="2183884"/>
            <a:ext cx="2370114" cy="2369045"/>
          </a:xfrm>
          <a:solidFill>
            <a:schemeClr val="bg2"/>
          </a:solidFill>
        </p:spPr>
        <p:txBody>
          <a:bodyPr/>
          <a:lstStyle/>
          <a:p>
            <a:r>
              <a:rPr lang="en-US"/>
              <a:t>Click icon to add picture</a:t>
            </a:r>
            <a:endParaRPr lang="en-GB"/>
          </a:p>
        </p:txBody>
      </p:sp>
      <p:sp>
        <p:nvSpPr>
          <p:cNvPr id="9" name="Picture Placeholder 5"/>
          <p:cNvSpPr>
            <a:spLocks noGrp="1"/>
          </p:cNvSpPr>
          <p:nvPr>
            <p:ph type="pic" sz="quarter" idx="14"/>
          </p:nvPr>
        </p:nvSpPr>
        <p:spPr>
          <a:xfrm>
            <a:off x="9127404" y="2183883"/>
            <a:ext cx="2370114" cy="2369045"/>
          </a:xfrm>
          <a:solidFill>
            <a:schemeClr val="bg2"/>
          </a:solidFill>
        </p:spPr>
        <p:txBody>
          <a:bodyPr/>
          <a:lstStyle/>
          <a:p>
            <a:r>
              <a:rPr lang="en-US"/>
              <a:t>Click icon to add picture</a:t>
            </a:r>
            <a:endParaRPr lang="en-GB"/>
          </a:p>
        </p:txBody>
      </p:sp>
      <p:sp>
        <p:nvSpPr>
          <p:cNvPr id="10" name="Picture Placeholder 5"/>
          <p:cNvSpPr>
            <a:spLocks noGrp="1"/>
          </p:cNvSpPr>
          <p:nvPr>
            <p:ph type="pic" sz="quarter" idx="15"/>
          </p:nvPr>
        </p:nvSpPr>
        <p:spPr>
          <a:xfrm>
            <a:off x="11820659" y="2183883"/>
            <a:ext cx="2370114" cy="2369045"/>
          </a:xfrm>
          <a:solidFill>
            <a:schemeClr val="bg2"/>
          </a:solidFill>
        </p:spPr>
        <p:txBody>
          <a:bodyPr/>
          <a:lstStyle/>
          <a:p>
            <a:r>
              <a:rPr lang="en-US"/>
              <a:t>Click icon to add picture</a:t>
            </a:r>
            <a:endParaRPr lang="en-GB"/>
          </a:p>
        </p:txBody>
      </p:sp>
      <p:sp>
        <p:nvSpPr>
          <p:cNvPr id="11" name="Picture Placeholder 5"/>
          <p:cNvSpPr>
            <a:spLocks noGrp="1"/>
          </p:cNvSpPr>
          <p:nvPr>
            <p:ph type="pic" sz="quarter" idx="16"/>
          </p:nvPr>
        </p:nvSpPr>
        <p:spPr>
          <a:xfrm>
            <a:off x="1047640" y="4914907"/>
            <a:ext cx="2370114" cy="2369045"/>
          </a:xfrm>
          <a:solidFill>
            <a:schemeClr val="bg2"/>
          </a:solidFill>
        </p:spPr>
        <p:txBody>
          <a:bodyPr/>
          <a:lstStyle/>
          <a:p>
            <a:r>
              <a:rPr lang="en-US"/>
              <a:t>Click icon to add picture</a:t>
            </a:r>
            <a:endParaRPr lang="en-GB"/>
          </a:p>
        </p:txBody>
      </p:sp>
      <p:sp>
        <p:nvSpPr>
          <p:cNvPr id="12" name="Picture Placeholder 5"/>
          <p:cNvSpPr>
            <a:spLocks noGrp="1"/>
          </p:cNvSpPr>
          <p:nvPr>
            <p:ph type="pic" sz="quarter" idx="17"/>
          </p:nvPr>
        </p:nvSpPr>
        <p:spPr>
          <a:xfrm>
            <a:off x="3740895" y="4914907"/>
            <a:ext cx="2370114" cy="2369045"/>
          </a:xfrm>
          <a:solidFill>
            <a:schemeClr val="bg2"/>
          </a:solidFill>
        </p:spPr>
        <p:txBody>
          <a:bodyPr/>
          <a:lstStyle/>
          <a:p>
            <a:r>
              <a:rPr lang="en-US"/>
              <a:t>Click icon to add picture</a:t>
            </a:r>
            <a:endParaRPr lang="en-GB"/>
          </a:p>
        </p:txBody>
      </p:sp>
      <p:sp>
        <p:nvSpPr>
          <p:cNvPr id="13" name="Picture Placeholder 5"/>
          <p:cNvSpPr>
            <a:spLocks noGrp="1"/>
          </p:cNvSpPr>
          <p:nvPr>
            <p:ph type="pic" sz="quarter" idx="18"/>
          </p:nvPr>
        </p:nvSpPr>
        <p:spPr>
          <a:xfrm>
            <a:off x="6434150" y="4914906"/>
            <a:ext cx="2370114" cy="2369045"/>
          </a:xfrm>
          <a:solidFill>
            <a:schemeClr val="bg2"/>
          </a:solidFill>
        </p:spPr>
        <p:txBody>
          <a:bodyPr/>
          <a:lstStyle/>
          <a:p>
            <a:r>
              <a:rPr lang="en-US"/>
              <a:t>Click icon to add picture</a:t>
            </a:r>
            <a:endParaRPr lang="en-GB"/>
          </a:p>
        </p:txBody>
      </p:sp>
      <p:sp>
        <p:nvSpPr>
          <p:cNvPr id="14" name="Picture Placeholder 5"/>
          <p:cNvSpPr>
            <a:spLocks noGrp="1"/>
          </p:cNvSpPr>
          <p:nvPr>
            <p:ph type="pic" sz="quarter" idx="19"/>
          </p:nvPr>
        </p:nvSpPr>
        <p:spPr>
          <a:xfrm>
            <a:off x="9127404" y="4914905"/>
            <a:ext cx="2370114" cy="2369045"/>
          </a:xfrm>
          <a:solidFill>
            <a:schemeClr val="bg2"/>
          </a:solidFill>
        </p:spPr>
        <p:txBody>
          <a:bodyPr/>
          <a:lstStyle/>
          <a:p>
            <a:r>
              <a:rPr lang="en-US"/>
              <a:t>Click icon to add picture</a:t>
            </a:r>
            <a:endParaRPr lang="en-GB"/>
          </a:p>
        </p:txBody>
      </p:sp>
      <p:sp>
        <p:nvSpPr>
          <p:cNvPr id="15" name="Picture Placeholder 5"/>
          <p:cNvSpPr>
            <a:spLocks noGrp="1"/>
          </p:cNvSpPr>
          <p:nvPr>
            <p:ph type="pic" sz="quarter" idx="20"/>
          </p:nvPr>
        </p:nvSpPr>
        <p:spPr>
          <a:xfrm>
            <a:off x="11820659" y="4914905"/>
            <a:ext cx="2370114" cy="2369045"/>
          </a:xfrm>
          <a:solidFill>
            <a:schemeClr val="bg2"/>
          </a:solidFill>
        </p:spPr>
        <p:txBody>
          <a:bodyPr/>
          <a:lstStyle/>
          <a:p>
            <a:r>
              <a:rPr lang="en-US"/>
              <a:t>Click icon to add picture</a:t>
            </a:r>
            <a:endParaRPr lang="en-GB"/>
          </a:p>
        </p:txBody>
      </p:sp>
      <p:sp>
        <p:nvSpPr>
          <p:cNvPr id="16" name="Title Placeholder 1"/>
          <p:cNvSpPr>
            <a:spLocks noGrp="1"/>
          </p:cNvSpPr>
          <p:nvPr>
            <p:ph type="title"/>
          </p:nvPr>
        </p:nvSpPr>
        <p:spPr>
          <a:xfrm>
            <a:off x="1213276" y="603240"/>
            <a:ext cx="13143131" cy="977403"/>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586362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1047640" y="1"/>
            <a:ext cx="1" cy="159456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1213276" y="603240"/>
            <a:ext cx="13143131" cy="977403"/>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1213277" y="2854248"/>
            <a:ext cx="3926670" cy="2611970"/>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9875786" y="2854249"/>
            <a:ext cx="3926670" cy="2611970"/>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5544531" y="2854248"/>
            <a:ext cx="3926670" cy="2611970"/>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508310" y="5045551"/>
            <a:ext cx="3336600" cy="1904235"/>
          </a:xfrm>
          <a:solidFill>
            <a:schemeClr val="bg1"/>
          </a:solidFill>
        </p:spPr>
        <p:txBody>
          <a:bodyPr tIns="90000"/>
          <a:lstStyle>
            <a:lvl1pPr marL="0" indent="0" algn="ctr">
              <a:buNone/>
              <a:defRPr sz="2499"/>
            </a:lvl1pPr>
          </a:lstStyle>
          <a:p>
            <a:pPr lvl="0"/>
            <a:r>
              <a:rPr lang="en-US"/>
              <a:t>Edit Master text styles</a:t>
            </a:r>
          </a:p>
        </p:txBody>
      </p:sp>
      <p:sp>
        <p:nvSpPr>
          <p:cNvPr id="15" name="Text Placeholder 12"/>
          <p:cNvSpPr>
            <a:spLocks noGrp="1"/>
          </p:cNvSpPr>
          <p:nvPr>
            <p:ph type="body" sz="quarter" idx="17"/>
          </p:nvPr>
        </p:nvSpPr>
        <p:spPr>
          <a:xfrm>
            <a:off x="5839566" y="5049624"/>
            <a:ext cx="3336600" cy="1904235"/>
          </a:xfrm>
          <a:solidFill>
            <a:schemeClr val="bg1"/>
          </a:solidFill>
        </p:spPr>
        <p:txBody>
          <a:bodyPr tIns="90000"/>
          <a:lstStyle>
            <a:lvl1pPr marL="0" indent="0" algn="ctr">
              <a:buNone/>
              <a:defRPr sz="2499"/>
            </a:lvl1pPr>
          </a:lstStyle>
          <a:p>
            <a:pPr lvl="0"/>
            <a:r>
              <a:rPr lang="en-US"/>
              <a:t>Edit Master text styles</a:t>
            </a:r>
          </a:p>
        </p:txBody>
      </p:sp>
      <p:sp>
        <p:nvSpPr>
          <p:cNvPr id="16" name="Text Placeholder 12"/>
          <p:cNvSpPr>
            <a:spLocks noGrp="1"/>
          </p:cNvSpPr>
          <p:nvPr>
            <p:ph type="body" sz="quarter" idx="18"/>
          </p:nvPr>
        </p:nvSpPr>
        <p:spPr>
          <a:xfrm>
            <a:off x="10170820" y="5043994"/>
            <a:ext cx="3336600" cy="1904235"/>
          </a:xfrm>
          <a:solidFill>
            <a:schemeClr val="bg1"/>
          </a:solidFill>
        </p:spPr>
        <p:txBody>
          <a:bodyPr tIns="90000"/>
          <a:lstStyle>
            <a:lvl1pPr marL="0" indent="0" algn="ctr">
              <a:buNone/>
              <a:defRPr sz="2499"/>
            </a:lvl1pPr>
          </a:lstStyle>
          <a:p>
            <a:pPr lvl="0"/>
            <a:r>
              <a:rPr lang="en-US"/>
              <a:t>Edit Master text styles</a:t>
            </a:r>
          </a:p>
        </p:txBody>
      </p:sp>
    </p:spTree>
    <p:extLst>
      <p:ext uri="{BB962C8B-B14F-4D97-AF65-F5344CB8AC3E}">
        <p14:creationId xmlns:p14="http://schemas.microsoft.com/office/powerpoint/2010/main" val="550743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9704" y="2135986"/>
            <a:ext cx="13143131" cy="3563940"/>
          </a:xfrm>
        </p:spPr>
        <p:txBody>
          <a:bodyPr anchor="b"/>
          <a:lstStyle>
            <a:lvl1pPr>
              <a:defRPr sz="7496"/>
            </a:lvl1pPr>
          </a:lstStyle>
          <a:p>
            <a:r>
              <a:rPr lang="en-US"/>
              <a:t>Click to edit Master title style</a:t>
            </a:r>
            <a:endParaRPr lang="en-US" dirty="0"/>
          </a:p>
        </p:txBody>
      </p:sp>
      <p:sp>
        <p:nvSpPr>
          <p:cNvPr id="3" name="Text Placeholder 2"/>
          <p:cNvSpPr>
            <a:spLocks noGrp="1"/>
          </p:cNvSpPr>
          <p:nvPr>
            <p:ph type="body" idx="1"/>
          </p:nvPr>
        </p:nvSpPr>
        <p:spPr>
          <a:xfrm>
            <a:off x="1039704" y="5733643"/>
            <a:ext cx="13143131" cy="1874192"/>
          </a:xfrm>
        </p:spPr>
        <p:txBody>
          <a:bodyPr/>
          <a:lstStyle>
            <a:lvl1pPr marL="0" indent="0">
              <a:buNone/>
              <a:defRPr sz="2998">
                <a:solidFill>
                  <a:schemeClr val="tx1">
                    <a:tint val="75000"/>
                  </a:schemeClr>
                </a:solidFill>
              </a:defRPr>
            </a:lvl1pPr>
            <a:lvl2pPr marL="571180" indent="0">
              <a:buNone/>
              <a:defRPr sz="2499">
                <a:solidFill>
                  <a:schemeClr val="tx1">
                    <a:tint val="75000"/>
                  </a:schemeClr>
                </a:solidFill>
              </a:defRPr>
            </a:lvl2pPr>
            <a:lvl3pPr marL="1142360" indent="0">
              <a:buNone/>
              <a:defRPr sz="2249">
                <a:solidFill>
                  <a:schemeClr val="tx1">
                    <a:tint val="75000"/>
                  </a:schemeClr>
                </a:solidFill>
              </a:defRPr>
            </a:lvl3pPr>
            <a:lvl4pPr marL="1713540" indent="0">
              <a:buNone/>
              <a:defRPr sz="1999">
                <a:solidFill>
                  <a:schemeClr val="tx1">
                    <a:tint val="75000"/>
                  </a:schemeClr>
                </a:solidFill>
              </a:defRPr>
            </a:lvl4pPr>
            <a:lvl5pPr marL="2284720" indent="0">
              <a:buNone/>
              <a:defRPr sz="1999">
                <a:solidFill>
                  <a:schemeClr val="tx1">
                    <a:tint val="75000"/>
                  </a:schemeClr>
                </a:solidFill>
              </a:defRPr>
            </a:lvl5pPr>
            <a:lvl6pPr marL="2855900" indent="0">
              <a:buNone/>
              <a:defRPr sz="1999">
                <a:solidFill>
                  <a:schemeClr val="tx1">
                    <a:tint val="75000"/>
                  </a:schemeClr>
                </a:solidFill>
              </a:defRPr>
            </a:lvl6pPr>
            <a:lvl7pPr marL="3427080" indent="0">
              <a:buNone/>
              <a:defRPr sz="1999">
                <a:solidFill>
                  <a:schemeClr val="tx1">
                    <a:tint val="75000"/>
                  </a:schemeClr>
                </a:solidFill>
              </a:defRPr>
            </a:lvl7pPr>
            <a:lvl8pPr marL="3998260" indent="0">
              <a:buNone/>
              <a:defRPr sz="1999">
                <a:solidFill>
                  <a:schemeClr val="tx1">
                    <a:tint val="75000"/>
                  </a:schemeClr>
                </a:solidFill>
              </a:defRPr>
            </a:lvl8pPr>
            <a:lvl9pPr marL="4569440" indent="0">
              <a:buNone/>
              <a:defRPr sz="199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5C08F1-AF49-F349-9196-6B114B6032EF}"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D1E89-B561-DE4C-83BC-A98F358D35CE}" type="slidenum">
              <a:rPr lang="en-US" smtClean="0"/>
              <a:t>‹#›</a:t>
            </a:fld>
            <a:endParaRPr lang="en-US"/>
          </a:p>
        </p:txBody>
      </p:sp>
    </p:spTree>
    <p:extLst>
      <p:ext uri="{BB962C8B-B14F-4D97-AF65-F5344CB8AC3E}">
        <p14:creationId xmlns:p14="http://schemas.microsoft.com/office/powerpoint/2010/main" val="1659496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1047640" y="1"/>
            <a:ext cx="1" cy="159456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1213276" y="603240"/>
            <a:ext cx="13143131" cy="977403"/>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4641854" y="2698446"/>
            <a:ext cx="3076668" cy="2046560"/>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4641852" y="4958345"/>
            <a:ext cx="3076668" cy="2046560"/>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7904861" y="2698446"/>
            <a:ext cx="3076671" cy="2046561"/>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1167871" y="4958344"/>
            <a:ext cx="3149672" cy="2046560"/>
          </a:xfrm>
          <a:noFill/>
        </p:spPr>
        <p:txBody>
          <a:bodyPr tIns="90000"/>
          <a:lstStyle>
            <a:lvl1pPr marL="0" indent="0" algn="l">
              <a:buNone/>
              <a:defRPr sz="2499"/>
            </a:lvl1pPr>
          </a:lstStyle>
          <a:p>
            <a:pPr lvl="0"/>
            <a:r>
              <a:rPr lang="en-US"/>
              <a:t>Edit Master text styles</a:t>
            </a:r>
          </a:p>
        </p:txBody>
      </p:sp>
      <p:sp>
        <p:nvSpPr>
          <p:cNvPr id="16" name="Text Placeholder 12"/>
          <p:cNvSpPr>
            <a:spLocks noGrp="1"/>
          </p:cNvSpPr>
          <p:nvPr>
            <p:ph type="body" sz="quarter" idx="18"/>
          </p:nvPr>
        </p:nvSpPr>
        <p:spPr>
          <a:xfrm>
            <a:off x="1291887" y="2698447"/>
            <a:ext cx="3149672" cy="2046561"/>
          </a:xfrm>
          <a:noFill/>
        </p:spPr>
        <p:txBody>
          <a:bodyPr tIns="90000"/>
          <a:lstStyle>
            <a:lvl1pPr marL="0" indent="0" algn="r">
              <a:buNone/>
              <a:defRPr sz="2499"/>
            </a:lvl1pPr>
          </a:lstStyle>
          <a:p>
            <a:pPr lvl="0"/>
            <a:r>
              <a:rPr lang="en-US"/>
              <a:t>Edit Master text styles</a:t>
            </a:r>
          </a:p>
        </p:txBody>
      </p:sp>
      <p:sp>
        <p:nvSpPr>
          <p:cNvPr id="14" name="Picture Placeholder 2"/>
          <p:cNvSpPr>
            <a:spLocks noGrp="1"/>
          </p:cNvSpPr>
          <p:nvPr>
            <p:ph type="pic" sz="quarter" idx="19"/>
          </p:nvPr>
        </p:nvSpPr>
        <p:spPr>
          <a:xfrm>
            <a:off x="7904864" y="4958344"/>
            <a:ext cx="3076668" cy="2046560"/>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291887" y="4958345"/>
            <a:ext cx="3149672" cy="2046560"/>
          </a:xfrm>
          <a:noFill/>
        </p:spPr>
        <p:txBody>
          <a:bodyPr tIns="90000"/>
          <a:lstStyle>
            <a:lvl1pPr marL="0" indent="0" algn="r">
              <a:buNone/>
              <a:defRPr sz="2499"/>
            </a:lvl1pPr>
          </a:lstStyle>
          <a:p>
            <a:pPr lvl="0"/>
            <a:r>
              <a:rPr lang="en-US"/>
              <a:t>Edit Master text styles</a:t>
            </a:r>
          </a:p>
        </p:txBody>
      </p:sp>
      <p:sp>
        <p:nvSpPr>
          <p:cNvPr id="18" name="Text Placeholder 12"/>
          <p:cNvSpPr>
            <a:spLocks noGrp="1"/>
          </p:cNvSpPr>
          <p:nvPr>
            <p:ph type="body" sz="quarter" idx="21"/>
          </p:nvPr>
        </p:nvSpPr>
        <p:spPr>
          <a:xfrm>
            <a:off x="11206735" y="2698446"/>
            <a:ext cx="3149672" cy="2046561"/>
          </a:xfrm>
          <a:noFill/>
        </p:spPr>
        <p:txBody>
          <a:bodyPr tIns="90000"/>
          <a:lstStyle>
            <a:lvl1pPr marL="0" indent="0" algn="l">
              <a:buNone/>
              <a:defRPr sz="2499"/>
            </a:lvl1pPr>
          </a:lstStyle>
          <a:p>
            <a:pPr lvl="0"/>
            <a:r>
              <a:rPr lang="en-US"/>
              <a:t>Edit Master text styles</a:t>
            </a:r>
          </a:p>
        </p:txBody>
      </p:sp>
    </p:spTree>
    <p:extLst>
      <p:ext uri="{BB962C8B-B14F-4D97-AF65-F5344CB8AC3E}">
        <p14:creationId xmlns:p14="http://schemas.microsoft.com/office/powerpoint/2010/main" val="18866547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Round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cxnSp>
        <p:nvCxnSpPr>
          <p:cNvPr id="4" name="Straight Connector 3"/>
          <p:cNvCxnSpPr/>
          <p:nvPr userDrawn="1"/>
        </p:nvCxnSpPr>
        <p:spPr>
          <a:xfrm flipH="1">
            <a:off x="1047640" y="1"/>
            <a:ext cx="1" cy="159456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1213276" y="603240"/>
            <a:ext cx="13143131" cy="977403"/>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12" name="Picture Placeholder 11"/>
          <p:cNvSpPr>
            <a:spLocks noGrp="1"/>
          </p:cNvSpPr>
          <p:nvPr>
            <p:ph type="pic" sz="quarter" idx="11"/>
          </p:nvPr>
        </p:nvSpPr>
        <p:spPr>
          <a:xfrm>
            <a:off x="1212328" y="2302964"/>
            <a:ext cx="2673058" cy="2671851"/>
          </a:xfrm>
          <a:prstGeom prst="ellipse">
            <a:avLst/>
          </a:prstGeom>
          <a:solidFill>
            <a:schemeClr val="bg2"/>
          </a:solidFill>
        </p:spPr>
        <p:txBody>
          <a:bodyPr/>
          <a:lstStyle/>
          <a:p>
            <a:r>
              <a:rPr lang="en-US"/>
              <a:t>Click icon to add picture</a:t>
            </a:r>
            <a:endParaRPr lang="en-GB"/>
          </a:p>
        </p:txBody>
      </p:sp>
      <p:sp>
        <p:nvSpPr>
          <p:cNvPr id="13" name="Picture Placeholder 11"/>
          <p:cNvSpPr>
            <a:spLocks noGrp="1"/>
          </p:cNvSpPr>
          <p:nvPr>
            <p:ph type="pic" sz="quarter" idx="12"/>
          </p:nvPr>
        </p:nvSpPr>
        <p:spPr>
          <a:xfrm>
            <a:off x="4476284" y="2302963"/>
            <a:ext cx="2673058" cy="2671851"/>
          </a:xfrm>
          <a:prstGeom prst="ellipse">
            <a:avLst/>
          </a:prstGeom>
          <a:solidFill>
            <a:schemeClr val="bg2"/>
          </a:solidFill>
        </p:spPr>
        <p:txBody>
          <a:bodyPr/>
          <a:lstStyle/>
          <a:p>
            <a:r>
              <a:rPr lang="en-US"/>
              <a:t>Click icon to add picture</a:t>
            </a:r>
            <a:endParaRPr lang="en-GB"/>
          </a:p>
        </p:txBody>
      </p:sp>
      <p:sp>
        <p:nvSpPr>
          <p:cNvPr id="14" name="Picture Placeholder 11"/>
          <p:cNvSpPr>
            <a:spLocks noGrp="1"/>
          </p:cNvSpPr>
          <p:nvPr>
            <p:ph type="pic" sz="quarter" idx="13"/>
          </p:nvPr>
        </p:nvSpPr>
        <p:spPr>
          <a:xfrm>
            <a:off x="7740241" y="2302962"/>
            <a:ext cx="2673058" cy="2671851"/>
          </a:xfrm>
          <a:prstGeom prst="ellipse">
            <a:avLst/>
          </a:prstGeom>
          <a:solidFill>
            <a:schemeClr val="bg2"/>
          </a:solidFill>
        </p:spPr>
        <p:txBody>
          <a:bodyPr/>
          <a:lstStyle/>
          <a:p>
            <a:r>
              <a:rPr lang="en-US"/>
              <a:t>Click icon to add picture</a:t>
            </a:r>
            <a:endParaRPr lang="en-GB"/>
          </a:p>
        </p:txBody>
      </p:sp>
      <p:sp>
        <p:nvSpPr>
          <p:cNvPr id="15" name="Picture Placeholder 11"/>
          <p:cNvSpPr>
            <a:spLocks noGrp="1"/>
          </p:cNvSpPr>
          <p:nvPr>
            <p:ph type="pic" sz="quarter" idx="14"/>
          </p:nvPr>
        </p:nvSpPr>
        <p:spPr>
          <a:xfrm>
            <a:off x="11004197" y="2302961"/>
            <a:ext cx="2673058" cy="2671851"/>
          </a:xfrm>
          <a:prstGeom prst="ellipse">
            <a:avLst/>
          </a:prstGeom>
          <a:solidFill>
            <a:schemeClr val="bg2"/>
          </a:solidFill>
        </p:spPr>
        <p:txBody>
          <a:bodyPr/>
          <a:lstStyle/>
          <a:p>
            <a:r>
              <a:rPr lang="en-US"/>
              <a:t>Click icon to add picture</a:t>
            </a:r>
            <a:endParaRPr lang="en-GB"/>
          </a:p>
        </p:txBody>
      </p:sp>
      <p:cxnSp>
        <p:nvCxnSpPr>
          <p:cNvPr id="9" name="Straight Connector 8"/>
          <p:cNvCxnSpPr/>
          <p:nvPr userDrawn="1"/>
        </p:nvCxnSpPr>
        <p:spPr bwMode="auto">
          <a:xfrm>
            <a:off x="4186653" y="5361678"/>
            <a:ext cx="0" cy="148294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userDrawn="1"/>
        </p:nvCxnSpPr>
        <p:spPr bwMode="auto">
          <a:xfrm>
            <a:off x="7462247" y="5361678"/>
            <a:ext cx="0" cy="148294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userDrawn="1"/>
        </p:nvCxnSpPr>
        <p:spPr bwMode="auto">
          <a:xfrm>
            <a:off x="10737840" y="5361678"/>
            <a:ext cx="0" cy="148294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Content Placeholder 7"/>
          <p:cNvSpPr>
            <a:spLocks noGrp="1"/>
          </p:cNvSpPr>
          <p:nvPr>
            <p:ph sz="quarter" idx="15"/>
          </p:nvPr>
        </p:nvSpPr>
        <p:spPr>
          <a:xfrm>
            <a:off x="1247241" y="5322735"/>
            <a:ext cx="2603229" cy="1560836"/>
          </a:xfrm>
        </p:spPr>
        <p:txBody>
          <a:bodyPr/>
          <a:lstStyle>
            <a:lvl1pPr marL="0" indent="0" algn="ctr">
              <a:buNone/>
              <a:defRPr sz="2499"/>
            </a:lvl1pPr>
          </a:lstStyle>
          <a:p>
            <a:pPr lvl="0"/>
            <a:r>
              <a:rPr lang="en-US"/>
              <a:t>Edit Master text styles</a:t>
            </a:r>
          </a:p>
        </p:txBody>
      </p:sp>
      <p:sp>
        <p:nvSpPr>
          <p:cNvPr id="16" name="Content Placeholder 7"/>
          <p:cNvSpPr>
            <a:spLocks noGrp="1"/>
          </p:cNvSpPr>
          <p:nvPr>
            <p:ph sz="quarter" idx="16"/>
          </p:nvPr>
        </p:nvSpPr>
        <p:spPr>
          <a:xfrm>
            <a:off x="4522835" y="5322735"/>
            <a:ext cx="2603229" cy="1560836"/>
          </a:xfrm>
        </p:spPr>
        <p:txBody>
          <a:bodyPr/>
          <a:lstStyle>
            <a:lvl1pPr marL="0" indent="0" algn="ctr">
              <a:buNone/>
              <a:defRPr sz="2499"/>
            </a:lvl1pPr>
          </a:lstStyle>
          <a:p>
            <a:pPr lvl="0"/>
            <a:r>
              <a:rPr lang="en-US"/>
              <a:t>Edit Master text styles</a:t>
            </a:r>
          </a:p>
        </p:txBody>
      </p:sp>
      <p:sp>
        <p:nvSpPr>
          <p:cNvPr id="17" name="Content Placeholder 7"/>
          <p:cNvSpPr>
            <a:spLocks noGrp="1"/>
          </p:cNvSpPr>
          <p:nvPr>
            <p:ph sz="quarter" idx="17"/>
          </p:nvPr>
        </p:nvSpPr>
        <p:spPr>
          <a:xfrm>
            <a:off x="7798429" y="5322735"/>
            <a:ext cx="2603229" cy="1560836"/>
          </a:xfrm>
        </p:spPr>
        <p:txBody>
          <a:bodyPr/>
          <a:lstStyle>
            <a:lvl1pPr marL="0" indent="0" algn="ctr">
              <a:buNone/>
              <a:defRPr sz="2499"/>
            </a:lvl1pPr>
          </a:lstStyle>
          <a:p>
            <a:pPr lvl="0"/>
            <a:r>
              <a:rPr lang="en-US"/>
              <a:t>Edit Master text styles</a:t>
            </a:r>
          </a:p>
        </p:txBody>
      </p:sp>
      <p:sp>
        <p:nvSpPr>
          <p:cNvPr id="18" name="Content Placeholder 7"/>
          <p:cNvSpPr>
            <a:spLocks noGrp="1"/>
          </p:cNvSpPr>
          <p:nvPr>
            <p:ph sz="quarter" idx="18"/>
          </p:nvPr>
        </p:nvSpPr>
        <p:spPr>
          <a:xfrm>
            <a:off x="11074025" y="5322735"/>
            <a:ext cx="2603229" cy="1560836"/>
          </a:xfrm>
        </p:spPr>
        <p:txBody>
          <a:bodyPr/>
          <a:lstStyle>
            <a:lvl1pPr marL="0" indent="0" algn="ctr">
              <a:buNone/>
              <a:defRPr sz="2499"/>
            </a:lvl1pPr>
          </a:lstStyle>
          <a:p>
            <a:pPr lvl="0"/>
            <a:r>
              <a:rPr lang="en-US"/>
              <a:t>Edit Master text styles</a:t>
            </a:r>
          </a:p>
        </p:txBody>
      </p:sp>
    </p:spTree>
    <p:extLst>
      <p:ext uri="{BB962C8B-B14F-4D97-AF65-F5344CB8AC3E}">
        <p14:creationId xmlns:p14="http://schemas.microsoft.com/office/powerpoint/2010/main" val="31609027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5238413" cy="4283869"/>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1047641" y="3306467"/>
            <a:ext cx="13143131" cy="977403"/>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1047641" y="4535746"/>
            <a:ext cx="13143131" cy="25425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845204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1371238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userDrawn="1"/>
        </p:nvGraphicFramePr>
        <p:xfrm>
          <a:off x="0" y="0"/>
          <a:ext cx="15238413" cy="8582612"/>
        </p:xfrm>
        <a:graphic>
          <a:graphicData uri="http://schemas.openxmlformats.org/presentationml/2006/ole">
            <mc:AlternateContent xmlns:mc="http://schemas.openxmlformats.org/markup-compatibility/2006">
              <mc:Choice xmlns:v="urn:schemas-microsoft-com:vml" Requires="v">
                <p:oleObj name="Image" r:id="rId2" imgW="20304720" imgH="11415600" progId="Photoshop.Image.18">
                  <p:embed/>
                </p:oleObj>
              </mc:Choice>
              <mc:Fallback>
                <p:oleObj name="Image" r:id="rId2" imgW="20304720" imgH="11415600" progId="Photoshop.Image.18">
                  <p:embed/>
                  <p:pic>
                    <p:nvPicPr>
                      <p:cNvPr id="2" name="Object 1"/>
                      <p:cNvPicPr/>
                      <p:nvPr/>
                    </p:nvPicPr>
                    <p:blipFill>
                      <a:blip r:embed="rId3"/>
                      <a:stretch>
                        <a:fillRect/>
                      </a:stretch>
                    </p:blipFill>
                    <p:spPr>
                      <a:xfrm>
                        <a:off x="0" y="0"/>
                        <a:ext cx="15238413" cy="8582612"/>
                      </a:xfrm>
                      <a:prstGeom prst="rect">
                        <a:avLst/>
                      </a:prstGeom>
                    </p:spPr>
                  </p:pic>
                </p:oleObj>
              </mc:Fallback>
            </mc:AlternateContent>
          </a:graphicData>
        </a:graphic>
      </p:graphicFrame>
    </p:spTree>
    <p:extLst>
      <p:ext uri="{BB962C8B-B14F-4D97-AF65-F5344CB8AC3E}">
        <p14:creationId xmlns:p14="http://schemas.microsoft.com/office/powerpoint/2010/main" val="4047781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47641" y="2280764"/>
            <a:ext cx="6476326" cy="54361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714446" y="2280764"/>
            <a:ext cx="6476326" cy="54361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5C08F1-AF49-F349-9196-6B114B6032EF}" type="datetimeFigureOut">
              <a:rPr lang="en-US" smtClean="0"/>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D1E89-B561-DE4C-83BC-A98F358D35CE}" type="slidenum">
              <a:rPr lang="en-US" smtClean="0"/>
              <a:t>‹#›</a:t>
            </a:fld>
            <a:endParaRPr lang="en-US"/>
          </a:p>
        </p:txBody>
      </p:sp>
    </p:spTree>
    <p:extLst>
      <p:ext uri="{BB962C8B-B14F-4D97-AF65-F5344CB8AC3E}">
        <p14:creationId xmlns:p14="http://schemas.microsoft.com/office/powerpoint/2010/main" val="151291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9626" y="456154"/>
            <a:ext cx="13143131" cy="165603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9626" y="2100286"/>
            <a:ext cx="6446562" cy="1029318"/>
          </a:xfrm>
        </p:spPr>
        <p:txBody>
          <a:bodyPr anchor="b"/>
          <a:lstStyle>
            <a:lvl1pPr marL="0" indent="0">
              <a:buNone/>
              <a:defRPr sz="2998" b="1"/>
            </a:lvl1pPr>
            <a:lvl2pPr marL="571180" indent="0">
              <a:buNone/>
              <a:defRPr sz="2499" b="1"/>
            </a:lvl2pPr>
            <a:lvl3pPr marL="1142360" indent="0">
              <a:buNone/>
              <a:defRPr sz="2249" b="1"/>
            </a:lvl3pPr>
            <a:lvl4pPr marL="1713540" indent="0">
              <a:buNone/>
              <a:defRPr sz="1999" b="1"/>
            </a:lvl4pPr>
            <a:lvl5pPr marL="2284720" indent="0">
              <a:buNone/>
              <a:defRPr sz="1999" b="1"/>
            </a:lvl5pPr>
            <a:lvl6pPr marL="2855900" indent="0">
              <a:buNone/>
              <a:defRPr sz="1999" b="1"/>
            </a:lvl6pPr>
            <a:lvl7pPr marL="3427080" indent="0">
              <a:buNone/>
              <a:defRPr sz="1999" b="1"/>
            </a:lvl7pPr>
            <a:lvl8pPr marL="3998260" indent="0">
              <a:buNone/>
              <a:defRPr sz="1999" b="1"/>
            </a:lvl8pPr>
            <a:lvl9pPr marL="4569440" indent="0">
              <a:buNone/>
              <a:defRPr sz="1999" b="1"/>
            </a:lvl9pPr>
          </a:lstStyle>
          <a:p>
            <a:pPr lvl="0"/>
            <a:r>
              <a:rPr lang="en-US"/>
              <a:t>Edit Master text styles</a:t>
            </a:r>
          </a:p>
        </p:txBody>
      </p:sp>
      <p:sp>
        <p:nvSpPr>
          <p:cNvPr id="4" name="Content Placeholder 3"/>
          <p:cNvSpPr>
            <a:spLocks noGrp="1"/>
          </p:cNvSpPr>
          <p:nvPr>
            <p:ph sz="half" idx="2"/>
          </p:nvPr>
        </p:nvSpPr>
        <p:spPr>
          <a:xfrm>
            <a:off x="1049626" y="3129604"/>
            <a:ext cx="6446562" cy="46031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714447" y="2100286"/>
            <a:ext cx="6478310" cy="1029318"/>
          </a:xfrm>
        </p:spPr>
        <p:txBody>
          <a:bodyPr anchor="b"/>
          <a:lstStyle>
            <a:lvl1pPr marL="0" indent="0">
              <a:buNone/>
              <a:defRPr sz="2998" b="1"/>
            </a:lvl1pPr>
            <a:lvl2pPr marL="571180" indent="0">
              <a:buNone/>
              <a:defRPr sz="2499" b="1"/>
            </a:lvl2pPr>
            <a:lvl3pPr marL="1142360" indent="0">
              <a:buNone/>
              <a:defRPr sz="2249" b="1"/>
            </a:lvl3pPr>
            <a:lvl4pPr marL="1713540" indent="0">
              <a:buNone/>
              <a:defRPr sz="1999" b="1"/>
            </a:lvl4pPr>
            <a:lvl5pPr marL="2284720" indent="0">
              <a:buNone/>
              <a:defRPr sz="1999" b="1"/>
            </a:lvl5pPr>
            <a:lvl6pPr marL="2855900" indent="0">
              <a:buNone/>
              <a:defRPr sz="1999" b="1"/>
            </a:lvl6pPr>
            <a:lvl7pPr marL="3427080" indent="0">
              <a:buNone/>
              <a:defRPr sz="1999" b="1"/>
            </a:lvl7pPr>
            <a:lvl8pPr marL="3998260" indent="0">
              <a:buNone/>
              <a:defRPr sz="1999" b="1"/>
            </a:lvl8pPr>
            <a:lvl9pPr marL="4569440" indent="0">
              <a:buNone/>
              <a:defRPr sz="1999" b="1"/>
            </a:lvl9pPr>
          </a:lstStyle>
          <a:p>
            <a:pPr lvl="0"/>
            <a:r>
              <a:rPr lang="en-US"/>
              <a:t>Edit Master text styles</a:t>
            </a:r>
          </a:p>
        </p:txBody>
      </p:sp>
      <p:sp>
        <p:nvSpPr>
          <p:cNvPr id="6" name="Content Placeholder 5"/>
          <p:cNvSpPr>
            <a:spLocks noGrp="1"/>
          </p:cNvSpPr>
          <p:nvPr>
            <p:ph sz="quarter" idx="4"/>
          </p:nvPr>
        </p:nvSpPr>
        <p:spPr>
          <a:xfrm>
            <a:off x="7714447" y="3129604"/>
            <a:ext cx="6478310" cy="46031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5C08F1-AF49-F349-9196-6B114B6032EF}" type="datetimeFigureOut">
              <a:rPr lang="en-US" smtClean="0"/>
              <a:t>9/23/2024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9D1E89-B561-DE4C-83BC-A98F358D35CE}" type="slidenum">
              <a:rPr lang="en-US" smtClean="0"/>
              <a:t>‹#›</a:t>
            </a:fld>
            <a:endParaRPr lang="en-US"/>
          </a:p>
        </p:txBody>
      </p:sp>
    </p:spTree>
    <p:extLst>
      <p:ext uri="{BB962C8B-B14F-4D97-AF65-F5344CB8AC3E}">
        <p14:creationId xmlns:p14="http://schemas.microsoft.com/office/powerpoint/2010/main" val="164082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5C08F1-AF49-F349-9196-6B114B6032EF}" type="datetimeFigureOut">
              <a:rPr lang="en-US" smtClean="0"/>
              <a:t>9/23/2024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9D1E89-B561-DE4C-83BC-A98F358D35CE}" type="slidenum">
              <a:rPr lang="en-US" smtClean="0"/>
              <a:t>‹#›</a:t>
            </a:fld>
            <a:endParaRPr lang="en-US"/>
          </a:p>
        </p:txBody>
      </p:sp>
    </p:spTree>
    <p:extLst>
      <p:ext uri="{BB962C8B-B14F-4D97-AF65-F5344CB8AC3E}">
        <p14:creationId xmlns:p14="http://schemas.microsoft.com/office/powerpoint/2010/main" val="1990681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C08F1-AF49-F349-9196-6B114B6032EF}" type="datetimeFigureOut">
              <a:rPr lang="en-US" smtClean="0"/>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9D1E89-B561-DE4C-83BC-A98F358D35CE}" type="slidenum">
              <a:rPr lang="en-US" smtClean="0"/>
              <a:t>‹#›</a:t>
            </a:fld>
            <a:endParaRPr lang="en-US"/>
          </a:p>
        </p:txBody>
      </p:sp>
    </p:spTree>
    <p:extLst>
      <p:ext uri="{BB962C8B-B14F-4D97-AF65-F5344CB8AC3E}">
        <p14:creationId xmlns:p14="http://schemas.microsoft.com/office/powerpoint/2010/main" val="14568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9627" y="571182"/>
            <a:ext cx="4914784" cy="1999139"/>
          </a:xfrm>
        </p:spPr>
        <p:txBody>
          <a:bodyPr anchor="b"/>
          <a:lstStyle>
            <a:lvl1pPr>
              <a:defRPr sz="3998"/>
            </a:lvl1pPr>
          </a:lstStyle>
          <a:p>
            <a:r>
              <a:rPr lang="en-US"/>
              <a:t>Click to edit Master title style</a:t>
            </a:r>
            <a:endParaRPr lang="en-US" dirty="0"/>
          </a:p>
        </p:txBody>
      </p:sp>
      <p:sp>
        <p:nvSpPr>
          <p:cNvPr id="3" name="Content Placeholder 2"/>
          <p:cNvSpPr>
            <a:spLocks noGrp="1"/>
          </p:cNvSpPr>
          <p:nvPr>
            <p:ph idx="1"/>
          </p:nvPr>
        </p:nvSpPr>
        <p:spPr>
          <a:xfrm>
            <a:off x="6478310" y="1233596"/>
            <a:ext cx="7714447" cy="6088647"/>
          </a:xfrm>
        </p:spPr>
        <p:txBody>
          <a:bodyPr/>
          <a:lstStyle>
            <a:lvl1pPr>
              <a:defRPr sz="3998"/>
            </a:lvl1pPr>
            <a:lvl2pPr>
              <a:defRPr sz="3498"/>
            </a:lvl2pPr>
            <a:lvl3pPr>
              <a:defRPr sz="2998"/>
            </a:lvl3pPr>
            <a:lvl4pPr>
              <a:defRPr sz="2499"/>
            </a:lvl4pPr>
            <a:lvl5pPr>
              <a:defRPr sz="2499"/>
            </a:lvl5pPr>
            <a:lvl6pPr>
              <a:defRPr sz="2499"/>
            </a:lvl6pPr>
            <a:lvl7pPr>
              <a:defRPr sz="2499"/>
            </a:lvl7pPr>
            <a:lvl8pPr>
              <a:defRPr sz="2499"/>
            </a:lvl8pPr>
            <a:lvl9pPr>
              <a:defRPr sz="24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9627" y="2570322"/>
            <a:ext cx="4914784" cy="4761838"/>
          </a:xfrm>
        </p:spPr>
        <p:txBody>
          <a:bodyPr/>
          <a:lstStyle>
            <a:lvl1pPr marL="0" indent="0">
              <a:buNone/>
              <a:defRPr sz="1999"/>
            </a:lvl1pPr>
            <a:lvl2pPr marL="571180" indent="0">
              <a:buNone/>
              <a:defRPr sz="1749"/>
            </a:lvl2pPr>
            <a:lvl3pPr marL="1142360" indent="0">
              <a:buNone/>
              <a:defRPr sz="1499"/>
            </a:lvl3pPr>
            <a:lvl4pPr marL="1713540" indent="0">
              <a:buNone/>
              <a:defRPr sz="1249"/>
            </a:lvl4pPr>
            <a:lvl5pPr marL="2284720" indent="0">
              <a:buNone/>
              <a:defRPr sz="1249"/>
            </a:lvl5pPr>
            <a:lvl6pPr marL="2855900" indent="0">
              <a:buNone/>
              <a:defRPr sz="1249"/>
            </a:lvl6pPr>
            <a:lvl7pPr marL="3427080" indent="0">
              <a:buNone/>
              <a:defRPr sz="1249"/>
            </a:lvl7pPr>
            <a:lvl8pPr marL="3998260" indent="0">
              <a:buNone/>
              <a:defRPr sz="1249"/>
            </a:lvl8pPr>
            <a:lvl9pPr marL="4569440" indent="0">
              <a:buNone/>
              <a:defRPr sz="1249"/>
            </a:lvl9pPr>
          </a:lstStyle>
          <a:p>
            <a:pPr lvl="0"/>
            <a:r>
              <a:rPr lang="en-US"/>
              <a:t>Edit Master text styles</a:t>
            </a:r>
          </a:p>
        </p:txBody>
      </p:sp>
      <p:sp>
        <p:nvSpPr>
          <p:cNvPr id="5" name="Date Placeholder 4"/>
          <p:cNvSpPr>
            <a:spLocks noGrp="1"/>
          </p:cNvSpPr>
          <p:nvPr>
            <p:ph type="dt" sz="half" idx="10"/>
          </p:nvPr>
        </p:nvSpPr>
        <p:spPr/>
        <p:txBody>
          <a:bodyPr/>
          <a:lstStyle/>
          <a:p>
            <a:fld id="{F45C08F1-AF49-F349-9196-6B114B6032EF}" type="datetimeFigureOut">
              <a:rPr lang="en-US" smtClean="0"/>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D1E89-B561-DE4C-83BC-A98F358D35CE}" type="slidenum">
              <a:rPr lang="en-US" smtClean="0"/>
              <a:t>‹#›</a:t>
            </a:fld>
            <a:endParaRPr lang="en-US"/>
          </a:p>
        </p:txBody>
      </p:sp>
    </p:spTree>
    <p:extLst>
      <p:ext uri="{BB962C8B-B14F-4D97-AF65-F5344CB8AC3E}">
        <p14:creationId xmlns:p14="http://schemas.microsoft.com/office/powerpoint/2010/main" val="84893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9627" y="571182"/>
            <a:ext cx="4914784" cy="1999139"/>
          </a:xfrm>
        </p:spPr>
        <p:txBody>
          <a:bodyPr anchor="b"/>
          <a:lstStyle>
            <a:lvl1pPr>
              <a:defRPr sz="3998"/>
            </a:lvl1pPr>
          </a:lstStyle>
          <a:p>
            <a:r>
              <a:rPr lang="en-US"/>
              <a:t>Click to edit Master title style</a:t>
            </a:r>
            <a:endParaRPr lang="en-US" dirty="0"/>
          </a:p>
        </p:txBody>
      </p:sp>
      <p:sp>
        <p:nvSpPr>
          <p:cNvPr id="3" name="Picture Placeholder 2"/>
          <p:cNvSpPr>
            <a:spLocks noGrp="1" noChangeAspect="1"/>
          </p:cNvSpPr>
          <p:nvPr>
            <p:ph type="pic" idx="1"/>
          </p:nvPr>
        </p:nvSpPr>
        <p:spPr>
          <a:xfrm>
            <a:off x="6478310" y="1233596"/>
            <a:ext cx="7714447" cy="6088647"/>
          </a:xfrm>
        </p:spPr>
        <p:txBody>
          <a:bodyPr anchor="t"/>
          <a:lstStyle>
            <a:lvl1pPr marL="0" indent="0">
              <a:buNone/>
              <a:defRPr sz="3998"/>
            </a:lvl1pPr>
            <a:lvl2pPr marL="571180" indent="0">
              <a:buNone/>
              <a:defRPr sz="3498"/>
            </a:lvl2pPr>
            <a:lvl3pPr marL="1142360" indent="0">
              <a:buNone/>
              <a:defRPr sz="2998"/>
            </a:lvl3pPr>
            <a:lvl4pPr marL="1713540" indent="0">
              <a:buNone/>
              <a:defRPr sz="2499"/>
            </a:lvl4pPr>
            <a:lvl5pPr marL="2284720" indent="0">
              <a:buNone/>
              <a:defRPr sz="2499"/>
            </a:lvl5pPr>
            <a:lvl6pPr marL="2855900" indent="0">
              <a:buNone/>
              <a:defRPr sz="2499"/>
            </a:lvl6pPr>
            <a:lvl7pPr marL="3427080" indent="0">
              <a:buNone/>
              <a:defRPr sz="2499"/>
            </a:lvl7pPr>
            <a:lvl8pPr marL="3998260" indent="0">
              <a:buNone/>
              <a:defRPr sz="2499"/>
            </a:lvl8pPr>
            <a:lvl9pPr marL="4569440" indent="0">
              <a:buNone/>
              <a:defRPr sz="2499"/>
            </a:lvl9pPr>
          </a:lstStyle>
          <a:p>
            <a:r>
              <a:rPr lang="en-US"/>
              <a:t>Click icon to add picture</a:t>
            </a:r>
            <a:endParaRPr lang="en-US" dirty="0"/>
          </a:p>
        </p:txBody>
      </p:sp>
      <p:sp>
        <p:nvSpPr>
          <p:cNvPr id="4" name="Text Placeholder 3"/>
          <p:cNvSpPr>
            <a:spLocks noGrp="1"/>
          </p:cNvSpPr>
          <p:nvPr>
            <p:ph type="body" sz="half" idx="2"/>
          </p:nvPr>
        </p:nvSpPr>
        <p:spPr>
          <a:xfrm>
            <a:off x="1049627" y="2570322"/>
            <a:ext cx="4914784" cy="4761838"/>
          </a:xfrm>
        </p:spPr>
        <p:txBody>
          <a:bodyPr/>
          <a:lstStyle>
            <a:lvl1pPr marL="0" indent="0">
              <a:buNone/>
              <a:defRPr sz="1999"/>
            </a:lvl1pPr>
            <a:lvl2pPr marL="571180" indent="0">
              <a:buNone/>
              <a:defRPr sz="1749"/>
            </a:lvl2pPr>
            <a:lvl3pPr marL="1142360" indent="0">
              <a:buNone/>
              <a:defRPr sz="1499"/>
            </a:lvl3pPr>
            <a:lvl4pPr marL="1713540" indent="0">
              <a:buNone/>
              <a:defRPr sz="1249"/>
            </a:lvl4pPr>
            <a:lvl5pPr marL="2284720" indent="0">
              <a:buNone/>
              <a:defRPr sz="1249"/>
            </a:lvl5pPr>
            <a:lvl6pPr marL="2855900" indent="0">
              <a:buNone/>
              <a:defRPr sz="1249"/>
            </a:lvl6pPr>
            <a:lvl7pPr marL="3427080" indent="0">
              <a:buNone/>
              <a:defRPr sz="1249"/>
            </a:lvl7pPr>
            <a:lvl8pPr marL="3998260" indent="0">
              <a:buNone/>
              <a:defRPr sz="1249"/>
            </a:lvl8pPr>
            <a:lvl9pPr marL="4569440" indent="0">
              <a:buNone/>
              <a:defRPr sz="1249"/>
            </a:lvl9pPr>
          </a:lstStyle>
          <a:p>
            <a:pPr lvl="0"/>
            <a:r>
              <a:rPr lang="en-US"/>
              <a:t>Edit Master text styles</a:t>
            </a:r>
          </a:p>
        </p:txBody>
      </p:sp>
      <p:sp>
        <p:nvSpPr>
          <p:cNvPr id="5" name="Date Placeholder 4"/>
          <p:cNvSpPr>
            <a:spLocks noGrp="1"/>
          </p:cNvSpPr>
          <p:nvPr>
            <p:ph type="dt" sz="half" idx="10"/>
          </p:nvPr>
        </p:nvSpPr>
        <p:spPr/>
        <p:txBody>
          <a:bodyPr/>
          <a:lstStyle/>
          <a:p>
            <a:fld id="{F45C08F1-AF49-F349-9196-6B114B6032EF}" type="datetimeFigureOut">
              <a:rPr lang="en-US" smtClean="0"/>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D1E89-B561-DE4C-83BC-A98F358D35CE}" type="slidenum">
              <a:rPr lang="en-US" smtClean="0"/>
              <a:t>‹#›</a:t>
            </a:fld>
            <a:endParaRPr lang="en-US"/>
          </a:p>
        </p:txBody>
      </p:sp>
    </p:spTree>
    <p:extLst>
      <p:ext uri="{BB962C8B-B14F-4D97-AF65-F5344CB8AC3E}">
        <p14:creationId xmlns:p14="http://schemas.microsoft.com/office/powerpoint/2010/main" val="2900592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7641" y="456154"/>
            <a:ext cx="13143131" cy="16560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47641" y="2280764"/>
            <a:ext cx="13143131" cy="54361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7641" y="7941024"/>
            <a:ext cx="3428643" cy="456153"/>
          </a:xfrm>
          <a:prstGeom prst="rect">
            <a:avLst/>
          </a:prstGeom>
        </p:spPr>
        <p:txBody>
          <a:bodyPr vert="horz" lIns="91440" tIns="45720" rIns="91440" bIns="45720" rtlCol="0" anchor="ctr"/>
          <a:lstStyle>
            <a:lvl1pPr algn="l">
              <a:defRPr sz="1499">
                <a:solidFill>
                  <a:schemeClr val="tx1">
                    <a:tint val="75000"/>
                  </a:schemeClr>
                </a:solidFill>
              </a:defRPr>
            </a:lvl1pPr>
          </a:lstStyle>
          <a:p>
            <a:fld id="{F45C08F1-AF49-F349-9196-6B114B6032EF}" type="datetimeFigureOut">
              <a:rPr lang="en-US" smtClean="0"/>
              <a:t>9/23/2024</a:t>
            </a:fld>
            <a:endParaRPr lang="en-US"/>
          </a:p>
        </p:txBody>
      </p:sp>
      <p:sp>
        <p:nvSpPr>
          <p:cNvPr id="5" name="Footer Placeholder 4"/>
          <p:cNvSpPr>
            <a:spLocks noGrp="1"/>
          </p:cNvSpPr>
          <p:nvPr>
            <p:ph type="ftr" sz="quarter" idx="3"/>
          </p:nvPr>
        </p:nvSpPr>
        <p:spPr>
          <a:xfrm>
            <a:off x="5047725" y="7941024"/>
            <a:ext cx="5142964" cy="456153"/>
          </a:xfrm>
          <a:prstGeom prst="rect">
            <a:avLst/>
          </a:prstGeom>
        </p:spPr>
        <p:txBody>
          <a:bodyPr vert="horz" lIns="91440" tIns="45720" rIns="91440" bIns="45720" rtlCol="0" anchor="ctr"/>
          <a:lstStyle>
            <a:lvl1pPr algn="ctr">
              <a:defRPr sz="14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62129" y="7941024"/>
            <a:ext cx="3428643" cy="456153"/>
          </a:xfrm>
          <a:prstGeom prst="rect">
            <a:avLst/>
          </a:prstGeom>
        </p:spPr>
        <p:txBody>
          <a:bodyPr vert="horz" lIns="91440" tIns="45720" rIns="91440" bIns="45720" rtlCol="0" anchor="ctr"/>
          <a:lstStyle>
            <a:lvl1pPr algn="r">
              <a:defRPr sz="1499">
                <a:solidFill>
                  <a:schemeClr val="tx1">
                    <a:tint val="75000"/>
                  </a:schemeClr>
                </a:solidFill>
              </a:defRPr>
            </a:lvl1pPr>
          </a:lstStyle>
          <a:p>
            <a:fld id="{6C9D1E89-B561-DE4C-83BC-A98F358D35CE}" type="slidenum">
              <a:rPr lang="en-US" smtClean="0"/>
              <a:t>‹#›</a:t>
            </a:fld>
            <a:endParaRPr lang="en-US"/>
          </a:p>
        </p:txBody>
      </p:sp>
    </p:spTree>
    <p:extLst>
      <p:ext uri="{BB962C8B-B14F-4D97-AF65-F5344CB8AC3E}">
        <p14:creationId xmlns:p14="http://schemas.microsoft.com/office/powerpoint/2010/main" val="2115988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142360" rtl="0" eaLnBrk="1" latinLnBrk="0" hangingPunct="1">
        <a:lnSpc>
          <a:spcPct val="90000"/>
        </a:lnSpc>
        <a:spcBef>
          <a:spcPct val="0"/>
        </a:spcBef>
        <a:buNone/>
        <a:defRPr sz="5497" kern="1200">
          <a:solidFill>
            <a:schemeClr val="tx1"/>
          </a:solidFill>
          <a:latin typeface="+mj-lt"/>
          <a:ea typeface="+mj-ea"/>
          <a:cs typeface="+mj-cs"/>
        </a:defRPr>
      </a:lvl1pPr>
    </p:titleStyle>
    <p:bodyStyle>
      <a:lvl1pPr marL="285590" indent="-285590" algn="l" defTabSz="1142360" rtl="0" eaLnBrk="1" latinLnBrk="0" hangingPunct="1">
        <a:lnSpc>
          <a:spcPct val="90000"/>
        </a:lnSpc>
        <a:spcBef>
          <a:spcPts val="1249"/>
        </a:spcBef>
        <a:buFont typeface="Arial" panose="020B0604020202020204" pitchFamily="34" charset="0"/>
        <a:buChar char="•"/>
        <a:defRPr sz="3498" kern="1200">
          <a:solidFill>
            <a:schemeClr val="tx1"/>
          </a:solidFill>
          <a:latin typeface="+mn-lt"/>
          <a:ea typeface="+mn-ea"/>
          <a:cs typeface="+mn-cs"/>
        </a:defRPr>
      </a:lvl1pPr>
      <a:lvl2pPr marL="856770" indent="-285590" algn="l" defTabSz="1142360" rtl="0" eaLnBrk="1" latinLnBrk="0" hangingPunct="1">
        <a:lnSpc>
          <a:spcPct val="90000"/>
        </a:lnSpc>
        <a:spcBef>
          <a:spcPts val="625"/>
        </a:spcBef>
        <a:buFont typeface="Arial" panose="020B0604020202020204" pitchFamily="34" charset="0"/>
        <a:buChar char="•"/>
        <a:defRPr sz="2998" kern="1200">
          <a:solidFill>
            <a:schemeClr val="tx1"/>
          </a:solidFill>
          <a:latin typeface="+mn-lt"/>
          <a:ea typeface="+mn-ea"/>
          <a:cs typeface="+mn-cs"/>
        </a:defRPr>
      </a:lvl2pPr>
      <a:lvl3pPr marL="1427950" indent="-285590" algn="l" defTabSz="1142360" rtl="0" eaLnBrk="1" latinLnBrk="0" hangingPunct="1">
        <a:lnSpc>
          <a:spcPct val="90000"/>
        </a:lnSpc>
        <a:spcBef>
          <a:spcPts val="625"/>
        </a:spcBef>
        <a:buFont typeface="Arial" panose="020B0604020202020204" pitchFamily="34" charset="0"/>
        <a:buChar char="•"/>
        <a:defRPr sz="2499" kern="1200">
          <a:solidFill>
            <a:schemeClr val="tx1"/>
          </a:solidFill>
          <a:latin typeface="+mn-lt"/>
          <a:ea typeface="+mn-ea"/>
          <a:cs typeface="+mn-cs"/>
        </a:defRPr>
      </a:lvl3pPr>
      <a:lvl4pPr marL="199913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4pPr>
      <a:lvl5pPr marL="257031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5pPr>
      <a:lvl6pPr marL="314149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6pPr>
      <a:lvl7pPr marL="371267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7pPr>
      <a:lvl8pPr marL="428385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8pPr>
      <a:lvl9pPr marL="485503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9pPr>
    </p:bodyStyle>
    <p:otherStyle>
      <a:defPPr>
        <a:defRPr lang="en-US"/>
      </a:defPPr>
      <a:lvl1pPr marL="0" algn="l" defTabSz="1142360" rtl="0" eaLnBrk="1" latinLnBrk="0" hangingPunct="1">
        <a:defRPr sz="2249" kern="1200">
          <a:solidFill>
            <a:schemeClr val="tx1"/>
          </a:solidFill>
          <a:latin typeface="+mn-lt"/>
          <a:ea typeface="+mn-ea"/>
          <a:cs typeface="+mn-cs"/>
        </a:defRPr>
      </a:lvl1pPr>
      <a:lvl2pPr marL="571180" algn="l" defTabSz="1142360" rtl="0" eaLnBrk="1" latinLnBrk="0" hangingPunct="1">
        <a:defRPr sz="2249" kern="1200">
          <a:solidFill>
            <a:schemeClr val="tx1"/>
          </a:solidFill>
          <a:latin typeface="+mn-lt"/>
          <a:ea typeface="+mn-ea"/>
          <a:cs typeface="+mn-cs"/>
        </a:defRPr>
      </a:lvl2pPr>
      <a:lvl3pPr marL="1142360" algn="l" defTabSz="1142360" rtl="0" eaLnBrk="1" latinLnBrk="0" hangingPunct="1">
        <a:defRPr sz="2249" kern="1200">
          <a:solidFill>
            <a:schemeClr val="tx1"/>
          </a:solidFill>
          <a:latin typeface="+mn-lt"/>
          <a:ea typeface="+mn-ea"/>
          <a:cs typeface="+mn-cs"/>
        </a:defRPr>
      </a:lvl3pPr>
      <a:lvl4pPr marL="1713540" algn="l" defTabSz="1142360" rtl="0" eaLnBrk="1" latinLnBrk="0" hangingPunct="1">
        <a:defRPr sz="2249" kern="1200">
          <a:solidFill>
            <a:schemeClr val="tx1"/>
          </a:solidFill>
          <a:latin typeface="+mn-lt"/>
          <a:ea typeface="+mn-ea"/>
          <a:cs typeface="+mn-cs"/>
        </a:defRPr>
      </a:lvl4pPr>
      <a:lvl5pPr marL="2284720" algn="l" defTabSz="1142360" rtl="0" eaLnBrk="1" latinLnBrk="0" hangingPunct="1">
        <a:defRPr sz="2249" kern="1200">
          <a:solidFill>
            <a:schemeClr val="tx1"/>
          </a:solidFill>
          <a:latin typeface="+mn-lt"/>
          <a:ea typeface="+mn-ea"/>
          <a:cs typeface="+mn-cs"/>
        </a:defRPr>
      </a:lvl5pPr>
      <a:lvl6pPr marL="2855900" algn="l" defTabSz="1142360" rtl="0" eaLnBrk="1" latinLnBrk="0" hangingPunct="1">
        <a:defRPr sz="2249" kern="1200">
          <a:solidFill>
            <a:schemeClr val="tx1"/>
          </a:solidFill>
          <a:latin typeface="+mn-lt"/>
          <a:ea typeface="+mn-ea"/>
          <a:cs typeface="+mn-cs"/>
        </a:defRPr>
      </a:lvl6pPr>
      <a:lvl7pPr marL="3427080" algn="l" defTabSz="1142360" rtl="0" eaLnBrk="1" latinLnBrk="0" hangingPunct="1">
        <a:defRPr sz="2249" kern="1200">
          <a:solidFill>
            <a:schemeClr val="tx1"/>
          </a:solidFill>
          <a:latin typeface="+mn-lt"/>
          <a:ea typeface="+mn-ea"/>
          <a:cs typeface="+mn-cs"/>
        </a:defRPr>
      </a:lvl7pPr>
      <a:lvl8pPr marL="3998260" algn="l" defTabSz="1142360" rtl="0" eaLnBrk="1" latinLnBrk="0" hangingPunct="1">
        <a:defRPr sz="2249" kern="1200">
          <a:solidFill>
            <a:schemeClr val="tx1"/>
          </a:solidFill>
          <a:latin typeface="+mn-lt"/>
          <a:ea typeface="+mn-ea"/>
          <a:cs typeface="+mn-cs"/>
        </a:defRPr>
      </a:lvl8pPr>
      <a:lvl9pPr marL="4569440" algn="l" defTabSz="1142360" rtl="0" eaLnBrk="1" latinLnBrk="0" hangingPunct="1">
        <a:defRPr sz="224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7641" y="603240"/>
            <a:ext cx="13143131" cy="977403"/>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1047641" y="2280763"/>
            <a:ext cx="13143131" cy="4849685"/>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47641" y="7659851"/>
            <a:ext cx="3428643" cy="456153"/>
          </a:xfrm>
          <a:prstGeom prst="rect">
            <a:avLst/>
          </a:prstGeom>
        </p:spPr>
        <p:txBody>
          <a:bodyPr vert="horz" lIns="91440" tIns="45720" rIns="91440" bIns="45720" rtlCol="0" anchor="ctr">
            <a:noAutofit/>
          </a:bodyPr>
          <a:lstStyle>
            <a:lvl1pPr algn="l">
              <a:defRPr sz="1499">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5" cstate="print">
            <a:extLst>
              <a:ext uri="{28A0092B-C50C-407E-A947-70E740481C1C}">
                <a14:useLocalDpi xmlns:a14="http://schemas.microsoft.com/office/drawing/2010/main"/>
              </a:ext>
            </a:extLst>
          </a:blip>
          <a:stretch>
            <a:fillRect/>
          </a:stretch>
        </p:blipFill>
        <p:spPr>
          <a:xfrm>
            <a:off x="12541010" y="7553287"/>
            <a:ext cx="2144443" cy="562716"/>
          </a:xfrm>
          <a:prstGeom prst="rect">
            <a:avLst/>
          </a:prstGeom>
        </p:spPr>
      </p:pic>
    </p:spTree>
    <p:extLst>
      <p:ext uri="{BB962C8B-B14F-4D97-AF65-F5344CB8AC3E}">
        <p14:creationId xmlns:p14="http://schemas.microsoft.com/office/powerpoint/2010/main" val="23941798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Lst>
  <p:hf sldNum="0" hdr="0" ftr="0" dt="0"/>
  <p:txStyles>
    <p:titleStyle>
      <a:lvl1pPr algn="l" defTabSz="1142360" rtl="0" eaLnBrk="1" latinLnBrk="0" hangingPunct="1">
        <a:lnSpc>
          <a:spcPct val="90000"/>
        </a:lnSpc>
        <a:spcBef>
          <a:spcPct val="0"/>
        </a:spcBef>
        <a:buNone/>
        <a:defRPr sz="4997" kern="1200">
          <a:solidFill>
            <a:schemeClr val="tx2"/>
          </a:solidFill>
          <a:latin typeface="+mj-lt"/>
          <a:ea typeface="+mj-ea"/>
          <a:cs typeface="+mj-cs"/>
        </a:defRPr>
      </a:lvl1pPr>
    </p:titleStyle>
    <p:bodyStyle>
      <a:lvl1pPr marL="285590" indent="-285590" algn="l" defTabSz="1142360" rtl="0" eaLnBrk="1" latinLnBrk="0" hangingPunct="1">
        <a:lnSpc>
          <a:spcPct val="100000"/>
        </a:lnSpc>
        <a:spcBef>
          <a:spcPts val="0"/>
        </a:spcBef>
        <a:spcAft>
          <a:spcPts val="2249"/>
        </a:spcAft>
        <a:buClr>
          <a:schemeClr val="tx2"/>
        </a:buClr>
        <a:buFont typeface="Arial" panose="020B0604020202020204" pitchFamily="34" charset="0"/>
        <a:buChar char="•"/>
        <a:defRPr sz="2998" kern="1200">
          <a:solidFill>
            <a:schemeClr val="tx1"/>
          </a:solidFill>
          <a:latin typeface="+mn-lt"/>
          <a:ea typeface="+mn-ea"/>
          <a:cs typeface="+mn-cs"/>
        </a:defRPr>
      </a:lvl1pPr>
      <a:lvl2pPr marL="85677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2499" kern="1200">
          <a:solidFill>
            <a:schemeClr val="tx1"/>
          </a:solidFill>
          <a:latin typeface="+mn-lt"/>
          <a:ea typeface="+mn-ea"/>
          <a:cs typeface="+mn-cs"/>
        </a:defRPr>
      </a:lvl2pPr>
      <a:lvl3pPr marL="142795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2249" kern="1200">
          <a:solidFill>
            <a:schemeClr val="tx1"/>
          </a:solidFill>
          <a:latin typeface="+mn-lt"/>
          <a:ea typeface="+mn-ea"/>
          <a:cs typeface="+mn-cs"/>
        </a:defRPr>
      </a:lvl3pPr>
      <a:lvl4pPr marL="199913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1999" kern="1200">
          <a:solidFill>
            <a:schemeClr val="tx1"/>
          </a:solidFill>
          <a:latin typeface="+mn-lt"/>
          <a:ea typeface="+mn-ea"/>
          <a:cs typeface="+mn-cs"/>
        </a:defRPr>
      </a:lvl4pPr>
      <a:lvl5pPr marL="257031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1999" kern="1200">
          <a:solidFill>
            <a:schemeClr val="tx1"/>
          </a:solidFill>
          <a:latin typeface="+mn-lt"/>
          <a:ea typeface="+mn-ea"/>
          <a:cs typeface="+mn-cs"/>
        </a:defRPr>
      </a:lvl5pPr>
      <a:lvl6pPr marL="314149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6pPr>
      <a:lvl7pPr marL="371267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7pPr>
      <a:lvl8pPr marL="428385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8pPr>
      <a:lvl9pPr marL="485503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9pPr>
    </p:bodyStyle>
    <p:otherStyle>
      <a:defPPr>
        <a:defRPr lang="en-US"/>
      </a:defPPr>
      <a:lvl1pPr marL="0" algn="l" defTabSz="1142360" rtl="0" eaLnBrk="1" latinLnBrk="0" hangingPunct="1">
        <a:defRPr sz="2249" kern="1200">
          <a:solidFill>
            <a:schemeClr val="tx1"/>
          </a:solidFill>
          <a:latin typeface="+mn-lt"/>
          <a:ea typeface="+mn-ea"/>
          <a:cs typeface="+mn-cs"/>
        </a:defRPr>
      </a:lvl1pPr>
      <a:lvl2pPr marL="571180" algn="l" defTabSz="1142360" rtl="0" eaLnBrk="1" latinLnBrk="0" hangingPunct="1">
        <a:defRPr sz="2249" kern="1200">
          <a:solidFill>
            <a:schemeClr val="tx1"/>
          </a:solidFill>
          <a:latin typeface="+mn-lt"/>
          <a:ea typeface="+mn-ea"/>
          <a:cs typeface="+mn-cs"/>
        </a:defRPr>
      </a:lvl2pPr>
      <a:lvl3pPr marL="1142360" algn="l" defTabSz="1142360" rtl="0" eaLnBrk="1" latinLnBrk="0" hangingPunct="1">
        <a:defRPr sz="2249" kern="1200">
          <a:solidFill>
            <a:schemeClr val="tx1"/>
          </a:solidFill>
          <a:latin typeface="+mn-lt"/>
          <a:ea typeface="+mn-ea"/>
          <a:cs typeface="+mn-cs"/>
        </a:defRPr>
      </a:lvl3pPr>
      <a:lvl4pPr marL="1713540" algn="l" defTabSz="1142360" rtl="0" eaLnBrk="1" latinLnBrk="0" hangingPunct="1">
        <a:defRPr sz="2249" kern="1200">
          <a:solidFill>
            <a:schemeClr val="tx1"/>
          </a:solidFill>
          <a:latin typeface="+mn-lt"/>
          <a:ea typeface="+mn-ea"/>
          <a:cs typeface="+mn-cs"/>
        </a:defRPr>
      </a:lvl4pPr>
      <a:lvl5pPr marL="2284720" algn="l" defTabSz="1142360" rtl="0" eaLnBrk="1" latinLnBrk="0" hangingPunct="1">
        <a:defRPr sz="2249" kern="1200">
          <a:solidFill>
            <a:schemeClr val="tx1"/>
          </a:solidFill>
          <a:latin typeface="+mn-lt"/>
          <a:ea typeface="+mn-ea"/>
          <a:cs typeface="+mn-cs"/>
        </a:defRPr>
      </a:lvl5pPr>
      <a:lvl6pPr marL="2855900" algn="l" defTabSz="1142360" rtl="0" eaLnBrk="1" latinLnBrk="0" hangingPunct="1">
        <a:defRPr sz="2249" kern="1200">
          <a:solidFill>
            <a:schemeClr val="tx1"/>
          </a:solidFill>
          <a:latin typeface="+mn-lt"/>
          <a:ea typeface="+mn-ea"/>
          <a:cs typeface="+mn-cs"/>
        </a:defRPr>
      </a:lvl6pPr>
      <a:lvl7pPr marL="3427080" algn="l" defTabSz="1142360" rtl="0" eaLnBrk="1" latinLnBrk="0" hangingPunct="1">
        <a:defRPr sz="2249" kern="1200">
          <a:solidFill>
            <a:schemeClr val="tx1"/>
          </a:solidFill>
          <a:latin typeface="+mn-lt"/>
          <a:ea typeface="+mn-ea"/>
          <a:cs typeface="+mn-cs"/>
        </a:defRPr>
      </a:lvl7pPr>
      <a:lvl8pPr marL="3998260" algn="l" defTabSz="1142360" rtl="0" eaLnBrk="1" latinLnBrk="0" hangingPunct="1">
        <a:defRPr sz="2249" kern="1200">
          <a:solidFill>
            <a:schemeClr val="tx1"/>
          </a:solidFill>
          <a:latin typeface="+mn-lt"/>
          <a:ea typeface="+mn-ea"/>
          <a:cs typeface="+mn-cs"/>
        </a:defRPr>
      </a:lvl8pPr>
      <a:lvl9pPr marL="4569440" algn="l" defTabSz="1142360" rtl="0" eaLnBrk="1" latinLnBrk="0" hangingPunct="1">
        <a:defRPr sz="22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4.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4.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4.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4.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hyperlink" Target="https://ec.europa.eu/social/main.jsp?catId=738&amp;langId=en&amp;pubId=8513&amp;furtherPubs=yes" TargetMode="External"/><Relationship Id="rId9"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34.xml"/><Relationship Id="rId4" Type="http://schemas.openxmlformats.org/officeDocument/2006/relationships/hyperlink" Target="https://www.oecd-ilibrary.org/social-issues-migration-health/the-economic-costs-of-childhood-socio-economic-disadvantage-in-european-oecd-countries_8c0c66b9-en"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EMPL-CHILD-GUARANTEE@ec.europa.eu" TargetMode="External"/><Relationship Id="rId2" Type="http://schemas.openxmlformats.org/officeDocument/2006/relationships/notesSlide" Target="../notesSlides/notesSlide26.xml"/><Relationship Id="rId1" Type="http://schemas.openxmlformats.org/officeDocument/2006/relationships/slideLayout" Target="../slideLayouts/slideLayout34.xml"/><Relationship Id="rId4" Type="http://schemas.openxmlformats.org/officeDocument/2006/relationships/hyperlink" Target="https://ec.europa.eu/social/main.jsp?catId=1428&amp;langId=e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5" name="Picture 4"/>
          <p:cNvPicPr>
            <a:picLocks noChangeAspect="1"/>
          </p:cNvPicPr>
          <p:nvPr/>
        </p:nvPicPr>
        <p:blipFill>
          <a:blip r:embed="rId3"/>
          <a:stretch>
            <a:fillRect/>
          </a:stretch>
        </p:blipFill>
        <p:spPr>
          <a:xfrm>
            <a:off x="-37713" y="16042"/>
            <a:ext cx="15268375" cy="8567738"/>
          </a:xfrm>
          <a:prstGeom prst="rect">
            <a:avLst/>
          </a:prstGeom>
        </p:spPr>
      </p:pic>
      <p:sp>
        <p:nvSpPr>
          <p:cNvPr id="7" name="TextBox 6"/>
          <p:cNvSpPr txBox="1"/>
          <p:nvPr/>
        </p:nvSpPr>
        <p:spPr>
          <a:xfrm>
            <a:off x="-65009" y="3890790"/>
            <a:ext cx="4343095" cy="2225609"/>
          </a:xfrm>
          <a:prstGeom prst="rect">
            <a:avLst/>
          </a:prstGeom>
          <a:noFill/>
        </p:spPr>
        <p:txBody>
          <a:bodyPr wrap="square" rtlCol="0">
            <a:spAutoFit/>
          </a:bodyPr>
          <a:lstStyle/>
          <a:p>
            <a:pPr algn="r"/>
            <a:br>
              <a:rPr lang="en-US" sz="3600" b="1" dirty="0">
                <a:solidFill>
                  <a:schemeClr val="accent1">
                    <a:lumMod val="75000"/>
                  </a:schemeClr>
                </a:solidFill>
              </a:rPr>
            </a:br>
            <a:r>
              <a:rPr lang="en-GB" sz="2800" b="1" dirty="0">
                <a:solidFill>
                  <a:srgbClr val="006EAF"/>
                </a:solidFill>
                <a:effectLst/>
                <a:latin typeface="Segoe UI" panose="020B0502040204020203" pitchFamily="34" charset="0"/>
                <a:ea typeface="Calibri" panose="020F0502020204030204" pitchFamily="34" charset="0"/>
                <a:cs typeface="Arial" panose="020B0604020202020204" pitchFamily="34" charset="0"/>
              </a:rPr>
              <a:t> </a:t>
            </a:r>
            <a:endParaRPr lang="en-IE" sz="28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en-GB" sz="2800" b="1" dirty="0">
              <a:solidFill>
                <a:srgbClr val="006EAF"/>
              </a:solidFill>
              <a:effectLst/>
              <a:latin typeface="Segoe UI" panose="020B0502040204020203" pitchFamily="34" charset="0"/>
              <a:ea typeface="Calibri" panose="020F0502020204030204" pitchFamily="34" charset="0"/>
              <a:cs typeface="Arial" panose="020B0604020202020204" pitchFamily="34" charset="0"/>
            </a:endParaRPr>
          </a:p>
          <a:p>
            <a:pPr algn="r"/>
            <a:endParaRPr lang="en-GB" sz="3600" b="1" dirty="0">
              <a:solidFill>
                <a:schemeClr val="accent1">
                  <a:lumMod val="75000"/>
                </a:schemeClr>
              </a:solidFill>
            </a:endParaRPr>
          </a:p>
        </p:txBody>
      </p:sp>
      <p:sp>
        <p:nvSpPr>
          <p:cNvPr id="4" name="TextBox 3">
            <a:extLst>
              <a:ext uri="{FF2B5EF4-FFF2-40B4-BE49-F238E27FC236}">
                <a16:creationId xmlns:a16="http://schemas.microsoft.com/office/drawing/2014/main" id="{A0A78629-78F0-CF00-C326-E3835211E6A4}"/>
              </a:ext>
            </a:extLst>
          </p:cNvPr>
          <p:cNvSpPr txBox="1"/>
          <p:nvPr/>
        </p:nvSpPr>
        <p:spPr>
          <a:xfrm>
            <a:off x="5678905" y="387914"/>
            <a:ext cx="9192693" cy="3634200"/>
          </a:xfrm>
          <a:prstGeom prst="rect">
            <a:avLst/>
          </a:prstGeom>
          <a:noFill/>
        </p:spPr>
        <p:txBody>
          <a:bodyPr wrap="square" rtlCol="0">
            <a:spAutoFit/>
          </a:bodyPr>
          <a:lstStyle/>
          <a:p>
            <a:pPr algn="r">
              <a:lnSpc>
                <a:spcPct val="107000"/>
              </a:lnSpc>
              <a:spcAft>
                <a:spcPts val="800"/>
              </a:spcAft>
            </a:pPr>
            <a:r>
              <a:rPr lang="en-US" sz="3000" b="1" dirty="0">
                <a:solidFill>
                  <a:schemeClr val="bg1"/>
                </a:solidFill>
                <a:latin typeface="EC Square Sans Pro" panose="020B0506040000020004" pitchFamily="34" charset="0"/>
              </a:rPr>
              <a:t>The EU Child Guarantee Conference</a:t>
            </a:r>
          </a:p>
          <a:p>
            <a:pPr algn="r">
              <a:lnSpc>
                <a:spcPct val="107000"/>
              </a:lnSpc>
              <a:spcAft>
                <a:spcPts val="800"/>
              </a:spcAft>
            </a:pPr>
            <a:r>
              <a:rPr lang="en-US" sz="3000" b="1" dirty="0">
                <a:solidFill>
                  <a:schemeClr val="bg1"/>
                </a:solidFill>
                <a:latin typeface="EC Square Sans Pro" panose="020B0506040000020004" pitchFamily="34" charset="0"/>
              </a:rPr>
              <a:t>Effective and Inclusive Policies and Programs for Children Aligned with </a:t>
            </a:r>
          </a:p>
          <a:p>
            <a:pPr algn="r">
              <a:lnSpc>
                <a:spcPct val="107000"/>
              </a:lnSpc>
              <a:spcAft>
                <a:spcPts val="800"/>
              </a:spcAft>
            </a:pPr>
            <a:r>
              <a:rPr lang="en-US" sz="3000" b="1" dirty="0">
                <a:solidFill>
                  <a:schemeClr val="bg1"/>
                </a:solidFill>
                <a:latin typeface="EC Square Sans Pro" panose="020B0506040000020004" pitchFamily="34" charset="0"/>
              </a:rPr>
              <a:t>EU Standards</a:t>
            </a:r>
          </a:p>
          <a:p>
            <a:pPr algn="r">
              <a:lnSpc>
                <a:spcPct val="107000"/>
              </a:lnSpc>
              <a:spcAft>
                <a:spcPts val="800"/>
              </a:spcAft>
            </a:pPr>
            <a:r>
              <a:rPr lang="en-GB" sz="3600" b="1" dirty="0">
                <a:solidFill>
                  <a:srgbClr val="006EAF"/>
                </a:solidFill>
                <a:effectLst/>
                <a:latin typeface="Segoe UI" panose="020B0502040204020203" pitchFamily="34" charset="0"/>
                <a:ea typeface="Calibri" panose="020F0502020204030204" pitchFamily="34" charset="0"/>
                <a:cs typeface="Arial" panose="020B0604020202020204" pitchFamily="34" charset="0"/>
              </a:rPr>
              <a:t> </a:t>
            </a:r>
            <a:r>
              <a:rPr lang="en-GB" sz="3000" b="1" dirty="0">
                <a:solidFill>
                  <a:schemeClr val="bg1"/>
                </a:solidFill>
                <a:effectLst/>
                <a:latin typeface="Segoe UI" panose="020B0502040204020203" pitchFamily="34" charset="0"/>
                <a:ea typeface="Calibri" panose="020F0502020204030204" pitchFamily="34" charset="0"/>
                <a:cs typeface="Arial" panose="020B0604020202020204" pitchFamily="34" charset="0"/>
              </a:rPr>
              <a:t>26 September 2024</a:t>
            </a:r>
          </a:p>
          <a:p>
            <a:pPr algn="r">
              <a:lnSpc>
                <a:spcPct val="107000"/>
              </a:lnSpc>
              <a:spcAft>
                <a:spcPts val="800"/>
              </a:spcAft>
            </a:pPr>
            <a:r>
              <a:rPr lang="en-GB" sz="3600" b="1" dirty="0">
                <a:solidFill>
                  <a:srgbClr val="006EAF"/>
                </a:solidFill>
                <a:effectLst/>
                <a:latin typeface="Segoe UI" panose="020B0502040204020203" pitchFamily="34" charset="0"/>
                <a:ea typeface="Calibri" panose="020F0502020204030204" pitchFamily="34" charset="0"/>
                <a:cs typeface="Arial" panose="020B0604020202020204" pitchFamily="34" charset="0"/>
              </a:rPr>
              <a:t> </a:t>
            </a:r>
            <a:endParaRPr lang="en-IE"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85400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216169" y="1081447"/>
            <a:ext cx="13137198" cy="976962"/>
          </a:xfrm>
          <a:prstGeom prst="rect">
            <a:avLst/>
          </a:prstGeom>
        </p:spPr>
        <p:txBody>
          <a:bodyPr/>
          <a:lstStyle>
            <a:lvl1pPr algn="l" defTabSz="1142360" rtl="0" eaLnBrk="1" latinLnBrk="0" hangingPunct="1">
              <a:lnSpc>
                <a:spcPct val="90000"/>
              </a:lnSpc>
              <a:spcBef>
                <a:spcPct val="0"/>
              </a:spcBef>
              <a:buNone/>
              <a:defRPr sz="4997" kern="1200">
                <a:solidFill>
                  <a:schemeClr val="tx2"/>
                </a:solidFill>
                <a:latin typeface="+mj-lt"/>
                <a:ea typeface="+mj-ea"/>
                <a:cs typeface="+mj-cs"/>
              </a:defRPr>
            </a:lvl1pPr>
          </a:lstStyle>
          <a:p>
            <a:pPr algn="ctr"/>
            <a:r>
              <a:rPr lang="en-US" sz="5400" dirty="0">
                <a:solidFill>
                  <a:srgbClr val="002060"/>
                </a:solidFill>
                <a:latin typeface="EC Square Sans Cond Pro" panose="020B0506040000020004" pitchFamily="34" charset="0"/>
              </a:rPr>
              <a:t>Free and effective access to early childhood education and care </a:t>
            </a:r>
          </a:p>
        </p:txBody>
      </p:sp>
      <p:sp>
        <p:nvSpPr>
          <p:cNvPr id="6" name="Content Placeholder 1"/>
          <p:cNvSpPr txBox="1">
            <a:spLocks/>
          </p:cNvSpPr>
          <p:nvPr/>
        </p:nvSpPr>
        <p:spPr>
          <a:xfrm>
            <a:off x="663919" y="6345912"/>
            <a:ext cx="13302760" cy="3379955"/>
          </a:xfrm>
          <a:prstGeom prst="rect">
            <a:avLst/>
          </a:prstGeom>
        </p:spPr>
        <p:txBody>
          <a:bodyPr vert="horz" lIns="91399" tIns="45700" rIns="91399" bIns="45700" rtlCol="0">
            <a:noAutofit/>
          </a:bodyPr>
          <a:lstStyle>
            <a:lvl1pPr marL="285590" indent="-285590" algn="l" defTabSz="1142360" rtl="0" eaLnBrk="1" latinLnBrk="0" hangingPunct="1">
              <a:lnSpc>
                <a:spcPct val="100000"/>
              </a:lnSpc>
              <a:spcBef>
                <a:spcPts val="0"/>
              </a:spcBef>
              <a:spcAft>
                <a:spcPts val="2249"/>
              </a:spcAft>
              <a:buClr>
                <a:schemeClr val="tx2"/>
              </a:buClr>
              <a:buFont typeface="Arial" panose="020B0604020202020204" pitchFamily="34" charset="0"/>
              <a:buChar char="•"/>
              <a:defRPr sz="2998" kern="1200">
                <a:solidFill>
                  <a:schemeClr val="tx1"/>
                </a:solidFill>
                <a:latin typeface="+mn-lt"/>
                <a:ea typeface="+mn-ea"/>
                <a:cs typeface="+mn-cs"/>
              </a:defRPr>
            </a:lvl1pPr>
            <a:lvl2pPr marL="85677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2499" kern="1200">
                <a:solidFill>
                  <a:schemeClr val="tx1"/>
                </a:solidFill>
                <a:latin typeface="+mn-lt"/>
                <a:ea typeface="+mn-ea"/>
                <a:cs typeface="+mn-cs"/>
              </a:defRPr>
            </a:lvl2pPr>
            <a:lvl3pPr marL="142795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2249" kern="1200">
                <a:solidFill>
                  <a:schemeClr val="tx1"/>
                </a:solidFill>
                <a:latin typeface="+mn-lt"/>
                <a:ea typeface="+mn-ea"/>
                <a:cs typeface="+mn-cs"/>
              </a:defRPr>
            </a:lvl3pPr>
            <a:lvl4pPr marL="199913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1999" kern="1200">
                <a:solidFill>
                  <a:schemeClr val="tx1"/>
                </a:solidFill>
                <a:latin typeface="+mn-lt"/>
                <a:ea typeface="+mn-ea"/>
                <a:cs typeface="+mn-cs"/>
              </a:defRPr>
            </a:lvl4pPr>
            <a:lvl5pPr marL="257031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1999" kern="1200">
                <a:solidFill>
                  <a:schemeClr val="tx1"/>
                </a:solidFill>
                <a:latin typeface="+mn-lt"/>
                <a:ea typeface="+mn-ea"/>
                <a:cs typeface="+mn-cs"/>
              </a:defRPr>
            </a:lvl5pPr>
            <a:lvl6pPr marL="314149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6pPr>
            <a:lvl7pPr marL="371267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7pPr>
            <a:lvl8pPr marL="428385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8pPr>
            <a:lvl9pPr marL="485503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9pPr>
          </a:lstStyle>
          <a:p>
            <a:endParaRPr lang="en-US" sz="2399" dirty="0">
              <a:solidFill>
                <a:schemeClr val="tx1">
                  <a:lumMod val="50000"/>
                </a:schemeClr>
              </a:solidFill>
              <a:latin typeface="Arial" panose="020B0604020202020204" pitchFamily="34" charset="0"/>
              <a:cs typeface="Arial" panose="020B0604020202020204" pitchFamily="34" charset="0"/>
            </a:endParaRPr>
          </a:p>
          <a:p>
            <a:endParaRPr lang="en-GB" sz="2399" dirty="0">
              <a:solidFill>
                <a:schemeClr val="tx1">
                  <a:lumMod val="50000"/>
                </a:schemeClr>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0EB7B798-321B-584F-B911-05ED225BB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7713" y="7462368"/>
            <a:ext cx="3183911" cy="835857"/>
          </a:xfrm>
          <a:prstGeom prst="rect">
            <a:avLst/>
          </a:prstGeom>
        </p:spPr>
      </p:pic>
      <p:sp>
        <p:nvSpPr>
          <p:cNvPr id="4" name="Rectangle 3">
            <a:extLst>
              <a:ext uri="{FF2B5EF4-FFF2-40B4-BE49-F238E27FC236}">
                <a16:creationId xmlns:a16="http://schemas.microsoft.com/office/drawing/2014/main" id="{79E84282-5994-B303-47BD-0A0CD97D4169}"/>
              </a:ext>
            </a:extLst>
          </p:cNvPr>
          <p:cNvSpPr/>
          <p:nvPr/>
        </p:nvSpPr>
        <p:spPr>
          <a:xfrm>
            <a:off x="369187" y="2121100"/>
            <a:ext cx="13779949" cy="1476366"/>
          </a:xfrm>
          <a:prstGeom prst="rect">
            <a:avLst/>
          </a:prstGeom>
        </p:spPr>
        <p:txBody>
          <a:bodyPr wrap="square">
            <a:spAutoFit/>
          </a:bodyPr>
          <a:lstStyle/>
          <a:p>
            <a:pPr defTabSz="1142136">
              <a:defRPr/>
            </a:pPr>
            <a:endParaRPr lang="en-US" sz="2998" dirty="0">
              <a:solidFill>
                <a:schemeClr val="tx2">
                  <a:lumMod val="75000"/>
                </a:schemeClr>
              </a:solidFill>
              <a:latin typeface="EC Square Sans Pro" panose="020B0506040000020004" pitchFamily="34" charset="0"/>
            </a:endParaRPr>
          </a:p>
          <a:p>
            <a:pPr defTabSz="1142136">
              <a:defRPr/>
            </a:pPr>
            <a:r>
              <a:rPr lang="en-US" sz="2998" dirty="0">
                <a:solidFill>
                  <a:schemeClr val="tx2">
                    <a:lumMod val="75000"/>
                  </a:schemeClr>
                </a:solidFill>
                <a:latin typeface="EC Square Sans Pro" panose="020B0506040000020004" pitchFamily="34" charset="0"/>
              </a:rPr>
              <a:t>Share of children (&lt;3 years) attending formal childcare for at least 1 hour per week (2022)</a:t>
            </a:r>
          </a:p>
        </p:txBody>
      </p:sp>
      <p:sp>
        <p:nvSpPr>
          <p:cNvPr id="2" name="Rectangle 1">
            <a:extLst>
              <a:ext uri="{FF2B5EF4-FFF2-40B4-BE49-F238E27FC236}">
                <a16:creationId xmlns:a16="http://schemas.microsoft.com/office/drawing/2014/main" id="{8B404543-AE34-E4F0-832D-1B4EB0475F83}"/>
              </a:ext>
            </a:extLst>
          </p:cNvPr>
          <p:cNvSpPr/>
          <p:nvPr/>
        </p:nvSpPr>
        <p:spPr>
          <a:xfrm>
            <a:off x="10543939" y="4477699"/>
            <a:ext cx="4147741" cy="2015295"/>
          </a:xfrm>
          <a:prstGeom prst="rect">
            <a:avLst/>
          </a:prstGeom>
        </p:spPr>
        <p:txBody>
          <a:bodyPr wrap="square">
            <a:spAutoFit/>
          </a:bodyPr>
          <a:lstStyle/>
          <a:p>
            <a:pPr defTabSz="1142136">
              <a:defRPr/>
            </a:pPr>
            <a:r>
              <a:rPr lang="fr-BE" sz="2499" dirty="0">
                <a:solidFill>
                  <a:schemeClr val="tx2">
                    <a:lumMod val="75000"/>
                  </a:schemeClr>
                </a:solidFill>
                <a:latin typeface="EC Square Sans Pro" panose="020B0506040000020004" pitchFamily="34" charset="0"/>
              </a:rPr>
              <a:t>is the </a:t>
            </a:r>
            <a:r>
              <a:rPr lang="fr-BE" sz="2499" dirty="0" err="1">
                <a:solidFill>
                  <a:schemeClr val="tx2">
                    <a:lumMod val="75000"/>
                  </a:schemeClr>
                </a:solidFill>
                <a:latin typeface="EC Square Sans Pro" panose="020B0506040000020004" pitchFamily="34" charset="0"/>
              </a:rPr>
              <a:t>average</a:t>
            </a:r>
            <a:r>
              <a:rPr lang="fr-BE" sz="2499" dirty="0">
                <a:solidFill>
                  <a:schemeClr val="tx2">
                    <a:lumMod val="75000"/>
                  </a:schemeClr>
                </a:solidFill>
                <a:latin typeface="EC Square Sans Pro" panose="020B0506040000020004" pitchFamily="34" charset="0"/>
              </a:rPr>
              <a:t> </a:t>
            </a:r>
            <a:r>
              <a:rPr lang="fr-BE" sz="2499" b="1" dirty="0">
                <a:solidFill>
                  <a:schemeClr val="tx2">
                    <a:lumMod val="75000"/>
                  </a:schemeClr>
                </a:solidFill>
                <a:latin typeface="EC Square Sans Pro" panose="020B0506040000020004" pitchFamily="34" charset="0"/>
              </a:rPr>
              <a:t>percentage points gap </a:t>
            </a:r>
            <a:r>
              <a:rPr lang="fr-BE" sz="2499" dirty="0" err="1">
                <a:solidFill>
                  <a:schemeClr val="tx2">
                    <a:lumMod val="75000"/>
                  </a:schemeClr>
                </a:solidFill>
                <a:latin typeface="EC Square Sans Pro" panose="020B0506040000020004" pitchFamily="34" charset="0"/>
              </a:rPr>
              <a:t>between</a:t>
            </a:r>
            <a:r>
              <a:rPr lang="fr-BE" sz="2499" dirty="0">
                <a:solidFill>
                  <a:schemeClr val="tx2">
                    <a:lumMod val="75000"/>
                  </a:schemeClr>
                </a:solidFill>
                <a:latin typeface="EC Square Sans Pro" panose="020B0506040000020004" pitchFamily="34" charset="0"/>
              </a:rPr>
              <a:t> the </a:t>
            </a:r>
            <a:r>
              <a:rPr lang="fr-BE" sz="2499" b="1" dirty="0">
                <a:solidFill>
                  <a:schemeClr val="tx2">
                    <a:lumMod val="75000"/>
                  </a:schemeClr>
                </a:solidFill>
                <a:latin typeface="EC Square Sans Pro" panose="020B0506040000020004" pitchFamily="34" charset="0"/>
              </a:rPr>
              <a:t>participation</a:t>
            </a:r>
            <a:r>
              <a:rPr lang="fr-BE" sz="2499" dirty="0">
                <a:solidFill>
                  <a:schemeClr val="tx2">
                    <a:lumMod val="75000"/>
                  </a:schemeClr>
                </a:solidFill>
                <a:latin typeface="EC Square Sans Pro" panose="020B0506040000020004" pitchFamily="34" charset="0"/>
              </a:rPr>
              <a:t> of </a:t>
            </a:r>
            <a:r>
              <a:rPr lang="fr-BE" sz="2499" dirty="0" err="1">
                <a:solidFill>
                  <a:schemeClr val="tx2">
                    <a:lumMod val="75000"/>
                  </a:schemeClr>
                </a:solidFill>
                <a:latin typeface="EC Square Sans Pro" panose="020B0506040000020004" pitchFamily="34" charset="0"/>
              </a:rPr>
              <a:t>children</a:t>
            </a:r>
            <a:r>
              <a:rPr lang="fr-BE" sz="2499" dirty="0">
                <a:solidFill>
                  <a:schemeClr val="tx2">
                    <a:lumMod val="75000"/>
                  </a:schemeClr>
                </a:solidFill>
                <a:latin typeface="EC Square Sans Pro" panose="020B0506040000020004" pitchFamily="34" charset="0"/>
              </a:rPr>
              <a:t> AROPE and not AROPE </a:t>
            </a:r>
            <a:r>
              <a:rPr lang="fr-BE" sz="2499" b="1" dirty="0">
                <a:solidFill>
                  <a:schemeClr val="tx2">
                    <a:lumMod val="75000"/>
                  </a:schemeClr>
                </a:solidFill>
                <a:latin typeface="EC Square Sans Pro" panose="020B0506040000020004" pitchFamily="34" charset="0"/>
              </a:rPr>
              <a:t>in </a:t>
            </a:r>
            <a:r>
              <a:rPr lang="fr-BE" sz="2499" b="1" dirty="0" err="1">
                <a:solidFill>
                  <a:schemeClr val="tx2">
                    <a:lumMod val="75000"/>
                  </a:schemeClr>
                </a:solidFill>
                <a:latin typeface="EC Square Sans Pro" panose="020B0506040000020004" pitchFamily="34" charset="0"/>
              </a:rPr>
              <a:t>formal</a:t>
            </a:r>
            <a:r>
              <a:rPr lang="fr-BE" sz="2499" b="1" dirty="0">
                <a:solidFill>
                  <a:schemeClr val="tx2">
                    <a:lumMod val="75000"/>
                  </a:schemeClr>
                </a:solidFill>
                <a:latin typeface="EC Square Sans Pro" panose="020B0506040000020004" pitchFamily="34" charset="0"/>
              </a:rPr>
              <a:t> </a:t>
            </a:r>
            <a:r>
              <a:rPr lang="fr-BE" sz="2499" b="1" dirty="0" err="1">
                <a:solidFill>
                  <a:schemeClr val="tx2">
                    <a:lumMod val="75000"/>
                  </a:schemeClr>
                </a:solidFill>
                <a:latin typeface="EC Square Sans Pro" panose="020B0506040000020004" pitchFamily="34" charset="0"/>
              </a:rPr>
              <a:t>childcare</a:t>
            </a:r>
            <a:r>
              <a:rPr lang="fr-BE" sz="2499" b="1" dirty="0">
                <a:solidFill>
                  <a:schemeClr val="tx2">
                    <a:lumMod val="75000"/>
                  </a:schemeClr>
                </a:solidFill>
                <a:latin typeface="EC Square Sans Pro" panose="020B0506040000020004" pitchFamily="34" charset="0"/>
              </a:rPr>
              <a:t> </a:t>
            </a:r>
            <a:r>
              <a:rPr lang="fr-BE" sz="2499" dirty="0">
                <a:solidFill>
                  <a:schemeClr val="tx2">
                    <a:lumMod val="75000"/>
                  </a:schemeClr>
                </a:solidFill>
                <a:latin typeface="EC Square Sans Pro" panose="020B0506040000020004" pitchFamily="34" charset="0"/>
              </a:rPr>
              <a:t>in the EU</a:t>
            </a:r>
            <a:endParaRPr lang="en-IE" sz="2499" dirty="0">
              <a:solidFill>
                <a:schemeClr val="tx2">
                  <a:lumMod val="75000"/>
                </a:schemeClr>
              </a:solidFill>
              <a:latin typeface="EC Square Sans Pro" panose="020B0506040000020004" pitchFamily="34" charset="0"/>
            </a:endParaRPr>
          </a:p>
        </p:txBody>
      </p:sp>
      <p:sp>
        <p:nvSpPr>
          <p:cNvPr id="3" name="TextBox 2">
            <a:extLst>
              <a:ext uri="{FF2B5EF4-FFF2-40B4-BE49-F238E27FC236}">
                <a16:creationId xmlns:a16="http://schemas.microsoft.com/office/drawing/2014/main" id="{61B7C24B-BC5A-6A42-9F43-54A3498F9A1D}"/>
              </a:ext>
            </a:extLst>
          </p:cNvPr>
          <p:cNvSpPr txBox="1"/>
          <p:nvPr/>
        </p:nvSpPr>
        <p:spPr>
          <a:xfrm>
            <a:off x="11491844" y="3772591"/>
            <a:ext cx="2829345" cy="707566"/>
          </a:xfrm>
          <a:prstGeom prst="rect">
            <a:avLst/>
          </a:prstGeom>
          <a:noFill/>
        </p:spPr>
        <p:txBody>
          <a:bodyPr wrap="square" rtlCol="0">
            <a:spAutoFit/>
          </a:bodyPr>
          <a:lstStyle/>
          <a:p>
            <a:r>
              <a:rPr lang="fr-BE" sz="3998" b="1" dirty="0">
                <a:solidFill>
                  <a:schemeClr val="tx2">
                    <a:lumMod val="75000"/>
                  </a:schemeClr>
                </a:solidFill>
                <a:latin typeface="Segoe Print" panose="02000600000000000000" pitchFamily="2" charset="0"/>
              </a:rPr>
              <a:t>17 </a:t>
            </a:r>
            <a:endParaRPr lang="en-IE" sz="3998" b="1" dirty="0">
              <a:solidFill>
                <a:schemeClr val="tx2">
                  <a:lumMod val="75000"/>
                </a:schemeClr>
              </a:solidFill>
              <a:latin typeface="Segoe Print" panose="02000600000000000000" pitchFamily="2" charset="0"/>
            </a:endParaRPr>
          </a:p>
        </p:txBody>
      </p:sp>
      <p:sp>
        <p:nvSpPr>
          <p:cNvPr id="7" name="Rectangle 6">
            <a:extLst>
              <a:ext uri="{FF2B5EF4-FFF2-40B4-BE49-F238E27FC236}">
                <a16:creationId xmlns:a16="http://schemas.microsoft.com/office/drawing/2014/main" id="{1D279AC0-6CA8-80F3-07C7-0BB6247F7083}"/>
              </a:ext>
            </a:extLst>
          </p:cNvPr>
          <p:cNvSpPr/>
          <p:nvPr/>
        </p:nvSpPr>
        <p:spPr>
          <a:xfrm>
            <a:off x="696245" y="8042605"/>
            <a:ext cx="8792613" cy="323037"/>
          </a:xfrm>
          <a:prstGeom prst="rect">
            <a:avLst/>
          </a:prstGeom>
        </p:spPr>
        <p:txBody>
          <a:bodyPr wrap="square">
            <a:spAutoFit/>
          </a:bodyPr>
          <a:lstStyle/>
          <a:p>
            <a:pPr defTabSz="1142136">
              <a:defRPr/>
            </a:pPr>
            <a:r>
              <a:rPr lang="en-US" sz="1499" dirty="0">
                <a:solidFill>
                  <a:schemeClr val="bg1">
                    <a:lumMod val="50000"/>
                  </a:schemeClr>
                </a:solidFill>
                <a:latin typeface="EC Square Sans Pro" panose="020B0506040000020004" pitchFamily="34" charset="0"/>
              </a:rPr>
              <a:t>Source: Eurostat</a:t>
            </a:r>
          </a:p>
        </p:txBody>
      </p:sp>
      <p:sp>
        <p:nvSpPr>
          <p:cNvPr id="8" name="Arrow: Right 7">
            <a:extLst>
              <a:ext uri="{FF2B5EF4-FFF2-40B4-BE49-F238E27FC236}">
                <a16:creationId xmlns:a16="http://schemas.microsoft.com/office/drawing/2014/main" id="{96F87631-34D5-F167-6AB7-E13276178462}"/>
              </a:ext>
            </a:extLst>
          </p:cNvPr>
          <p:cNvSpPr/>
          <p:nvPr/>
        </p:nvSpPr>
        <p:spPr>
          <a:xfrm>
            <a:off x="9651963" y="4792719"/>
            <a:ext cx="632184" cy="440864"/>
          </a:xfrm>
          <a:prstGeom prs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810"/>
          </a:p>
        </p:txBody>
      </p:sp>
      <p:sp>
        <p:nvSpPr>
          <p:cNvPr id="9" name="Oval 8">
            <a:extLst>
              <a:ext uri="{FF2B5EF4-FFF2-40B4-BE49-F238E27FC236}">
                <a16:creationId xmlns:a16="http://schemas.microsoft.com/office/drawing/2014/main" id="{41C234BC-13B4-22E7-26CA-2D58B45E0A7C}"/>
              </a:ext>
            </a:extLst>
          </p:cNvPr>
          <p:cNvSpPr/>
          <p:nvPr/>
        </p:nvSpPr>
        <p:spPr>
          <a:xfrm>
            <a:off x="5745673" y="7297337"/>
            <a:ext cx="306746" cy="271612"/>
          </a:xfrm>
          <a:prstGeom prst="ellipse">
            <a:avLst/>
          </a:prstGeom>
          <a:solidFill>
            <a:srgbClr val="203A63"/>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625" dirty="0"/>
          </a:p>
        </p:txBody>
      </p:sp>
      <p:graphicFrame>
        <p:nvGraphicFramePr>
          <p:cNvPr id="10" name="Chart 9">
            <a:extLst>
              <a:ext uri="{FF2B5EF4-FFF2-40B4-BE49-F238E27FC236}">
                <a16:creationId xmlns:a16="http://schemas.microsoft.com/office/drawing/2014/main" id="{03E6143A-A769-2CE6-9EB2-01CE8C69B416}"/>
              </a:ext>
            </a:extLst>
          </p:cNvPr>
          <p:cNvGraphicFramePr>
            <a:graphicFrameLocks/>
          </p:cNvGraphicFramePr>
          <p:nvPr>
            <p:extLst>
              <p:ext uri="{D42A27DB-BD31-4B8C-83A1-F6EECF244321}">
                <p14:modId xmlns:p14="http://schemas.microsoft.com/office/powerpoint/2010/main" val="1073837788"/>
              </p:ext>
            </p:extLst>
          </p:nvPr>
        </p:nvGraphicFramePr>
        <p:xfrm>
          <a:off x="546732" y="3267315"/>
          <a:ext cx="9463542" cy="4695995"/>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
            <a:extLst>
              <a:ext uri="{FF2B5EF4-FFF2-40B4-BE49-F238E27FC236}">
                <a16:creationId xmlns:a16="http://schemas.microsoft.com/office/drawing/2014/main" id="{DA54EB57-060D-023B-0FF0-F532966E88AC}"/>
              </a:ext>
            </a:extLst>
          </p:cNvPr>
          <p:cNvSpPr txBox="1"/>
          <p:nvPr/>
        </p:nvSpPr>
        <p:spPr>
          <a:xfrm>
            <a:off x="5690141" y="7283280"/>
            <a:ext cx="515652" cy="274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BE" sz="1124" dirty="0">
                <a:solidFill>
                  <a:srgbClr val="FFFF00"/>
                </a:solidFill>
              </a:rPr>
              <a:t>EU</a:t>
            </a:r>
            <a:endParaRPr lang="en-IE" sz="1249" dirty="0">
              <a:solidFill>
                <a:srgbClr val="FFFF00"/>
              </a:solidFill>
            </a:endParaRPr>
          </a:p>
        </p:txBody>
      </p:sp>
    </p:spTree>
    <p:extLst>
      <p:ext uri="{BB962C8B-B14F-4D97-AF65-F5344CB8AC3E}">
        <p14:creationId xmlns:p14="http://schemas.microsoft.com/office/powerpoint/2010/main" val="4020509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9590" y="7463803"/>
            <a:ext cx="3185349" cy="836234"/>
          </a:xfrm>
          <a:prstGeom prst="rect">
            <a:avLst/>
          </a:prstGeom>
        </p:spPr>
      </p:pic>
      <p:sp>
        <p:nvSpPr>
          <p:cNvPr id="5" name="Title 3"/>
          <p:cNvSpPr txBox="1">
            <a:spLocks/>
          </p:cNvSpPr>
          <p:nvPr/>
        </p:nvSpPr>
        <p:spPr>
          <a:xfrm>
            <a:off x="1213200" y="1080000"/>
            <a:ext cx="7869128" cy="977403"/>
          </a:xfrm>
          <a:prstGeom prst="rect">
            <a:avLst/>
          </a:prstGeom>
        </p:spPr>
        <p:txBody>
          <a:bodyPr/>
          <a:lstStyle>
            <a:lvl1pPr algn="l" defTabSz="1142360" rtl="0" eaLnBrk="1" latinLnBrk="0" hangingPunct="1">
              <a:lnSpc>
                <a:spcPct val="90000"/>
              </a:lnSpc>
              <a:spcBef>
                <a:spcPct val="0"/>
              </a:spcBef>
              <a:buNone/>
              <a:defRPr sz="4997" kern="1200">
                <a:solidFill>
                  <a:schemeClr val="tx2"/>
                </a:solidFill>
                <a:latin typeface="+mj-lt"/>
                <a:ea typeface="+mj-ea"/>
                <a:cs typeface="+mj-cs"/>
              </a:defRPr>
            </a:lvl1pPr>
          </a:lstStyle>
          <a:p>
            <a:r>
              <a:rPr lang="en-IE" sz="4800" dirty="0">
                <a:solidFill>
                  <a:srgbClr val="002060"/>
                </a:solidFill>
              </a:rPr>
              <a:t>Recommendations</a:t>
            </a:r>
            <a:endParaRPr lang="cs-CZ" sz="4800" dirty="0">
              <a:solidFill>
                <a:srgbClr val="002060"/>
              </a:solidFill>
            </a:endParaRPr>
          </a:p>
        </p:txBody>
      </p:sp>
      <p:grpSp>
        <p:nvGrpSpPr>
          <p:cNvPr id="23" name="Group 22"/>
          <p:cNvGrpSpPr/>
          <p:nvPr/>
        </p:nvGrpSpPr>
        <p:grpSpPr>
          <a:xfrm>
            <a:off x="429562" y="598946"/>
            <a:ext cx="14208752" cy="8094657"/>
            <a:chOff x="448994" y="317645"/>
            <a:chExt cx="13773882" cy="8094657"/>
          </a:xfrm>
        </p:grpSpPr>
        <p:sp>
          <p:nvSpPr>
            <p:cNvPr id="10" name="TextBox 9"/>
            <p:cNvSpPr txBox="1"/>
            <p:nvPr/>
          </p:nvSpPr>
          <p:spPr>
            <a:xfrm>
              <a:off x="448994" y="1829645"/>
              <a:ext cx="13614411" cy="6582657"/>
            </a:xfrm>
            <a:prstGeom prst="rect">
              <a:avLst/>
            </a:prstGeom>
            <a:noFill/>
          </p:spPr>
          <p:txBody>
            <a:bodyPr wrap="square" tIns="224875" rtlCol="0">
              <a:spAutoFit/>
            </a:bodyPr>
            <a:lstStyle/>
            <a:p>
              <a:pPr marL="457200" indent="-457200">
                <a:spcAft>
                  <a:spcPts val="600"/>
                </a:spcAft>
                <a:buFont typeface="+mj-lt"/>
                <a:buAutoNum type="alphaLcParenR"/>
              </a:pPr>
              <a:r>
                <a:rPr lang="en-US" sz="2400" dirty="0">
                  <a:solidFill>
                    <a:srgbClr val="1D2C65"/>
                  </a:solidFill>
                  <a:latin typeface="EC Square Sans Pro" panose="020B0506040000020004" pitchFamily="34" charset="0"/>
                </a:rPr>
                <a:t>address financial and non-financial barriers to participation;</a:t>
              </a:r>
            </a:p>
            <a:p>
              <a:pPr marL="457200" indent="-457200">
                <a:spcAft>
                  <a:spcPts val="600"/>
                </a:spcAft>
                <a:buFont typeface="+mj-lt"/>
                <a:buAutoNum type="alphaLcParenR"/>
              </a:pPr>
              <a:r>
                <a:rPr lang="en-IE" sz="2400" dirty="0">
                  <a:solidFill>
                    <a:srgbClr val="1D2C65"/>
                  </a:solidFill>
                  <a:latin typeface="EC Square Sans Pro" panose="020B0506040000020004" pitchFamily="34" charset="0"/>
                </a:rPr>
                <a:t>provide educational materials, text books, school uniforms, digital services and IT equipment for distance learning;</a:t>
              </a:r>
            </a:p>
            <a:p>
              <a:pPr marL="457200" indent="-457200">
                <a:spcAft>
                  <a:spcPts val="600"/>
                </a:spcAft>
                <a:buFont typeface="+mj-lt"/>
                <a:buAutoNum type="alphaLcParenR"/>
              </a:pPr>
              <a:r>
                <a:rPr lang="en-IE" sz="2400" dirty="0">
                  <a:solidFill>
                    <a:srgbClr val="1D2C65"/>
                  </a:solidFill>
                  <a:latin typeface="EC Square Sans Pro" panose="020B0506040000020004" pitchFamily="34" charset="0"/>
                </a:rPr>
                <a:t>provide school transport;</a:t>
              </a:r>
            </a:p>
            <a:p>
              <a:pPr marL="457200" indent="-457200">
                <a:spcAft>
                  <a:spcPts val="600"/>
                </a:spcAft>
                <a:buFont typeface="+mj-lt"/>
                <a:buAutoNum type="alphaLcParenR"/>
              </a:pPr>
              <a:r>
                <a:rPr lang="en-US" sz="2400" dirty="0">
                  <a:solidFill>
                    <a:srgbClr val="1D2C65"/>
                  </a:solidFill>
                  <a:latin typeface="EC Square Sans Pro" panose="020B0506040000020004" pitchFamily="34" charset="0"/>
                </a:rPr>
                <a:t>ensure at least one healthy meal each school day; </a:t>
              </a:r>
            </a:p>
            <a:p>
              <a:pPr marL="457200" indent="-457200">
                <a:spcAft>
                  <a:spcPts val="600"/>
                </a:spcAft>
                <a:buFont typeface="+mj-lt"/>
                <a:buAutoNum type="alphaLcParenR"/>
              </a:pPr>
              <a:r>
                <a:rPr lang="en-US" sz="2400" dirty="0">
                  <a:solidFill>
                    <a:srgbClr val="1D2C65"/>
                  </a:solidFill>
                  <a:latin typeface="EC Square Sans Pro" panose="020B0506040000020004" pitchFamily="34" charset="0"/>
                </a:rPr>
                <a:t>ensure access to school-based activities, including school trips;</a:t>
              </a:r>
            </a:p>
            <a:p>
              <a:pPr marL="457200" indent="-457200">
                <a:spcAft>
                  <a:spcPts val="600"/>
                </a:spcAft>
                <a:buFont typeface="+mj-lt"/>
                <a:buAutoNum type="alphaLcParenR"/>
              </a:pPr>
              <a:r>
                <a:rPr lang="en-US" sz="2400" dirty="0">
                  <a:solidFill>
                    <a:srgbClr val="1D2C65"/>
                  </a:solidFill>
                  <a:latin typeface="EC Square Sans Pro" panose="020B0506040000020004" pitchFamily="34" charset="0"/>
                </a:rPr>
                <a:t>prevent and reduce early school leaving; </a:t>
              </a:r>
              <a:endParaRPr lang="cs-CZ" sz="2400" dirty="0">
                <a:solidFill>
                  <a:srgbClr val="1D2C65"/>
                </a:solidFill>
                <a:latin typeface="EC Square Sans Pro" panose="020B0506040000020004" pitchFamily="34" charset="0"/>
              </a:endParaRPr>
            </a:p>
            <a:p>
              <a:pPr marL="457200" indent="-457200">
                <a:spcAft>
                  <a:spcPts val="600"/>
                </a:spcAft>
                <a:buFont typeface="+mj-lt"/>
                <a:buAutoNum type="alphaLcParenR" startAt="7"/>
              </a:pPr>
              <a:r>
                <a:rPr lang="en-US" sz="2400" dirty="0">
                  <a:solidFill>
                    <a:srgbClr val="1D2C65"/>
                  </a:solidFill>
                  <a:latin typeface="EC Square Sans Pro" panose="020B0506040000020004" pitchFamily="34" charset="0"/>
                </a:rPr>
                <a:t>provide learning support for pupils with learning difficulties; </a:t>
              </a:r>
            </a:p>
            <a:p>
              <a:pPr marL="457200" indent="-457200">
                <a:spcAft>
                  <a:spcPts val="600"/>
                </a:spcAft>
                <a:buFont typeface="+mj-lt"/>
                <a:buAutoNum type="alphaLcParenR" startAt="7"/>
              </a:pPr>
              <a:r>
                <a:rPr lang="en-US" sz="2400" dirty="0">
                  <a:solidFill>
                    <a:srgbClr val="1D2C65"/>
                  </a:solidFill>
                  <a:latin typeface="EC Square Sans Pro" panose="020B0506040000020004" pitchFamily="34" charset="0"/>
                </a:rPr>
                <a:t>adapt facilities and educational materials to children  with disabilities; </a:t>
              </a:r>
            </a:p>
            <a:p>
              <a:pPr marL="457200" indent="-457200">
                <a:spcAft>
                  <a:spcPts val="600"/>
                </a:spcAft>
                <a:buFont typeface="+mj-lt"/>
                <a:buAutoNum type="alphaLcParenR" startAt="7"/>
              </a:pPr>
              <a:r>
                <a:rPr lang="en-US" sz="2400" dirty="0">
                  <a:solidFill>
                    <a:srgbClr val="1D2C65"/>
                  </a:solidFill>
                  <a:latin typeface="EC Square Sans Pro" panose="020B0506040000020004" pitchFamily="34" charset="0"/>
                </a:rPr>
                <a:t>support inclusive education and avoiding segregated classes; give priority or early access for children in need;</a:t>
              </a:r>
            </a:p>
            <a:p>
              <a:pPr marL="457200" indent="-457200">
                <a:spcAft>
                  <a:spcPts val="600"/>
                </a:spcAft>
                <a:buFont typeface="+mj-lt"/>
                <a:buAutoNum type="alphaLcParenR" startAt="7"/>
              </a:pPr>
              <a:r>
                <a:rPr lang="en-US" sz="2400" dirty="0">
                  <a:solidFill>
                    <a:srgbClr val="1D2C65"/>
                  </a:solidFill>
                  <a:latin typeface="EC Square Sans Pro" panose="020B0506040000020004" pitchFamily="34" charset="0"/>
                </a:rPr>
                <a:t>develop cooperation framework for schools, communities, social services and social economy actors to provide inclusive education, after school care, opportunities to participate in sport, leisure and cultural activities, and to invest in schools as centers of inclusion. </a:t>
              </a:r>
            </a:p>
            <a:p>
              <a:pPr>
                <a:spcAft>
                  <a:spcPts val="600"/>
                </a:spcAft>
              </a:pPr>
              <a:endParaRPr lang="en-US" sz="2400" dirty="0">
                <a:solidFill>
                  <a:srgbClr val="1D2C65"/>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4473" y="317645"/>
              <a:ext cx="1512000" cy="1512000"/>
            </a:xfrm>
            <a:prstGeom prst="rect">
              <a:avLst/>
            </a:prstGeom>
          </p:spPr>
        </p:pic>
        <p:sp>
          <p:nvSpPr>
            <p:cNvPr id="18" name="Rectangle 17">
              <a:extLst>
                <a:ext uri="{FF2B5EF4-FFF2-40B4-BE49-F238E27FC236}">
                  <a16:creationId xmlns:a16="http://schemas.microsoft.com/office/drawing/2014/main" id="{934DB2B6-A62C-C34D-9F50-9F205498D3A8}"/>
                </a:ext>
              </a:extLst>
            </p:cNvPr>
            <p:cNvSpPr/>
            <p:nvPr/>
          </p:nvSpPr>
          <p:spPr>
            <a:xfrm>
              <a:off x="8251163" y="814390"/>
              <a:ext cx="2328479" cy="1200329"/>
            </a:xfrm>
            <a:prstGeom prst="rect">
              <a:avLst/>
            </a:prstGeom>
          </p:spPr>
          <p:txBody>
            <a:bodyPr wrap="square">
              <a:spAutoFit/>
            </a:bodyPr>
            <a:lstStyle/>
            <a:p>
              <a:pPr>
                <a:spcAft>
                  <a:spcPts val="750"/>
                </a:spcAft>
              </a:pPr>
              <a:r>
                <a:rPr lang="en-US" sz="2400" b="1" dirty="0">
                  <a:solidFill>
                    <a:srgbClr val="1B4590"/>
                  </a:solidFill>
                  <a:latin typeface="EC Square Sans Pro" panose="020B0506040000020004" pitchFamily="34" charset="0"/>
                </a:rPr>
                <a:t>early childhood education </a:t>
              </a:r>
              <a:br>
                <a:rPr lang="en-US" sz="2400" b="1" dirty="0">
                  <a:solidFill>
                    <a:srgbClr val="1B4590"/>
                  </a:solidFill>
                  <a:latin typeface="EC Square Sans Pro" panose="020B0506040000020004" pitchFamily="34" charset="0"/>
                </a:rPr>
              </a:br>
              <a:r>
                <a:rPr lang="en-US" sz="2400" b="1" dirty="0">
                  <a:solidFill>
                    <a:srgbClr val="1B4590"/>
                  </a:solidFill>
                  <a:latin typeface="EC Square Sans Pro" panose="020B0506040000020004" pitchFamily="34" charset="0"/>
                </a:rPr>
                <a:t>and care</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9181" y="658554"/>
              <a:ext cx="1512000" cy="1512000"/>
            </a:xfrm>
            <a:prstGeom prst="rect">
              <a:avLst/>
            </a:prstGeom>
          </p:spPr>
        </p:pic>
        <p:sp>
          <p:nvSpPr>
            <p:cNvPr id="19" name="Rectangle 18">
              <a:extLst>
                <a:ext uri="{FF2B5EF4-FFF2-40B4-BE49-F238E27FC236}">
                  <a16:creationId xmlns:a16="http://schemas.microsoft.com/office/drawing/2014/main" id="{90B2C3C3-109C-DF43-94D2-8325D2083FBC}"/>
                </a:ext>
              </a:extLst>
            </p:cNvPr>
            <p:cNvSpPr/>
            <p:nvPr/>
          </p:nvSpPr>
          <p:spPr>
            <a:xfrm>
              <a:off x="11928115" y="814390"/>
              <a:ext cx="2294761" cy="1200329"/>
            </a:xfrm>
            <a:prstGeom prst="rect">
              <a:avLst/>
            </a:prstGeom>
          </p:spPr>
          <p:txBody>
            <a:bodyPr wrap="square">
              <a:spAutoFit/>
            </a:bodyPr>
            <a:lstStyle/>
            <a:p>
              <a:pPr>
                <a:spcAft>
                  <a:spcPts val="750"/>
                </a:spcAft>
              </a:pPr>
              <a:r>
                <a:rPr lang="en-US" sz="2400" b="1" dirty="0">
                  <a:solidFill>
                    <a:srgbClr val="1B4590"/>
                  </a:solidFill>
                  <a:latin typeface="EC Square Sans Pro" panose="020B0506040000020004" pitchFamily="34" charset="0"/>
                </a:rPr>
                <a:t>education and school-based activities</a:t>
              </a:r>
            </a:p>
          </p:txBody>
        </p:sp>
      </p:grpSp>
      <p:sp>
        <p:nvSpPr>
          <p:cNvPr id="11" name="TextBox 10"/>
          <p:cNvSpPr txBox="1"/>
          <p:nvPr/>
        </p:nvSpPr>
        <p:spPr>
          <a:xfrm>
            <a:off x="9290097" y="388215"/>
            <a:ext cx="4718004" cy="523220"/>
          </a:xfrm>
          <a:prstGeom prst="rect">
            <a:avLst/>
          </a:prstGeom>
          <a:noFill/>
        </p:spPr>
        <p:txBody>
          <a:bodyPr wrap="square" rtlCol="0">
            <a:spAutoFit/>
          </a:bodyPr>
          <a:lstStyle/>
          <a:p>
            <a:r>
              <a:rPr lang="en-IE" sz="2800" b="1" dirty="0">
                <a:solidFill>
                  <a:srgbClr val="1B4590"/>
                </a:solidFill>
                <a:latin typeface="EC Square Sans Pro" panose="020B0506040000020004" pitchFamily="34" charset="0"/>
              </a:rPr>
              <a:t>Free and effective access</a:t>
            </a:r>
            <a:endParaRPr lang="en-US" sz="2800" b="1" dirty="0">
              <a:solidFill>
                <a:srgbClr val="1B4590"/>
              </a:solidFill>
              <a:latin typeface="EC Square Sans Pro" panose="020B0506040000020004" pitchFamily="34" charset="0"/>
            </a:endParaRPr>
          </a:p>
        </p:txBody>
      </p:sp>
    </p:spTree>
    <p:extLst>
      <p:ext uri="{BB962C8B-B14F-4D97-AF65-F5344CB8AC3E}">
        <p14:creationId xmlns:p14="http://schemas.microsoft.com/office/powerpoint/2010/main" val="105982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E2CBD9E6-809D-9216-A8F8-ECCC1801088D}"/>
              </a:ext>
            </a:extLst>
          </p:cNvPr>
          <p:cNvSpPr txBox="1">
            <a:spLocks/>
          </p:cNvSpPr>
          <p:nvPr/>
        </p:nvSpPr>
        <p:spPr>
          <a:xfrm>
            <a:off x="266219" y="939594"/>
            <a:ext cx="14815594" cy="977403"/>
          </a:xfrm>
          <a:prstGeom prst="rect">
            <a:avLst/>
          </a:prstGeom>
        </p:spPr>
        <p:txBody>
          <a:bodyPr/>
          <a:lstStyle>
            <a:lvl1pPr algn="l" defTabSz="1142360" rtl="0" eaLnBrk="1" latinLnBrk="0" hangingPunct="1">
              <a:lnSpc>
                <a:spcPct val="90000"/>
              </a:lnSpc>
              <a:spcBef>
                <a:spcPct val="0"/>
              </a:spcBef>
              <a:buNone/>
              <a:defRPr sz="4997" kern="1200">
                <a:solidFill>
                  <a:schemeClr val="tx2"/>
                </a:solidFill>
                <a:latin typeface="+mj-lt"/>
                <a:ea typeface="+mj-ea"/>
                <a:cs typeface="+mj-cs"/>
              </a:defRPr>
            </a:lvl1pPr>
          </a:lstStyle>
          <a:p>
            <a:pPr algn="ctr"/>
            <a:r>
              <a:rPr lang="en-US" sz="4800" dirty="0">
                <a:solidFill>
                  <a:srgbClr val="002060"/>
                </a:solidFill>
                <a:latin typeface="EC Square Sans Cond Pro" panose="020B0506040000020004" pitchFamily="34" charset="0"/>
              </a:rPr>
              <a:t>Effective and free access to education and school-based activities</a:t>
            </a:r>
          </a:p>
          <a:p>
            <a:pPr algn="ctr">
              <a:spcBef>
                <a:spcPts val="1200"/>
              </a:spcBef>
            </a:pPr>
            <a:r>
              <a:rPr lang="en-US" sz="3200" i="1" dirty="0">
                <a:solidFill>
                  <a:srgbClr val="1B4590"/>
                </a:solidFill>
                <a:latin typeface="EC Square Sans Cond Pro" panose="020B0506040000020004" pitchFamily="34" charset="0"/>
              </a:rPr>
              <a:t>Share of children (&lt;16) AROPE and not AROPE suffering from the enforced lack of access to regular leisure activities in 2021</a:t>
            </a:r>
            <a:endParaRPr lang="en-GB" sz="3200" i="1" dirty="0">
              <a:solidFill>
                <a:srgbClr val="1B4590"/>
              </a:solidFill>
              <a:latin typeface="EC Square Sans Cond Pro" panose="020B0506040000020004" pitchFamily="34" charset="0"/>
            </a:endParaRPr>
          </a:p>
        </p:txBody>
      </p:sp>
      <p:graphicFrame>
        <p:nvGraphicFramePr>
          <p:cNvPr id="3" name="Chart 2">
            <a:extLst>
              <a:ext uri="{FF2B5EF4-FFF2-40B4-BE49-F238E27FC236}">
                <a16:creationId xmlns:a16="http://schemas.microsoft.com/office/drawing/2014/main" id="{15044F51-0342-371C-BCA8-B82BEE3E0D67}"/>
              </a:ext>
            </a:extLst>
          </p:cNvPr>
          <p:cNvGraphicFramePr>
            <a:graphicFrameLocks/>
          </p:cNvGraphicFramePr>
          <p:nvPr>
            <p:extLst>
              <p:ext uri="{D42A27DB-BD31-4B8C-83A1-F6EECF244321}">
                <p14:modId xmlns:p14="http://schemas.microsoft.com/office/powerpoint/2010/main" val="2352736051"/>
              </p:ext>
            </p:extLst>
          </p:nvPr>
        </p:nvGraphicFramePr>
        <p:xfrm>
          <a:off x="2399206" y="3300412"/>
          <a:ext cx="10440000"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E340E1C-E013-966C-D66D-366A9C91BD55}"/>
              </a:ext>
            </a:extLst>
          </p:cNvPr>
          <p:cNvSpPr txBox="1"/>
          <p:nvPr/>
        </p:nvSpPr>
        <p:spPr>
          <a:xfrm>
            <a:off x="2382527" y="7523486"/>
            <a:ext cx="9654798" cy="369332"/>
          </a:xfrm>
          <a:prstGeom prst="rect">
            <a:avLst/>
          </a:prstGeom>
          <a:noFill/>
        </p:spPr>
        <p:txBody>
          <a:bodyPr wrap="square" rtlCol="0">
            <a:spAutoFit/>
          </a:bodyPr>
          <a:lstStyle/>
          <a:p>
            <a:r>
              <a:rPr lang="fr-BE" sz="1800" b="1" dirty="0"/>
              <a:t>Source</a:t>
            </a:r>
            <a:r>
              <a:rPr lang="fr-BE" sz="1800" dirty="0"/>
              <a:t>: Eurostat</a:t>
            </a:r>
          </a:p>
        </p:txBody>
      </p:sp>
    </p:spTree>
    <p:extLst>
      <p:ext uri="{BB962C8B-B14F-4D97-AF65-F5344CB8AC3E}">
        <p14:creationId xmlns:p14="http://schemas.microsoft.com/office/powerpoint/2010/main" val="158836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E2CBD9E6-809D-9216-A8F8-ECCC1801088D}"/>
              </a:ext>
            </a:extLst>
          </p:cNvPr>
          <p:cNvSpPr txBox="1">
            <a:spLocks/>
          </p:cNvSpPr>
          <p:nvPr/>
        </p:nvSpPr>
        <p:spPr>
          <a:xfrm>
            <a:off x="1213276" y="939594"/>
            <a:ext cx="13143131" cy="977403"/>
          </a:xfrm>
          <a:prstGeom prst="rect">
            <a:avLst/>
          </a:prstGeom>
        </p:spPr>
        <p:txBody>
          <a:bodyPr/>
          <a:lstStyle>
            <a:lvl1pPr algn="l" defTabSz="1142360" rtl="0" eaLnBrk="1" latinLnBrk="0" hangingPunct="1">
              <a:lnSpc>
                <a:spcPct val="90000"/>
              </a:lnSpc>
              <a:spcBef>
                <a:spcPct val="0"/>
              </a:spcBef>
              <a:buNone/>
              <a:defRPr sz="4997" kern="1200">
                <a:solidFill>
                  <a:schemeClr val="tx2"/>
                </a:solidFill>
                <a:latin typeface="+mj-lt"/>
                <a:ea typeface="+mj-ea"/>
                <a:cs typeface="+mj-cs"/>
              </a:defRPr>
            </a:lvl1pPr>
          </a:lstStyle>
          <a:p>
            <a:pPr algn="ctr"/>
            <a:r>
              <a:rPr lang="en-US" sz="4800" dirty="0">
                <a:solidFill>
                  <a:srgbClr val="002060"/>
                </a:solidFill>
                <a:latin typeface="EC Square Sans Cond Pro" panose="020B0506040000020004" pitchFamily="34" charset="0"/>
              </a:rPr>
              <a:t>Effective and free access to at least one healthy meal per school day/effective access to healthy nutrition</a:t>
            </a:r>
          </a:p>
          <a:p>
            <a:pPr algn="ctr">
              <a:spcBef>
                <a:spcPts val="1200"/>
              </a:spcBef>
            </a:pPr>
            <a:r>
              <a:rPr lang="en-US" sz="3200" i="1" dirty="0">
                <a:solidFill>
                  <a:srgbClr val="1B4590"/>
                </a:solidFill>
                <a:latin typeface="EC Square Sans Cond Pro" panose="020B0506040000020004" pitchFamily="34" charset="0"/>
              </a:rPr>
              <a:t>Share of children (&lt;16) AROPE and not AROPE suffering from the enforced lack of access to fresh fruits and vegetables once a day in 2021</a:t>
            </a:r>
            <a:endParaRPr lang="en-GB" sz="3200" i="1" dirty="0">
              <a:solidFill>
                <a:srgbClr val="1B4590"/>
              </a:solidFill>
              <a:latin typeface="EC Square Sans Cond Pro" panose="020B0506040000020004" pitchFamily="34" charset="0"/>
            </a:endParaRPr>
          </a:p>
        </p:txBody>
      </p:sp>
      <p:graphicFrame>
        <p:nvGraphicFramePr>
          <p:cNvPr id="4" name="Chart 3">
            <a:extLst>
              <a:ext uri="{FF2B5EF4-FFF2-40B4-BE49-F238E27FC236}">
                <a16:creationId xmlns:a16="http://schemas.microsoft.com/office/drawing/2014/main" id="{23574E0A-9BAC-B084-B900-A4760EC0D5F3}"/>
              </a:ext>
            </a:extLst>
          </p:cNvPr>
          <p:cNvGraphicFramePr>
            <a:graphicFrameLocks/>
          </p:cNvGraphicFramePr>
          <p:nvPr>
            <p:extLst>
              <p:ext uri="{D42A27DB-BD31-4B8C-83A1-F6EECF244321}">
                <p14:modId xmlns:p14="http://schemas.microsoft.com/office/powerpoint/2010/main" val="2973482223"/>
              </p:ext>
            </p:extLst>
          </p:nvPr>
        </p:nvGraphicFramePr>
        <p:xfrm>
          <a:off x="2399206" y="3380623"/>
          <a:ext cx="10440000"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B46CD4EF-0163-EB23-69A2-1FE3FA73226D}"/>
              </a:ext>
            </a:extLst>
          </p:cNvPr>
          <p:cNvSpPr txBox="1"/>
          <p:nvPr/>
        </p:nvSpPr>
        <p:spPr>
          <a:xfrm>
            <a:off x="2382527" y="7523486"/>
            <a:ext cx="9654798" cy="369332"/>
          </a:xfrm>
          <a:prstGeom prst="rect">
            <a:avLst/>
          </a:prstGeom>
          <a:noFill/>
        </p:spPr>
        <p:txBody>
          <a:bodyPr wrap="square" rtlCol="0">
            <a:spAutoFit/>
          </a:bodyPr>
          <a:lstStyle/>
          <a:p>
            <a:r>
              <a:rPr lang="fr-BE" sz="1800" b="1" dirty="0"/>
              <a:t>Source</a:t>
            </a:r>
            <a:r>
              <a:rPr lang="fr-BE" sz="1800" dirty="0"/>
              <a:t>: Eurostat</a:t>
            </a:r>
          </a:p>
        </p:txBody>
      </p:sp>
    </p:spTree>
    <p:extLst>
      <p:ext uri="{BB962C8B-B14F-4D97-AF65-F5344CB8AC3E}">
        <p14:creationId xmlns:p14="http://schemas.microsoft.com/office/powerpoint/2010/main" val="2162209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9590" y="7463803"/>
            <a:ext cx="3185349" cy="836234"/>
          </a:xfrm>
          <a:prstGeom prst="rect">
            <a:avLst/>
          </a:prstGeom>
        </p:spPr>
      </p:pic>
      <p:sp>
        <p:nvSpPr>
          <p:cNvPr id="5" name="Title 3"/>
          <p:cNvSpPr txBox="1">
            <a:spLocks/>
          </p:cNvSpPr>
          <p:nvPr/>
        </p:nvSpPr>
        <p:spPr>
          <a:xfrm>
            <a:off x="1213200" y="1080000"/>
            <a:ext cx="7869128" cy="977403"/>
          </a:xfrm>
          <a:prstGeom prst="rect">
            <a:avLst/>
          </a:prstGeom>
        </p:spPr>
        <p:txBody>
          <a:bodyPr/>
          <a:lstStyle>
            <a:lvl1pPr algn="l" defTabSz="1142360" rtl="0" eaLnBrk="1" latinLnBrk="0" hangingPunct="1">
              <a:lnSpc>
                <a:spcPct val="90000"/>
              </a:lnSpc>
              <a:spcBef>
                <a:spcPct val="0"/>
              </a:spcBef>
              <a:buNone/>
              <a:defRPr sz="4997" kern="1200">
                <a:solidFill>
                  <a:schemeClr val="tx2"/>
                </a:solidFill>
                <a:latin typeface="+mj-lt"/>
                <a:ea typeface="+mj-ea"/>
                <a:cs typeface="+mj-cs"/>
              </a:defRPr>
            </a:lvl1pPr>
          </a:lstStyle>
          <a:p>
            <a:pPr algn="ctr"/>
            <a:r>
              <a:rPr lang="en-IE" sz="4800" dirty="0">
                <a:solidFill>
                  <a:srgbClr val="002060"/>
                </a:solidFill>
              </a:rPr>
              <a:t>Recommendations</a:t>
            </a:r>
            <a:endParaRPr lang="cs-CZ" sz="4800" dirty="0">
              <a:solidFill>
                <a:srgbClr val="002060"/>
              </a:solidFill>
            </a:endParaRPr>
          </a:p>
        </p:txBody>
      </p:sp>
      <p:grpSp>
        <p:nvGrpSpPr>
          <p:cNvPr id="9" name="Group 8"/>
          <p:cNvGrpSpPr/>
          <p:nvPr/>
        </p:nvGrpSpPr>
        <p:grpSpPr>
          <a:xfrm>
            <a:off x="1213200" y="1947866"/>
            <a:ext cx="10869936" cy="5181274"/>
            <a:chOff x="1714494" y="1799276"/>
            <a:chExt cx="10869936" cy="5181274"/>
          </a:xfrm>
        </p:grpSpPr>
        <p:sp>
          <p:nvSpPr>
            <p:cNvPr id="10" name="TextBox 9"/>
            <p:cNvSpPr txBox="1"/>
            <p:nvPr/>
          </p:nvSpPr>
          <p:spPr>
            <a:xfrm>
              <a:off x="1714494" y="3814213"/>
              <a:ext cx="10869936" cy="3166337"/>
            </a:xfrm>
            <a:prstGeom prst="rect">
              <a:avLst/>
            </a:prstGeom>
            <a:noFill/>
          </p:spPr>
          <p:txBody>
            <a:bodyPr wrap="square" tIns="224875" rtlCol="0">
              <a:spAutoFit/>
            </a:bodyPr>
            <a:lstStyle/>
            <a:p>
              <a:pPr marL="514350" indent="-514350">
                <a:spcAft>
                  <a:spcPts val="600"/>
                </a:spcAft>
                <a:buFont typeface="+mj-lt"/>
                <a:buAutoNum type="alphaLcParenR"/>
              </a:pPr>
              <a:endParaRPr lang="en-US" sz="2400" dirty="0">
                <a:solidFill>
                  <a:srgbClr val="1D2C65"/>
                </a:solidFill>
              </a:endParaRPr>
            </a:p>
            <a:p>
              <a:pPr marL="514350" indent="-514350">
                <a:spcAft>
                  <a:spcPts val="600"/>
                </a:spcAft>
                <a:buFont typeface="+mj-lt"/>
                <a:buAutoNum type="alphaLcParenR"/>
              </a:pPr>
              <a:r>
                <a:rPr lang="en-US" sz="2400" dirty="0">
                  <a:solidFill>
                    <a:srgbClr val="1D2C65"/>
                  </a:solidFill>
                </a:rPr>
                <a:t>support access to healthy meals also outside of school days, in particular during school closures;</a:t>
              </a:r>
            </a:p>
            <a:p>
              <a:pPr marL="514350" indent="-514350">
                <a:spcAft>
                  <a:spcPts val="600"/>
                </a:spcAft>
                <a:buFont typeface="+mj-lt"/>
                <a:buAutoNum type="alphaLcParenR"/>
              </a:pPr>
              <a:r>
                <a:rPr lang="en-US" sz="2400" dirty="0">
                  <a:solidFill>
                    <a:srgbClr val="1D2C65"/>
                  </a:solidFill>
                </a:rPr>
                <a:t>ensure that nutrition standards in ECEC and schools address dietary needs;  </a:t>
              </a:r>
            </a:p>
            <a:p>
              <a:pPr marL="514350" indent="-514350">
                <a:spcAft>
                  <a:spcPts val="600"/>
                </a:spcAft>
                <a:buFont typeface="+mj-lt"/>
                <a:buAutoNum type="alphaLcParenR"/>
              </a:pPr>
              <a:r>
                <a:rPr lang="en-US" sz="2400" dirty="0">
                  <a:solidFill>
                    <a:srgbClr val="1D2C65"/>
                  </a:solidFill>
                </a:rPr>
                <a:t>limit advertising and restrict the availability of unhealthy foods;</a:t>
              </a:r>
            </a:p>
            <a:p>
              <a:pPr marL="514350" indent="-514350">
                <a:spcAft>
                  <a:spcPts val="600"/>
                </a:spcAft>
                <a:buFont typeface="+mj-lt"/>
                <a:buAutoNum type="alphaLcParenR"/>
              </a:pPr>
              <a:r>
                <a:rPr lang="en-US" sz="2400" dirty="0">
                  <a:solidFill>
                    <a:srgbClr val="1D2C65"/>
                  </a:solidFill>
                </a:rPr>
                <a:t>educate on healthy nutrition. </a:t>
              </a:r>
            </a:p>
          </p:txBody>
        </p:sp>
        <p:sp>
          <p:nvSpPr>
            <p:cNvPr id="18" name="Rectangle 17">
              <a:extLst>
                <a:ext uri="{FF2B5EF4-FFF2-40B4-BE49-F238E27FC236}">
                  <a16:creationId xmlns:a16="http://schemas.microsoft.com/office/drawing/2014/main" id="{934DB2B6-A62C-C34D-9F50-9F205498D3A8}"/>
                </a:ext>
              </a:extLst>
            </p:cNvPr>
            <p:cNvSpPr/>
            <p:nvPr/>
          </p:nvSpPr>
          <p:spPr>
            <a:xfrm>
              <a:off x="3946590" y="2081785"/>
              <a:ext cx="2429169" cy="1200329"/>
            </a:xfrm>
            <a:prstGeom prst="rect">
              <a:avLst/>
            </a:prstGeom>
            <a:noFill/>
          </p:spPr>
          <p:txBody>
            <a:bodyPr wrap="square" rtlCol="0">
              <a:spAutoFit/>
            </a:bodyPr>
            <a:lstStyle/>
            <a:p>
              <a:r>
                <a:rPr lang="en-US" sz="2400" dirty="0">
                  <a:solidFill>
                    <a:srgbClr val="1B4590"/>
                  </a:solidFill>
                </a:rPr>
                <a:t>At least one healthy meal each </a:t>
              </a:r>
              <a:r>
                <a:rPr lang="cs-CZ" sz="2400" dirty="0" err="1">
                  <a:solidFill>
                    <a:srgbClr val="1B4590"/>
                  </a:solidFill>
                </a:rPr>
                <a:t>school</a:t>
              </a:r>
              <a:r>
                <a:rPr lang="cs-CZ" sz="2400" dirty="0">
                  <a:solidFill>
                    <a:srgbClr val="1B4590"/>
                  </a:solidFill>
                </a:rPr>
                <a:t> </a:t>
              </a:r>
              <a:r>
                <a:rPr lang="en-US" sz="2400" dirty="0">
                  <a:solidFill>
                    <a:srgbClr val="1B4590"/>
                  </a:solidFill>
                </a:rPr>
                <a:t>day</a:t>
              </a:r>
            </a:p>
          </p:txBody>
        </p:sp>
        <p:sp>
          <p:nvSpPr>
            <p:cNvPr id="19" name="Rectangle 18">
              <a:extLst>
                <a:ext uri="{FF2B5EF4-FFF2-40B4-BE49-F238E27FC236}">
                  <a16:creationId xmlns:a16="http://schemas.microsoft.com/office/drawing/2014/main" id="{90B2C3C3-109C-DF43-94D2-8325D2083FBC}"/>
                </a:ext>
              </a:extLst>
            </p:cNvPr>
            <p:cNvSpPr/>
            <p:nvPr/>
          </p:nvSpPr>
          <p:spPr>
            <a:xfrm>
              <a:off x="8606790" y="2261106"/>
              <a:ext cx="2294761" cy="830997"/>
            </a:xfrm>
            <a:prstGeom prst="rect">
              <a:avLst/>
            </a:prstGeom>
            <a:noFill/>
          </p:spPr>
          <p:txBody>
            <a:bodyPr wrap="square" rtlCol="0">
              <a:spAutoFit/>
            </a:bodyPr>
            <a:lstStyle/>
            <a:p>
              <a:r>
                <a:rPr lang="en-IE" sz="2400" dirty="0">
                  <a:solidFill>
                    <a:srgbClr val="1B4590"/>
                  </a:solidFill>
                </a:rPr>
                <a:t>Healthy nutrition</a:t>
              </a:r>
              <a:endParaRPr lang="en-US" sz="2400" dirty="0">
                <a:solidFill>
                  <a:srgbClr val="1B459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0423" y="1799276"/>
              <a:ext cx="1512000" cy="1512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0224" y="1799276"/>
              <a:ext cx="1512000" cy="1512000"/>
            </a:xfrm>
            <a:prstGeom prst="rect">
              <a:avLst/>
            </a:prstGeom>
          </p:spPr>
        </p:pic>
        <p:sp>
          <p:nvSpPr>
            <p:cNvPr id="8" name="TextBox 7"/>
            <p:cNvSpPr txBox="1"/>
            <p:nvPr/>
          </p:nvSpPr>
          <p:spPr>
            <a:xfrm>
              <a:off x="2310224" y="3764225"/>
              <a:ext cx="3916457" cy="461665"/>
            </a:xfrm>
            <a:prstGeom prst="rect">
              <a:avLst/>
            </a:prstGeom>
            <a:noFill/>
          </p:spPr>
          <p:txBody>
            <a:bodyPr wrap="none" rtlCol="0">
              <a:spAutoFit/>
            </a:bodyPr>
            <a:lstStyle/>
            <a:p>
              <a:r>
                <a:rPr lang="en-IE" sz="2400" b="1" dirty="0">
                  <a:solidFill>
                    <a:srgbClr val="1B4590"/>
                  </a:solidFill>
                </a:rPr>
                <a:t>Free and effective </a:t>
              </a:r>
              <a:r>
                <a:rPr lang="en-IE" sz="2400" dirty="0">
                  <a:solidFill>
                    <a:srgbClr val="1B4590"/>
                  </a:solidFill>
                </a:rPr>
                <a:t>access</a:t>
              </a:r>
              <a:endParaRPr lang="en-US" sz="2400" dirty="0">
                <a:solidFill>
                  <a:srgbClr val="1B4590"/>
                </a:solidFill>
              </a:endParaRPr>
            </a:p>
          </p:txBody>
        </p:sp>
        <p:sp>
          <p:nvSpPr>
            <p:cNvPr id="12" name="TextBox 11"/>
            <p:cNvSpPr txBox="1"/>
            <p:nvPr/>
          </p:nvSpPr>
          <p:spPr>
            <a:xfrm>
              <a:off x="7209471" y="3754544"/>
              <a:ext cx="2794638" cy="461665"/>
            </a:xfrm>
            <a:prstGeom prst="rect">
              <a:avLst/>
            </a:prstGeom>
            <a:noFill/>
          </p:spPr>
          <p:txBody>
            <a:bodyPr wrap="square" rtlCol="0">
              <a:spAutoFit/>
            </a:bodyPr>
            <a:lstStyle/>
            <a:p>
              <a:r>
                <a:rPr lang="en-IE" sz="2400" b="1" dirty="0">
                  <a:solidFill>
                    <a:srgbClr val="1B4590"/>
                  </a:solidFill>
                </a:rPr>
                <a:t>Effective</a:t>
              </a:r>
              <a:r>
                <a:rPr lang="en-IE" dirty="0">
                  <a:solidFill>
                    <a:srgbClr val="1B4590"/>
                  </a:solidFill>
                </a:rPr>
                <a:t> </a:t>
              </a:r>
              <a:r>
                <a:rPr lang="en-IE" sz="2400" dirty="0">
                  <a:solidFill>
                    <a:srgbClr val="1B4590"/>
                  </a:solidFill>
                </a:rPr>
                <a:t>access</a:t>
              </a:r>
              <a:endParaRPr lang="en-US" sz="2400" dirty="0">
                <a:solidFill>
                  <a:srgbClr val="1B4590"/>
                </a:solidFill>
              </a:endParaRPr>
            </a:p>
          </p:txBody>
        </p:sp>
      </p:grpSp>
    </p:spTree>
    <p:extLst>
      <p:ext uri="{BB962C8B-B14F-4D97-AF65-F5344CB8AC3E}">
        <p14:creationId xmlns:p14="http://schemas.microsoft.com/office/powerpoint/2010/main" val="1899905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E2CBD9E6-809D-9216-A8F8-ECCC1801088D}"/>
              </a:ext>
            </a:extLst>
          </p:cNvPr>
          <p:cNvSpPr txBox="1">
            <a:spLocks/>
          </p:cNvSpPr>
          <p:nvPr/>
        </p:nvSpPr>
        <p:spPr>
          <a:xfrm>
            <a:off x="1213276" y="939594"/>
            <a:ext cx="13143131" cy="977403"/>
          </a:xfrm>
          <a:prstGeom prst="rect">
            <a:avLst/>
          </a:prstGeom>
        </p:spPr>
        <p:txBody>
          <a:bodyPr/>
          <a:lstStyle>
            <a:lvl1pPr algn="l" defTabSz="1142360" rtl="0" eaLnBrk="1" latinLnBrk="0" hangingPunct="1">
              <a:lnSpc>
                <a:spcPct val="90000"/>
              </a:lnSpc>
              <a:spcBef>
                <a:spcPct val="0"/>
              </a:spcBef>
              <a:buNone/>
              <a:defRPr sz="4997" kern="1200">
                <a:solidFill>
                  <a:schemeClr val="tx2"/>
                </a:solidFill>
                <a:latin typeface="+mj-lt"/>
                <a:ea typeface="+mj-ea"/>
                <a:cs typeface="+mj-cs"/>
              </a:defRPr>
            </a:lvl1pPr>
          </a:lstStyle>
          <a:p>
            <a:pPr algn="ctr"/>
            <a:r>
              <a:rPr lang="en-US" sz="4800" dirty="0">
                <a:solidFill>
                  <a:srgbClr val="002060"/>
                </a:solidFill>
                <a:latin typeface="EC Square Sans Cond Pro" panose="020B0506040000020004" pitchFamily="34" charset="0"/>
              </a:rPr>
              <a:t>Effective and free access to healthcare</a:t>
            </a:r>
          </a:p>
          <a:p>
            <a:endParaRPr lang="en-US" sz="4800" dirty="0">
              <a:solidFill>
                <a:srgbClr val="1B4590"/>
              </a:solidFill>
              <a:latin typeface="EC Square Sans Cond Pro" panose="020B0506040000020004" pitchFamily="34" charset="0"/>
            </a:endParaRPr>
          </a:p>
          <a:p>
            <a:pPr algn="ctr">
              <a:spcBef>
                <a:spcPts val="1200"/>
              </a:spcBef>
            </a:pPr>
            <a:r>
              <a:rPr lang="en-US" sz="3200" i="1" dirty="0">
                <a:solidFill>
                  <a:srgbClr val="1B4590"/>
                </a:solidFill>
                <a:latin typeface="EC Square Sans Cond Pro" panose="020B0506040000020004" pitchFamily="34" charset="0"/>
              </a:rPr>
              <a:t>Share of children (&lt;16) AROPE and not AROPE with unmet needs for medical examination or treatment in 2021</a:t>
            </a:r>
            <a:endParaRPr lang="en-GB" sz="3200" i="1" dirty="0">
              <a:solidFill>
                <a:srgbClr val="1B4590"/>
              </a:solidFill>
              <a:latin typeface="EC Square Sans Cond Pro" panose="020B0506040000020004" pitchFamily="34" charset="0"/>
            </a:endParaRPr>
          </a:p>
        </p:txBody>
      </p:sp>
      <p:graphicFrame>
        <p:nvGraphicFramePr>
          <p:cNvPr id="3" name="Chart 2">
            <a:extLst>
              <a:ext uri="{FF2B5EF4-FFF2-40B4-BE49-F238E27FC236}">
                <a16:creationId xmlns:a16="http://schemas.microsoft.com/office/drawing/2014/main" id="{32008073-5151-1FDC-AAD0-CB402DBCFBA8}"/>
              </a:ext>
            </a:extLst>
          </p:cNvPr>
          <p:cNvGraphicFramePr>
            <a:graphicFrameLocks/>
          </p:cNvGraphicFramePr>
          <p:nvPr>
            <p:extLst>
              <p:ext uri="{D42A27DB-BD31-4B8C-83A1-F6EECF244321}">
                <p14:modId xmlns:p14="http://schemas.microsoft.com/office/powerpoint/2010/main" val="2684584565"/>
              </p:ext>
            </p:extLst>
          </p:nvPr>
        </p:nvGraphicFramePr>
        <p:xfrm>
          <a:off x="2399206" y="3418281"/>
          <a:ext cx="10440000"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44F746B-A885-FE90-4348-873C6BFA5E8E}"/>
              </a:ext>
            </a:extLst>
          </p:cNvPr>
          <p:cNvSpPr txBox="1"/>
          <p:nvPr/>
        </p:nvSpPr>
        <p:spPr>
          <a:xfrm>
            <a:off x="2382527" y="7578078"/>
            <a:ext cx="9654798" cy="646331"/>
          </a:xfrm>
          <a:prstGeom prst="rect">
            <a:avLst/>
          </a:prstGeom>
          <a:noFill/>
        </p:spPr>
        <p:txBody>
          <a:bodyPr wrap="square" rtlCol="0">
            <a:spAutoFit/>
          </a:bodyPr>
          <a:lstStyle/>
          <a:p>
            <a:r>
              <a:rPr lang="fr-BE" sz="1800" b="1" dirty="0"/>
              <a:t>Note</a:t>
            </a:r>
            <a:r>
              <a:rPr lang="fr-BE" sz="1800" dirty="0"/>
              <a:t>: data </a:t>
            </a:r>
            <a:r>
              <a:rPr lang="fr-BE" sz="1800" dirty="0" err="1"/>
              <a:t>unreliable</a:t>
            </a:r>
            <a:r>
              <a:rPr lang="fr-BE" sz="1800" dirty="0"/>
              <a:t> for DE and IE</a:t>
            </a:r>
          </a:p>
          <a:p>
            <a:r>
              <a:rPr lang="fr-BE" sz="1800" b="1" dirty="0"/>
              <a:t>Source</a:t>
            </a:r>
            <a:r>
              <a:rPr lang="fr-BE" sz="1800" dirty="0"/>
              <a:t>: Eurostat</a:t>
            </a:r>
          </a:p>
        </p:txBody>
      </p:sp>
    </p:spTree>
    <p:extLst>
      <p:ext uri="{BB962C8B-B14F-4D97-AF65-F5344CB8AC3E}">
        <p14:creationId xmlns:p14="http://schemas.microsoft.com/office/powerpoint/2010/main" val="689000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3810" y="7463803"/>
            <a:ext cx="3185349" cy="836234"/>
          </a:xfrm>
          <a:prstGeom prst="rect">
            <a:avLst/>
          </a:prstGeom>
        </p:spPr>
      </p:pic>
      <p:sp>
        <p:nvSpPr>
          <p:cNvPr id="5" name="Title 3"/>
          <p:cNvSpPr txBox="1">
            <a:spLocks/>
          </p:cNvSpPr>
          <p:nvPr/>
        </p:nvSpPr>
        <p:spPr>
          <a:xfrm>
            <a:off x="1213200" y="1080000"/>
            <a:ext cx="7869128" cy="977403"/>
          </a:xfrm>
          <a:prstGeom prst="rect">
            <a:avLst/>
          </a:prstGeom>
        </p:spPr>
        <p:txBody>
          <a:bodyPr/>
          <a:lstStyle>
            <a:lvl1pPr algn="l" defTabSz="1142360" rtl="0" eaLnBrk="1" latinLnBrk="0" hangingPunct="1">
              <a:lnSpc>
                <a:spcPct val="90000"/>
              </a:lnSpc>
              <a:spcBef>
                <a:spcPct val="0"/>
              </a:spcBef>
              <a:buNone/>
              <a:defRPr sz="4997" kern="1200">
                <a:solidFill>
                  <a:schemeClr val="tx2"/>
                </a:solidFill>
                <a:latin typeface="+mj-lt"/>
                <a:ea typeface="+mj-ea"/>
                <a:cs typeface="+mj-cs"/>
              </a:defRPr>
            </a:lvl1pPr>
          </a:lstStyle>
          <a:p>
            <a:pPr algn="ctr"/>
            <a:r>
              <a:rPr lang="en-IE" sz="4800" dirty="0">
                <a:solidFill>
                  <a:srgbClr val="002060"/>
                </a:solidFill>
              </a:rPr>
              <a:t>Recommendations</a:t>
            </a:r>
            <a:endParaRPr lang="cs-CZ" sz="4800" dirty="0">
              <a:solidFill>
                <a:srgbClr val="002060"/>
              </a:solidFill>
            </a:endParaRPr>
          </a:p>
        </p:txBody>
      </p:sp>
      <p:grpSp>
        <p:nvGrpSpPr>
          <p:cNvPr id="8" name="Group 7"/>
          <p:cNvGrpSpPr/>
          <p:nvPr/>
        </p:nvGrpSpPr>
        <p:grpSpPr>
          <a:xfrm>
            <a:off x="1213200" y="2092382"/>
            <a:ext cx="10843200" cy="4717425"/>
            <a:chOff x="1880370" y="1684219"/>
            <a:chExt cx="10843200" cy="4717425"/>
          </a:xfrm>
        </p:grpSpPr>
        <p:sp>
          <p:nvSpPr>
            <p:cNvPr id="10" name="TextBox 9"/>
            <p:cNvSpPr txBox="1"/>
            <p:nvPr/>
          </p:nvSpPr>
          <p:spPr>
            <a:xfrm>
              <a:off x="1880370" y="4127859"/>
              <a:ext cx="10843200" cy="2273785"/>
            </a:xfrm>
            <a:prstGeom prst="rect">
              <a:avLst/>
            </a:prstGeom>
            <a:noFill/>
          </p:spPr>
          <p:txBody>
            <a:bodyPr wrap="square" tIns="224875" rtlCol="0">
              <a:spAutoFit/>
            </a:bodyPr>
            <a:lstStyle/>
            <a:p>
              <a:pPr marL="514350" indent="-514350">
                <a:spcAft>
                  <a:spcPts val="600"/>
                </a:spcAft>
                <a:buFont typeface="+mj-lt"/>
                <a:buAutoNum type="alphaLcParenR"/>
              </a:pPr>
              <a:r>
                <a:rPr lang="en-US" sz="2400" dirty="0">
                  <a:solidFill>
                    <a:srgbClr val="1D2C65"/>
                  </a:solidFill>
                </a:rPr>
                <a:t>ensure access to medical examinations, screening </a:t>
              </a:r>
              <a:r>
                <a:rPr lang="en-US" sz="2400" dirty="0" err="1">
                  <a:solidFill>
                    <a:srgbClr val="1D2C65"/>
                  </a:solidFill>
                </a:rPr>
                <a:t>programmes</a:t>
              </a:r>
              <a:r>
                <a:rPr lang="en-US" sz="2400" dirty="0">
                  <a:solidFill>
                    <a:srgbClr val="1D2C65"/>
                  </a:solidFill>
                </a:rPr>
                <a:t> and vaccinations, to medicines and treatments and to timely follow-up;</a:t>
              </a:r>
            </a:p>
            <a:p>
              <a:pPr marL="514350" indent="-514350">
                <a:spcAft>
                  <a:spcPts val="600"/>
                </a:spcAft>
                <a:buFont typeface="+mj-lt"/>
                <a:buAutoNum type="alphaLcParenR"/>
              </a:pPr>
              <a:r>
                <a:rPr lang="en-US" sz="2400" dirty="0">
                  <a:solidFill>
                    <a:srgbClr val="1D2C65"/>
                  </a:solidFill>
                </a:rPr>
                <a:t>provide rehabilitation and habilitation services for children with disabilities; </a:t>
              </a:r>
            </a:p>
            <a:p>
              <a:pPr marL="514350" indent="-514350">
                <a:spcAft>
                  <a:spcPts val="600"/>
                </a:spcAft>
                <a:buFont typeface="+mj-lt"/>
                <a:buAutoNum type="alphaLcParenR"/>
              </a:pPr>
              <a:r>
                <a:rPr lang="en-US" sz="2400" dirty="0">
                  <a:solidFill>
                    <a:srgbClr val="1D2C65"/>
                  </a:solidFill>
                </a:rPr>
                <a:t>implement health promotion and disease prevention </a:t>
              </a:r>
              <a:r>
                <a:rPr lang="en-US" sz="2400" dirty="0" err="1">
                  <a:solidFill>
                    <a:srgbClr val="1D2C65"/>
                  </a:solidFill>
                </a:rPr>
                <a:t>programmes</a:t>
              </a:r>
              <a:r>
                <a:rPr lang="en-US" sz="2400" dirty="0">
                  <a:solidFill>
                    <a:srgbClr val="1D2C65"/>
                  </a:solidFill>
                </a:rPr>
                <a:t> targeting children in need, their families and professional working with children.</a:t>
              </a:r>
            </a:p>
          </p:txBody>
        </p:sp>
        <p:sp>
          <p:nvSpPr>
            <p:cNvPr id="13" name="Rectangle 12">
              <a:extLst>
                <a:ext uri="{FF2B5EF4-FFF2-40B4-BE49-F238E27FC236}">
                  <a16:creationId xmlns:a16="http://schemas.microsoft.com/office/drawing/2014/main" id="{934DB2B6-A62C-C34D-9F50-9F205498D3A8}"/>
                </a:ext>
              </a:extLst>
            </p:cNvPr>
            <p:cNvSpPr/>
            <p:nvPr/>
          </p:nvSpPr>
          <p:spPr>
            <a:xfrm>
              <a:off x="3959010" y="2315111"/>
              <a:ext cx="2183130" cy="461665"/>
            </a:xfrm>
            <a:prstGeom prst="rect">
              <a:avLst/>
            </a:prstGeom>
          </p:spPr>
          <p:txBody>
            <a:bodyPr wrap="square">
              <a:spAutoFit/>
            </a:bodyPr>
            <a:lstStyle/>
            <a:p>
              <a:r>
                <a:rPr lang="en-US" sz="2400" dirty="0">
                  <a:solidFill>
                    <a:srgbClr val="1B4590"/>
                  </a:solidFill>
                </a:rPr>
                <a:t>Healthcare</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7010" y="1684219"/>
              <a:ext cx="1512000" cy="1512000"/>
            </a:xfrm>
            <a:prstGeom prst="rect">
              <a:avLst/>
            </a:prstGeom>
          </p:spPr>
        </p:pic>
      </p:grpSp>
      <p:sp>
        <p:nvSpPr>
          <p:cNvPr id="9" name="TextBox 8"/>
          <p:cNvSpPr txBox="1"/>
          <p:nvPr/>
        </p:nvSpPr>
        <p:spPr>
          <a:xfrm>
            <a:off x="1761840" y="3839056"/>
            <a:ext cx="3916457" cy="461665"/>
          </a:xfrm>
          <a:prstGeom prst="rect">
            <a:avLst/>
          </a:prstGeom>
          <a:noFill/>
        </p:spPr>
        <p:txBody>
          <a:bodyPr wrap="none" rtlCol="0">
            <a:spAutoFit/>
          </a:bodyPr>
          <a:lstStyle/>
          <a:p>
            <a:r>
              <a:rPr lang="en-IE" sz="2400" b="1" dirty="0">
                <a:solidFill>
                  <a:srgbClr val="1B4590"/>
                </a:solidFill>
              </a:rPr>
              <a:t>Free and effective </a:t>
            </a:r>
            <a:r>
              <a:rPr lang="en-IE" sz="2400" dirty="0">
                <a:solidFill>
                  <a:srgbClr val="1B4590"/>
                </a:solidFill>
              </a:rPr>
              <a:t>access</a:t>
            </a:r>
            <a:endParaRPr lang="en-US" sz="2400" dirty="0">
              <a:solidFill>
                <a:srgbClr val="1B4590"/>
              </a:solidFill>
            </a:endParaRPr>
          </a:p>
        </p:txBody>
      </p:sp>
    </p:spTree>
    <p:extLst>
      <p:ext uri="{BB962C8B-B14F-4D97-AF65-F5344CB8AC3E}">
        <p14:creationId xmlns:p14="http://schemas.microsoft.com/office/powerpoint/2010/main" val="3779051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E2CBD9E6-809D-9216-A8F8-ECCC1801088D}"/>
              </a:ext>
            </a:extLst>
          </p:cNvPr>
          <p:cNvSpPr txBox="1">
            <a:spLocks/>
          </p:cNvSpPr>
          <p:nvPr/>
        </p:nvSpPr>
        <p:spPr>
          <a:xfrm>
            <a:off x="1213276" y="939594"/>
            <a:ext cx="13143131" cy="977403"/>
          </a:xfrm>
          <a:prstGeom prst="rect">
            <a:avLst/>
          </a:prstGeom>
        </p:spPr>
        <p:txBody>
          <a:bodyPr/>
          <a:lstStyle>
            <a:lvl1pPr algn="l" defTabSz="1142360" rtl="0" eaLnBrk="1" latinLnBrk="0" hangingPunct="1">
              <a:lnSpc>
                <a:spcPct val="90000"/>
              </a:lnSpc>
              <a:spcBef>
                <a:spcPct val="0"/>
              </a:spcBef>
              <a:buNone/>
              <a:defRPr sz="4997" kern="1200">
                <a:solidFill>
                  <a:schemeClr val="tx2"/>
                </a:solidFill>
                <a:latin typeface="+mj-lt"/>
                <a:ea typeface="+mj-ea"/>
                <a:cs typeface="+mj-cs"/>
              </a:defRPr>
            </a:lvl1pPr>
          </a:lstStyle>
          <a:p>
            <a:pPr algn="ctr"/>
            <a:r>
              <a:rPr lang="en-US" sz="4800" dirty="0">
                <a:solidFill>
                  <a:srgbClr val="002060"/>
                </a:solidFill>
                <a:latin typeface="EC Square Sans Cond Pro" panose="020B0506040000020004" pitchFamily="34" charset="0"/>
              </a:rPr>
              <a:t>Effective access to adequate housing</a:t>
            </a:r>
          </a:p>
          <a:p>
            <a:endParaRPr lang="en-US" sz="4800" dirty="0">
              <a:solidFill>
                <a:srgbClr val="1B4590"/>
              </a:solidFill>
              <a:latin typeface="EC Square Sans Cond Pro" panose="020B0506040000020004" pitchFamily="34" charset="0"/>
            </a:endParaRPr>
          </a:p>
          <a:p>
            <a:pPr algn="ctr">
              <a:spcBef>
                <a:spcPts val="1200"/>
              </a:spcBef>
            </a:pPr>
            <a:r>
              <a:rPr lang="en-US" sz="3200" i="1" dirty="0">
                <a:solidFill>
                  <a:srgbClr val="1B4590"/>
                </a:solidFill>
                <a:latin typeface="EC Square Sans Cond Pro" panose="020B0506040000020004" pitchFamily="34" charset="0"/>
              </a:rPr>
              <a:t>Share of children AROPE and not AROPE living in a household unable to keep home adequately warm in 2022</a:t>
            </a:r>
            <a:endParaRPr lang="en-GB" sz="3200" i="1" dirty="0">
              <a:solidFill>
                <a:srgbClr val="1B4590"/>
              </a:solidFill>
              <a:latin typeface="EC Square Sans Cond Pro" panose="020B0506040000020004" pitchFamily="34" charset="0"/>
            </a:endParaRPr>
          </a:p>
        </p:txBody>
      </p:sp>
      <p:graphicFrame>
        <p:nvGraphicFramePr>
          <p:cNvPr id="4" name="Chart 3">
            <a:extLst>
              <a:ext uri="{FF2B5EF4-FFF2-40B4-BE49-F238E27FC236}">
                <a16:creationId xmlns:a16="http://schemas.microsoft.com/office/drawing/2014/main" id="{E4FA8EA1-BA03-8358-5745-123BDB60D0A5}"/>
              </a:ext>
            </a:extLst>
          </p:cNvPr>
          <p:cNvGraphicFramePr>
            <a:graphicFrameLocks/>
          </p:cNvGraphicFramePr>
          <p:nvPr>
            <p:extLst>
              <p:ext uri="{D42A27DB-BD31-4B8C-83A1-F6EECF244321}">
                <p14:modId xmlns:p14="http://schemas.microsoft.com/office/powerpoint/2010/main" val="1304780201"/>
              </p:ext>
            </p:extLst>
          </p:nvPr>
        </p:nvGraphicFramePr>
        <p:xfrm>
          <a:off x="2399206" y="3425585"/>
          <a:ext cx="10440000" cy="431269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7AD6A3F-614B-4414-15E1-2DC229136D3C}"/>
              </a:ext>
            </a:extLst>
          </p:cNvPr>
          <p:cNvSpPr txBox="1"/>
          <p:nvPr/>
        </p:nvSpPr>
        <p:spPr>
          <a:xfrm>
            <a:off x="2382527" y="7632670"/>
            <a:ext cx="9654798" cy="369332"/>
          </a:xfrm>
          <a:prstGeom prst="rect">
            <a:avLst/>
          </a:prstGeom>
          <a:noFill/>
        </p:spPr>
        <p:txBody>
          <a:bodyPr wrap="square" rtlCol="0">
            <a:spAutoFit/>
          </a:bodyPr>
          <a:lstStyle/>
          <a:p>
            <a:r>
              <a:rPr lang="fr-BE" sz="1800" b="1" dirty="0"/>
              <a:t>Source</a:t>
            </a:r>
            <a:r>
              <a:rPr lang="fr-BE" sz="1800" dirty="0"/>
              <a:t>: Eurostat</a:t>
            </a:r>
          </a:p>
        </p:txBody>
      </p:sp>
    </p:spTree>
    <p:extLst>
      <p:ext uri="{BB962C8B-B14F-4D97-AF65-F5344CB8AC3E}">
        <p14:creationId xmlns:p14="http://schemas.microsoft.com/office/powerpoint/2010/main" val="257656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3810" y="7463803"/>
            <a:ext cx="3185349" cy="836234"/>
          </a:xfrm>
          <a:prstGeom prst="rect">
            <a:avLst/>
          </a:prstGeom>
        </p:spPr>
      </p:pic>
      <p:sp>
        <p:nvSpPr>
          <p:cNvPr id="5" name="Title 3"/>
          <p:cNvSpPr txBox="1">
            <a:spLocks/>
          </p:cNvSpPr>
          <p:nvPr/>
        </p:nvSpPr>
        <p:spPr>
          <a:xfrm>
            <a:off x="1213200" y="800679"/>
            <a:ext cx="7869128" cy="977403"/>
          </a:xfrm>
          <a:prstGeom prst="rect">
            <a:avLst/>
          </a:prstGeom>
        </p:spPr>
        <p:txBody>
          <a:bodyPr/>
          <a:lstStyle>
            <a:lvl1pPr algn="l" defTabSz="1142360" rtl="0" eaLnBrk="1" latinLnBrk="0" hangingPunct="1">
              <a:lnSpc>
                <a:spcPct val="90000"/>
              </a:lnSpc>
              <a:spcBef>
                <a:spcPct val="0"/>
              </a:spcBef>
              <a:buNone/>
              <a:defRPr sz="4997" kern="1200">
                <a:solidFill>
                  <a:schemeClr val="tx2"/>
                </a:solidFill>
                <a:latin typeface="+mj-lt"/>
                <a:ea typeface="+mj-ea"/>
                <a:cs typeface="+mj-cs"/>
              </a:defRPr>
            </a:lvl1pPr>
          </a:lstStyle>
          <a:p>
            <a:pPr algn="ctr"/>
            <a:r>
              <a:rPr lang="en-IE" sz="4500" dirty="0">
                <a:solidFill>
                  <a:srgbClr val="002060"/>
                </a:solidFill>
                <a:latin typeface="EC Square Sans Cond Pro" panose="020B0506040000020004" pitchFamily="34" charset="0"/>
              </a:rPr>
              <a:t>Recommendations</a:t>
            </a:r>
            <a:endParaRPr lang="cs-CZ" sz="4500" dirty="0">
              <a:solidFill>
                <a:srgbClr val="002060"/>
              </a:solidFill>
              <a:latin typeface="EC Square Sans Cond Pro" panose="020B0506040000020004" pitchFamily="34" charset="0"/>
            </a:endParaRPr>
          </a:p>
        </p:txBody>
      </p:sp>
      <p:grpSp>
        <p:nvGrpSpPr>
          <p:cNvPr id="2" name="Group 1"/>
          <p:cNvGrpSpPr/>
          <p:nvPr/>
        </p:nvGrpSpPr>
        <p:grpSpPr>
          <a:xfrm>
            <a:off x="1359900" y="1778081"/>
            <a:ext cx="10843200" cy="5965676"/>
            <a:chOff x="1713600" y="1789041"/>
            <a:chExt cx="10843200" cy="562778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1302" y="1789041"/>
              <a:ext cx="1512000" cy="1512000"/>
            </a:xfrm>
            <a:prstGeom prst="rect">
              <a:avLst/>
            </a:prstGeom>
          </p:spPr>
        </p:pic>
        <p:sp>
          <p:nvSpPr>
            <p:cNvPr id="15" name="Rectangle 14">
              <a:extLst>
                <a:ext uri="{FF2B5EF4-FFF2-40B4-BE49-F238E27FC236}">
                  <a16:creationId xmlns:a16="http://schemas.microsoft.com/office/drawing/2014/main" id="{934DB2B6-A62C-C34D-9F50-9F205498D3A8}"/>
                </a:ext>
              </a:extLst>
            </p:cNvPr>
            <p:cNvSpPr/>
            <p:nvPr/>
          </p:nvSpPr>
          <p:spPr>
            <a:xfrm>
              <a:off x="3901080" y="2259741"/>
              <a:ext cx="2183130" cy="830997"/>
            </a:xfrm>
            <a:prstGeom prst="rect">
              <a:avLst/>
            </a:prstGeom>
            <a:noFill/>
          </p:spPr>
          <p:txBody>
            <a:bodyPr wrap="square" rtlCol="0">
              <a:spAutoFit/>
            </a:bodyPr>
            <a:lstStyle/>
            <a:p>
              <a:r>
                <a:rPr lang="en-US" sz="2400" dirty="0">
                  <a:solidFill>
                    <a:srgbClr val="1B4590"/>
                  </a:solidFill>
                </a:rPr>
                <a:t>Adequate housing</a:t>
              </a:r>
            </a:p>
          </p:txBody>
        </p:sp>
        <p:sp>
          <p:nvSpPr>
            <p:cNvPr id="16" name="TextBox 15"/>
            <p:cNvSpPr txBox="1"/>
            <p:nvPr/>
          </p:nvSpPr>
          <p:spPr>
            <a:xfrm>
              <a:off x="1713600" y="3312000"/>
              <a:ext cx="10843200" cy="4104821"/>
            </a:xfrm>
            <a:prstGeom prst="rect">
              <a:avLst/>
            </a:prstGeom>
            <a:noFill/>
          </p:spPr>
          <p:txBody>
            <a:bodyPr wrap="square" tIns="224875" rtlCol="0">
              <a:spAutoFit/>
            </a:bodyPr>
            <a:lstStyle/>
            <a:p>
              <a:pPr marL="514800">
                <a:spcAft>
                  <a:spcPts val="1200"/>
                </a:spcAft>
              </a:pPr>
              <a:r>
                <a:rPr lang="en-IE" sz="2400" b="1" dirty="0">
                  <a:solidFill>
                    <a:srgbClr val="1B4590"/>
                  </a:solidFill>
                </a:rPr>
                <a:t>Effective </a:t>
              </a:r>
              <a:r>
                <a:rPr lang="en-IE" sz="2400" dirty="0">
                  <a:solidFill>
                    <a:srgbClr val="1B4590"/>
                  </a:solidFill>
                </a:rPr>
                <a:t>access</a:t>
              </a:r>
              <a:endParaRPr lang="en-IE" sz="2400" b="1" dirty="0">
                <a:solidFill>
                  <a:srgbClr val="1B4590"/>
                </a:solidFill>
              </a:endParaRPr>
            </a:p>
            <a:p>
              <a:pPr marL="514350" indent="-514350">
                <a:spcAft>
                  <a:spcPts val="600"/>
                </a:spcAft>
                <a:buFont typeface="+mj-lt"/>
                <a:buAutoNum type="alphaLcParenR"/>
              </a:pPr>
              <a:r>
                <a:rPr lang="en-US" sz="2400" dirty="0">
                  <a:solidFill>
                    <a:srgbClr val="1D2C65"/>
                  </a:solidFill>
                </a:rPr>
                <a:t>ensure homeless children and their families receive accommodation in emergency shelters or in permanent housing;  </a:t>
              </a:r>
            </a:p>
            <a:p>
              <a:pPr marL="514350" indent="-514350">
                <a:spcAft>
                  <a:spcPts val="600"/>
                </a:spcAft>
                <a:buFont typeface="+mj-lt"/>
                <a:buAutoNum type="alphaLcParenR"/>
              </a:pPr>
              <a:r>
                <a:rPr lang="en-US" sz="2400" dirty="0">
                  <a:solidFill>
                    <a:srgbClr val="1D2C65"/>
                  </a:solidFill>
                </a:rPr>
                <a:t>assess and revise housing policies/benefits;</a:t>
              </a:r>
            </a:p>
            <a:p>
              <a:pPr marL="514350" indent="-514350">
                <a:spcAft>
                  <a:spcPts val="600"/>
                </a:spcAft>
                <a:buFont typeface="+mj-lt"/>
                <a:buAutoNum type="alphaLcParenR"/>
              </a:pPr>
              <a:r>
                <a:rPr lang="en-US" sz="2400" dirty="0">
                  <a:solidFill>
                    <a:srgbClr val="1D2C65"/>
                  </a:solidFill>
                </a:rPr>
                <a:t>provide priority access to social housing;</a:t>
              </a:r>
            </a:p>
            <a:p>
              <a:pPr marL="514350" indent="-514350">
                <a:spcAft>
                  <a:spcPts val="600"/>
                </a:spcAft>
                <a:buFont typeface="+mj-lt"/>
                <a:buAutoNum type="alphaLcParenR"/>
              </a:pPr>
              <a:r>
                <a:rPr lang="en-US" sz="2400" dirty="0">
                  <a:solidFill>
                    <a:srgbClr val="1D2C65"/>
                  </a:solidFill>
                </a:rPr>
                <a:t>take into account the best interests of the child as well as the child’s overall situation and individual needs when placing children into institutional or foster care; ensure transition from institutional or foster care to quality community or family based care; and support their independent living and social integration.</a:t>
              </a:r>
            </a:p>
          </p:txBody>
        </p:sp>
      </p:grpSp>
    </p:spTree>
    <p:extLst>
      <p:ext uri="{BB962C8B-B14F-4D97-AF65-F5344CB8AC3E}">
        <p14:creationId xmlns:p14="http://schemas.microsoft.com/office/powerpoint/2010/main" val="2011383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9590" y="7463803"/>
            <a:ext cx="3185349" cy="836234"/>
          </a:xfrm>
          <a:prstGeom prst="rect">
            <a:avLst/>
          </a:prstGeom>
        </p:spPr>
      </p:pic>
      <p:sp>
        <p:nvSpPr>
          <p:cNvPr id="3" name="Content Placeholder 1"/>
          <p:cNvSpPr txBox="1">
            <a:spLocks/>
          </p:cNvSpPr>
          <p:nvPr/>
        </p:nvSpPr>
        <p:spPr>
          <a:xfrm>
            <a:off x="882006" y="1593593"/>
            <a:ext cx="13917300" cy="6195959"/>
          </a:xfrm>
          <a:prstGeom prst="rect">
            <a:avLst/>
          </a:prstGeom>
        </p:spPr>
        <p:txBody>
          <a:bodyPr/>
          <a:lstStyle>
            <a:lvl1pPr marL="285590" indent="-285590" algn="l" defTabSz="1142360" rtl="0" eaLnBrk="1" latinLnBrk="0" hangingPunct="1">
              <a:lnSpc>
                <a:spcPct val="100000"/>
              </a:lnSpc>
              <a:spcBef>
                <a:spcPts val="0"/>
              </a:spcBef>
              <a:spcAft>
                <a:spcPts val="2249"/>
              </a:spcAft>
              <a:buClr>
                <a:schemeClr val="tx2"/>
              </a:buClr>
              <a:buFont typeface="Arial" panose="020B0604020202020204" pitchFamily="34" charset="0"/>
              <a:buChar char="•"/>
              <a:defRPr sz="2998" kern="1200">
                <a:solidFill>
                  <a:schemeClr val="tx1"/>
                </a:solidFill>
                <a:latin typeface="+mn-lt"/>
                <a:ea typeface="+mn-ea"/>
                <a:cs typeface="+mn-cs"/>
              </a:defRPr>
            </a:lvl1pPr>
            <a:lvl2pPr marL="85677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2499" kern="1200">
                <a:solidFill>
                  <a:schemeClr val="tx1"/>
                </a:solidFill>
                <a:latin typeface="+mn-lt"/>
                <a:ea typeface="+mn-ea"/>
                <a:cs typeface="+mn-cs"/>
              </a:defRPr>
            </a:lvl2pPr>
            <a:lvl3pPr marL="142795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2249" kern="1200">
                <a:solidFill>
                  <a:schemeClr val="tx1"/>
                </a:solidFill>
                <a:latin typeface="+mn-lt"/>
                <a:ea typeface="+mn-ea"/>
                <a:cs typeface="+mn-cs"/>
              </a:defRPr>
            </a:lvl3pPr>
            <a:lvl4pPr marL="199913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1999" kern="1200">
                <a:solidFill>
                  <a:schemeClr val="tx1"/>
                </a:solidFill>
                <a:latin typeface="+mn-lt"/>
                <a:ea typeface="+mn-ea"/>
                <a:cs typeface="+mn-cs"/>
              </a:defRPr>
            </a:lvl4pPr>
            <a:lvl5pPr marL="257031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1999" kern="1200">
                <a:solidFill>
                  <a:schemeClr val="tx1"/>
                </a:solidFill>
                <a:latin typeface="+mn-lt"/>
                <a:ea typeface="+mn-ea"/>
                <a:cs typeface="+mn-cs"/>
              </a:defRPr>
            </a:lvl5pPr>
            <a:lvl6pPr marL="314149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6pPr>
            <a:lvl7pPr marL="371267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7pPr>
            <a:lvl8pPr marL="428385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8pPr>
            <a:lvl9pPr marL="485503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9pPr>
          </a:lstStyle>
          <a:p>
            <a:r>
              <a:rPr lang="en-US" sz="2800" dirty="0">
                <a:solidFill>
                  <a:srgbClr val="1D2C65"/>
                </a:solidFill>
                <a:latin typeface="EC Square Sans Cond Pro" panose="020B0506040000020004" pitchFamily="34" charset="0"/>
              </a:rPr>
              <a:t>nominate a national </a:t>
            </a:r>
            <a:r>
              <a:rPr lang="en-US" sz="2800" b="1" dirty="0">
                <a:solidFill>
                  <a:srgbClr val="1D2C65"/>
                </a:solidFill>
                <a:latin typeface="EC Square Sans Cond Pro" panose="020B0506040000020004" pitchFamily="34" charset="0"/>
              </a:rPr>
              <a:t>Child Guarantee Coordinator</a:t>
            </a:r>
            <a:r>
              <a:rPr lang="en-US" sz="2800" dirty="0">
                <a:solidFill>
                  <a:srgbClr val="1D2C65"/>
                </a:solidFill>
                <a:latin typeface="EC Square Sans Cond Pro" panose="020B0506040000020004" pitchFamily="34" charset="0"/>
              </a:rPr>
              <a:t>;</a:t>
            </a:r>
            <a:r>
              <a:rPr lang="pl-PL" sz="2800" dirty="0">
                <a:solidFill>
                  <a:srgbClr val="1D2C65"/>
                </a:solidFill>
                <a:latin typeface="EC Square Sans Cond Pro" panose="020B0506040000020004" pitchFamily="34" charset="0"/>
              </a:rPr>
              <a:t>  </a:t>
            </a:r>
            <a:endParaRPr lang="en-GB" sz="2800" dirty="0">
              <a:solidFill>
                <a:srgbClr val="1D2C65"/>
              </a:solidFill>
              <a:latin typeface="EC Square Sans Cond Pro" panose="020B0506040000020004" pitchFamily="34" charset="0"/>
            </a:endParaRPr>
          </a:p>
          <a:p>
            <a:r>
              <a:rPr lang="en-US" sz="2800" b="1" dirty="0">
                <a:solidFill>
                  <a:srgbClr val="1D2C65"/>
                </a:solidFill>
                <a:latin typeface="EC Square Sans Cond Pro" panose="020B0506040000020004" pitchFamily="34" charset="0"/>
              </a:rPr>
              <a:t>national action plans</a:t>
            </a:r>
            <a:r>
              <a:rPr lang="en-US" sz="2800" dirty="0">
                <a:solidFill>
                  <a:srgbClr val="1D2C65"/>
                </a:solidFill>
                <a:latin typeface="EC Square Sans Cond Pro" panose="020B0506040000020004" pitchFamily="34" charset="0"/>
              </a:rPr>
              <a:t>, incl. targets, corresponding measures (</a:t>
            </a:r>
            <a:r>
              <a:rPr lang="en-US" sz="2800" b="1" dirty="0">
                <a:solidFill>
                  <a:srgbClr val="1D2C65"/>
                </a:solidFill>
                <a:latin typeface="EC Square Sans Cond Pro" panose="020B0506040000020004" pitchFamily="34" charset="0"/>
              </a:rPr>
              <a:t>national </a:t>
            </a:r>
            <a:r>
              <a:rPr lang="en-US" sz="2800" dirty="0">
                <a:solidFill>
                  <a:srgbClr val="1D2C65"/>
                </a:solidFill>
                <a:latin typeface="EC Square Sans Cond Pro" panose="020B0506040000020004" pitchFamily="34" charset="0"/>
              </a:rPr>
              <a:t>and</a:t>
            </a:r>
            <a:r>
              <a:rPr lang="en-US" sz="2800" b="1" dirty="0">
                <a:solidFill>
                  <a:srgbClr val="1D2C65"/>
                </a:solidFill>
                <a:latin typeface="EC Square Sans Cond Pro" panose="020B0506040000020004" pitchFamily="34" charset="0"/>
              </a:rPr>
              <a:t> local</a:t>
            </a:r>
            <a:r>
              <a:rPr lang="en-US" sz="2800" dirty="0">
                <a:solidFill>
                  <a:srgbClr val="1D2C65"/>
                </a:solidFill>
                <a:latin typeface="EC Square Sans Cond Pro" panose="020B0506040000020004" pitchFamily="34" charset="0"/>
              </a:rPr>
              <a:t>) and monitoring &amp; evaluation arrangements in the period until 2030 – </a:t>
            </a:r>
            <a:r>
              <a:rPr lang="en-US" sz="2800" b="1" dirty="0">
                <a:solidFill>
                  <a:srgbClr val="1D2C65"/>
                </a:solidFill>
                <a:latin typeface="EC Square Sans Cond Pro" panose="020B0506040000020004" pitchFamily="34" charset="0"/>
              </a:rPr>
              <a:t>all 27 plans receive</a:t>
            </a:r>
            <a:r>
              <a:rPr lang="en-US" sz="2800" dirty="0">
                <a:solidFill>
                  <a:srgbClr val="1D2C65"/>
                </a:solidFill>
                <a:latin typeface="EC Square Sans Cond Pro" panose="020B0506040000020004" pitchFamily="34" charset="0"/>
              </a:rPr>
              <a:t>d;</a:t>
            </a:r>
          </a:p>
          <a:p>
            <a:r>
              <a:rPr lang="en-US" sz="2800" b="1" dirty="0">
                <a:solidFill>
                  <a:srgbClr val="1D2C65"/>
                </a:solidFill>
                <a:latin typeface="EC Square Sans Cond Pro" panose="020B0506040000020004" pitchFamily="34" charset="0"/>
              </a:rPr>
              <a:t>involve relevant stakeholders from national, regional and local level,</a:t>
            </a:r>
            <a:r>
              <a:rPr lang="en-US" sz="2800" dirty="0">
                <a:solidFill>
                  <a:srgbClr val="1D2C65"/>
                </a:solidFill>
                <a:latin typeface="EC Square Sans Cond Pro" panose="020B0506040000020004" pitchFamily="34" charset="0"/>
              </a:rPr>
              <a:t> including </a:t>
            </a:r>
            <a:r>
              <a:rPr lang="en-US" sz="2800" b="1" dirty="0">
                <a:solidFill>
                  <a:srgbClr val="1D2C65"/>
                </a:solidFill>
                <a:latin typeface="EC Square Sans Cond Pro" panose="020B0506040000020004" pitchFamily="34" charset="0"/>
              </a:rPr>
              <a:t>children </a:t>
            </a:r>
            <a:r>
              <a:rPr lang="en-US" sz="2800" dirty="0">
                <a:solidFill>
                  <a:srgbClr val="1D2C65"/>
                </a:solidFill>
                <a:latin typeface="EC Square Sans Cond Pro" panose="020B0506040000020004" pitchFamily="34" charset="0"/>
              </a:rPr>
              <a:t>in drafting, implementing, monitoring and evaluating the national action plans; </a:t>
            </a:r>
          </a:p>
          <a:p>
            <a:r>
              <a:rPr lang="en-US" sz="2800" b="1" dirty="0">
                <a:solidFill>
                  <a:srgbClr val="1D2C65"/>
                </a:solidFill>
                <a:latin typeface="EC Square Sans Cond Pro" panose="020B0506040000020004" pitchFamily="34" charset="0"/>
              </a:rPr>
              <a:t>provide adequate</a:t>
            </a:r>
            <a:r>
              <a:rPr lang="en-US" sz="2800" dirty="0">
                <a:solidFill>
                  <a:srgbClr val="1D2C65"/>
                </a:solidFill>
                <a:latin typeface="EC Square Sans Cond Pro" panose="020B0506040000020004" pitchFamily="34" charset="0"/>
              </a:rPr>
              <a:t> </a:t>
            </a:r>
            <a:r>
              <a:rPr lang="en-US" sz="2800" b="1" dirty="0">
                <a:solidFill>
                  <a:srgbClr val="1D2C65"/>
                </a:solidFill>
                <a:latin typeface="EC Square Sans Cond Pro" panose="020B0506040000020004" pitchFamily="34" charset="0"/>
              </a:rPr>
              <a:t>resources </a:t>
            </a:r>
            <a:r>
              <a:rPr lang="en-US" sz="2800" dirty="0">
                <a:solidFill>
                  <a:srgbClr val="1D2C65"/>
                </a:solidFill>
                <a:latin typeface="EC Square Sans Cond Pro" panose="020B0506040000020004" pitchFamily="34" charset="0"/>
              </a:rPr>
              <a:t>to fight child poverty and social exclusion;</a:t>
            </a:r>
          </a:p>
          <a:p>
            <a:r>
              <a:rPr lang="en-US" sz="2800" dirty="0">
                <a:solidFill>
                  <a:srgbClr val="1D2C65"/>
                </a:solidFill>
                <a:latin typeface="EC Square Sans Cond Pro" panose="020B0506040000020004" pitchFamily="34" charset="0"/>
              </a:rPr>
              <a:t>develop </a:t>
            </a:r>
            <a:r>
              <a:rPr lang="en-US" sz="2800" b="1" dirty="0">
                <a:solidFill>
                  <a:srgbClr val="1D2C65"/>
                </a:solidFill>
                <a:latin typeface="EC Square Sans Cond Pro" panose="020B0506040000020004" pitchFamily="34" charset="0"/>
              </a:rPr>
              <a:t>effective outreach measures </a:t>
            </a:r>
            <a:r>
              <a:rPr lang="en-US" sz="2800" dirty="0">
                <a:solidFill>
                  <a:srgbClr val="1D2C65"/>
                </a:solidFill>
                <a:latin typeface="EC Square Sans Cond Pro" panose="020B0506040000020004" pitchFamily="34" charset="0"/>
              </a:rPr>
              <a:t>towards children in need and their families;</a:t>
            </a:r>
          </a:p>
          <a:p>
            <a:r>
              <a:rPr lang="en-US" sz="2800" b="1" dirty="0">
                <a:solidFill>
                  <a:srgbClr val="1D2C65"/>
                </a:solidFill>
                <a:latin typeface="EC Square Sans Cond Pro" panose="020B0506040000020004" pitchFamily="34" charset="0"/>
              </a:rPr>
              <a:t>biannual reporting </a:t>
            </a:r>
            <a:r>
              <a:rPr lang="en-US" sz="2800" dirty="0">
                <a:solidFill>
                  <a:srgbClr val="1D2C65"/>
                </a:solidFill>
                <a:latin typeface="EC Square Sans Cond Pro" panose="020B0506040000020004" pitchFamily="34" charset="0"/>
              </a:rPr>
              <a:t>to the Commission on implementation of measures – </a:t>
            </a:r>
            <a:br>
              <a:rPr lang="en-US" sz="2800" dirty="0">
                <a:solidFill>
                  <a:srgbClr val="1D2C65"/>
                </a:solidFill>
                <a:latin typeface="EC Square Sans Cond Pro" panose="020B0506040000020004" pitchFamily="34" charset="0"/>
              </a:rPr>
            </a:br>
            <a:r>
              <a:rPr lang="en-US" sz="2800" dirty="0">
                <a:solidFill>
                  <a:srgbClr val="1D2C65"/>
                </a:solidFill>
                <a:latin typeface="EC Square Sans Cond Pro" panose="020B0506040000020004" pitchFamily="34" charset="0"/>
              </a:rPr>
              <a:t>1</a:t>
            </a:r>
            <a:r>
              <a:rPr lang="en-US" sz="2800" baseline="30000" dirty="0">
                <a:solidFill>
                  <a:srgbClr val="1D2C65"/>
                </a:solidFill>
                <a:latin typeface="EC Square Sans Cond Pro" panose="020B0506040000020004" pitchFamily="34" charset="0"/>
              </a:rPr>
              <a:t>st</a:t>
            </a:r>
            <a:r>
              <a:rPr lang="en-US" sz="2800" dirty="0">
                <a:solidFill>
                  <a:srgbClr val="1D2C65"/>
                </a:solidFill>
                <a:latin typeface="EC Square Sans Cond Pro" panose="020B0506040000020004" pitchFamily="34" charset="0"/>
              </a:rPr>
              <a:t> round by March 2024 </a:t>
            </a:r>
          </a:p>
          <a:p>
            <a:pPr marL="0" indent="0">
              <a:buNone/>
            </a:pPr>
            <a:endParaRPr lang="en-US" sz="3200" dirty="0">
              <a:solidFill>
                <a:srgbClr val="1D2C65"/>
              </a:solidFill>
            </a:endParaRPr>
          </a:p>
        </p:txBody>
      </p:sp>
      <p:sp>
        <p:nvSpPr>
          <p:cNvPr id="5" name="Title 3"/>
          <p:cNvSpPr txBox="1">
            <a:spLocks/>
          </p:cNvSpPr>
          <p:nvPr/>
        </p:nvSpPr>
        <p:spPr>
          <a:xfrm>
            <a:off x="1213276" y="638730"/>
            <a:ext cx="13143131" cy="977403"/>
          </a:xfrm>
          <a:prstGeom prst="rect">
            <a:avLst/>
          </a:prstGeom>
        </p:spPr>
        <p:txBody>
          <a:bodyPr/>
          <a:lstStyle>
            <a:lvl1pPr algn="l" defTabSz="1142360" rtl="0" eaLnBrk="1" latinLnBrk="0" hangingPunct="1">
              <a:lnSpc>
                <a:spcPct val="90000"/>
              </a:lnSpc>
              <a:spcBef>
                <a:spcPct val="0"/>
              </a:spcBef>
              <a:buNone/>
              <a:defRPr sz="4997" kern="1200">
                <a:solidFill>
                  <a:schemeClr val="tx2"/>
                </a:solidFill>
                <a:latin typeface="+mj-lt"/>
                <a:ea typeface="+mj-ea"/>
                <a:cs typeface="+mj-cs"/>
              </a:defRPr>
            </a:lvl1pPr>
          </a:lstStyle>
          <a:p>
            <a:pPr algn="ctr"/>
            <a:r>
              <a:rPr lang="en-US" sz="4800" dirty="0">
                <a:solidFill>
                  <a:srgbClr val="002060"/>
                </a:solidFill>
                <a:latin typeface="EC Square Sans Cond Pro" panose="020B0506040000020004" pitchFamily="34" charset="0"/>
              </a:rPr>
              <a:t>Governance / Tasks for the Member States</a:t>
            </a:r>
            <a:endParaRPr lang="en-GB" sz="4800" dirty="0">
              <a:solidFill>
                <a:srgbClr val="002060"/>
              </a:solidFill>
              <a:latin typeface="EC Square Sans Cond Pro" panose="020B0506040000020004" pitchFamily="34" charset="0"/>
            </a:endParaRPr>
          </a:p>
        </p:txBody>
      </p:sp>
    </p:spTree>
    <p:extLst>
      <p:ext uri="{BB962C8B-B14F-4D97-AF65-F5344CB8AC3E}">
        <p14:creationId xmlns:p14="http://schemas.microsoft.com/office/powerpoint/2010/main" val="1142558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EBFC8F-E47B-0433-8188-AB826B0F74BA}"/>
              </a:ext>
            </a:extLst>
          </p:cNvPr>
          <p:cNvPicPr>
            <a:picLocks noChangeAspect="1"/>
          </p:cNvPicPr>
          <p:nvPr/>
        </p:nvPicPr>
        <p:blipFill>
          <a:blip r:embed="rId3"/>
          <a:stretch>
            <a:fillRect/>
          </a:stretch>
        </p:blipFill>
        <p:spPr>
          <a:xfrm>
            <a:off x="1379621" y="1239628"/>
            <a:ext cx="13026190" cy="6653087"/>
          </a:xfrm>
          <a:prstGeom prst="rect">
            <a:avLst/>
          </a:prstGeom>
        </p:spPr>
      </p:pic>
    </p:spTree>
    <p:extLst>
      <p:ext uri="{BB962C8B-B14F-4D97-AF65-F5344CB8AC3E}">
        <p14:creationId xmlns:p14="http://schemas.microsoft.com/office/powerpoint/2010/main" val="1313406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61A3A1-5B84-F081-1524-E5D3DBDEACE4}"/>
              </a:ext>
            </a:extLst>
          </p:cNvPr>
          <p:cNvSpPr txBox="1"/>
          <p:nvPr/>
        </p:nvSpPr>
        <p:spPr>
          <a:xfrm>
            <a:off x="3810000" y="3691099"/>
            <a:ext cx="7620000" cy="1200329"/>
          </a:xfrm>
          <a:prstGeom prst="rect">
            <a:avLst/>
          </a:prstGeom>
          <a:noFill/>
        </p:spPr>
        <p:txBody>
          <a:bodyPr wrap="square">
            <a:spAutoFit/>
          </a:bodyPr>
          <a:lstStyle/>
          <a:p>
            <a:pPr marL="342900" lvl="0" indent="-342900">
              <a:buFont typeface="Calibri" panose="020F0502020204030204" pitchFamily="34" charset="0"/>
              <a:buChar char="-"/>
            </a:pPr>
            <a:r>
              <a:rPr lang="en-GB" sz="2400" dirty="0">
                <a:effectLst/>
                <a:latin typeface="Calibri" panose="020F0502020204030204" pitchFamily="34" charset="0"/>
                <a:ea typeface="Times New Roman" panose="02020603050405020304" pitchFamily="18" charset="0"/>
              </a:rPr>
              <a:t>Screen-shot of our website with action plans (plus as speaking point behind it – state of play with progress reports) </a:t>
            </a:r>
            <a:endParaRPr lang="fr-BE" sz="2400" dirty="0">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38E7A74E-39E1-6872-7511-D0E92F54FDD4}"/>
              </a:ext>
            </a:extLst>
          </p:cNvPr>
          <p:cNvPicPr>
            <a:picLocks noChangeAspect="1"/>
          </p:cNvPicPr>
          <p:nvPr/>
        </p:nvPicPr>
        <p:blipFill>
          <a:blip r:embed="rId3"/>
          <a:stretch>
            <a:fillRect/>
          </a:stretch>
        </p:blipFill>
        <p:spPr>
          <a:xfrm>
            <a:off x="2668331" y="776376"/>
            <a:ext cx="9901750" cy="7791361"/>
          </a:xfrm>
          <a:prstGeom prst="rect">
            <a:avLst/>
          </a:prstGeom>
        </p:spPr>
      </p:pic>
    </p:spTree>
    <p:extLst>
      <p:ext uri="{BB962C8B-B14F-4D97-AF65-F5344CB8AC3E}">
        <p14:creationId xmlns:p14="http://schemas.microsoft.com/office/powerpoint/2010/main" val="3444537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91F40234-5A75-EF87-0B05-6D6EE3079F59}"/>
              </a:ext>
            </a:extLst>
          </p:cNvPr>
          <p:cNvSpPr txBox="1">
            <a:spLocks/>
          </p:cNvSpPr>
          <p:nvPr/>
        </p:nvSpPr>
        <p:spPr>
          <a:xfrm>
            <a:off x="1213200" y="800679"/>
            <a:ext cx="11331726" cy="977403"/>
          </a:xfrm>
          <a:prstGeom prst="rect">
            <a:avLst/>
          </a:prstGeom>
        </p:spPr>
        <p:txBody>
          <a:bodyPr/>
          <a:lstStyle>
            <a:lvl1pPr algn="l" defTabSz="1142360" rtl="0" eaLnBrk="1" latinLnBrk="0" hangingPunct="1">
              <a:lnSpc>
                <a:spcPct val="90000"/>
              </a:lnSpc>
              <a:spcBef>
                <a:spcPct val="0"/>
              </a:spcBef>
              <a:buNone/>
              <a:defRPr sz="4997" kern="1200">
                <a:solidFill>
                  <a:schemeClr val="tx2"/>
                </a:solidFill>
                <a:latin typeface="+mj-lt"/>
                <a:ea typeface="+mj-ea"/>
                <a:cs typeface="+mj-cs"/>
              </a:defRPr>
            </a:lvl1pPr>
          </a:lstStyle>
          <a:p>
            <a:pPr algn="ctr"/>
            <a:r>
              <a:rPr lang="en-IE" sz="4500" dirty="0">
                <a:solidFill>
                  <a:srgbClr val="002060"/>
                </a:solidFill>
              </a:rPr>
              <a:t>Examples of national measures</a:t>
            </a:r>
            <a:endParaRPr lang="cs-CZ" sz="4500" dirty="0">
              <a:solidFill>
                <a:srgbClr val="002060"/>
              </a:solidFill>
            </a:endParaRPr>
          </a:p>
        </p:txBody>
      </p:sp>
      <p:sp>
        <p:nvSpPr>
          <p:cNvPr id="3" name="Content Placeholder 1">
            <a:extLst>
              <a:ext uri="{FF2B5EF4-FFF2-40B4-BE49-F238E27FC236}">
                <a16:creationId xmlns:a16="http://schemas.microsoft.com/office/drawing/2014/main" id="{4D9C384C-99FF-3523-5600-B2DD7117AF22}"/>
              </a:ext>
            </a:extLst>
          </p:cNvPr>
          <p:cNvSpPr txBox="1">
            <a:spLocks/>
          </p:cNvSpPr>
          <p:nvPr/>
        </p:nvSpPr>
        <p:spPr>
          <a:xfrm>
            <a:off x="882006" y="1593593"/>
            <a:ext cx="13917300" cy="6195959"/>
          </a:xfrm>
          <a:prstGeom prst="rect">
            <a:avLst/>
          </a:prstGeom>
        </p:spPr>
        <p:txBody>
          <a:bodyPr/>
          <a:lstStyle>
            <a:lvl1pPr marL="285590" indent="-285590" algn="l" defTabSz="1142360" rtl="0" eaLnBrk="1" latinLnBrk="0" hangingPunct="1">
              <a:lnSpc>
                <a:spcPct val="100000"/>
              </a:lnSpc>
              <a:spcBef>
                <a:spcPts val="0"/>
              </a:spcBef>
              <a:spcAft>
                <a:spcPts val="2249"/>
              </a:spcAft>
              <a:buClr>
                <a:schemeClr val="tx2"/>
              </a:buClr>
              <a:buFont typeface="Arial" panose="020B0604020202020204" pitchFamily="34" charset="0"/>
              <a:buChar char="•"/>
              <a:defRPr sz="2998" kern="1200">
                <a:solidFill>
                  <a:schemeClr val="tx1"/>
                </a:solidFill>
                <a:latin typeface="+mn-lt"/>
                <a:ea typeface="+mn-ea"/>
                <a:cs typeface="+mn-cs"/>
              </a:defRPr>
            </a:lvl1pPr>
            <a:lvl2pPr marL="85677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2499" kern="1200">
                <a:solidFill>
                  <a:schemeClr val="tx1"/>
                </a:solidFill>
                <a:latin typeface="+mn-lt"/>
                <a:ea typeface="+mn-ea"/>
                <a:cs typeface="+mn-cs"/>
              </a:defRPr>
            </a:lvl2pPr>
            <a:lvl3pPr marL="142795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2249" kern="1200">
                <a:solidFill>
                  <a:schemeClr val="tx1"/>
                </a:solidFill>
                <a:latin typeface="+mn-lt"/>
                <a:ea typeface="+mn-ea"/>
                <a:cs typeface="+mn-cs"/>
              </a:defRPr>
            </a:lvl3pPr>
            <a:lvl4pPr marL="199913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1999" kern="1200">
                <a:solidFill>
                  <a:schemeClr val="tx1"/>
                </a:solidFill>
                <a:latin typeface="+mn-lt"/>
                <a:ea typeface="+mn-ea"/>
                <a:cs typeface="+mn-cs"/>
              </a:defRPr>
            </a:lvl4pPr>
            <a:lvl5pPr marL="257031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1999" kern="1200">
                <a:solidFill>
                  <a:schemeClr val="tx1"/>
                </a:solidFill>
                <a:latin typeface="+mn-lt"/>
                <a:ea typeface="+mn-ea"/>
                <a:cs typeface="+mn-cs"/>
              </a:defRPr>
            </a:lvl5pPr>
            <a:lvl6pPr marL="314149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6pPr>
            <a:lvl7pPr marL="371267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7pPr>
            <a:lvl8pPr marL="428385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8pPr>
            <a:lvl9pPr marL="485503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9pPr>
          </a:lstStyle>
          <a:p>
            <a:pPr marL="0" indent="0">
              <a:buNone/>
            </a:pPr>
            <a:endParaRPr lang="en-US" sz="3200" dirty="0">
              <a:solidFill>
                <a:srgbClr val="1D2C65"/>
              </a:solidFill>
            </a:endParaRPr>
          </a:p>
        </p:txBody>
      </p:sp>
      <p:graphicFrame>
        <p:nvGraphicFramePr>
          <p:cNvPr id="4" name="Table 98">
            <a:extLst>
              <a:ext uri="{FF2B5EF4-FFF2-40B4-BE49-F238E27FC236}">
                <a16:creationId xmlns:a16="http://schemas.microsoft.com/office/drawing/2014/main" id="{9D164E78-BBE3-5E42-EEAC-1AD170F3D483}"/>
              </a:ext>
            </a:extLst>
          </p:cNvPr>
          <p:cNvGraphicFramePr>
            <a:graphicFrameLocks noGrp="1"/>
          </p:cNvGraphicFramePr>
          <p:nvPr>
            <p:extLst>
              <p:ext uri="{D42A27DB-BD31-4B8C-83A1-F6EECF244321}">
                <p14:modId xmlns:p14="http://schemas.microsoft.com/office/powerpoint/2010/main" val="1044221065"/>
              </p:ext>
            </p:extLst>
          </p:nvPr>
        </p:nvGraphicFramePr>
        <p:xfrm>
          <a:off x="2358189" y="2887502"/>
          <a:ext cx="8973373" cy="4902049"/>
        </p:xfrm>
        <a:graphic>
          <a:graphicData uri="http://schemas.openxmlformats.org/drawingml/2006/table">
            <a:tbl>
              <a:tblPr firstRow="1" bandRow="1">
                <a:tableStyleId>{5940675A-B579-460E-94D1-54222C63F5DA}</a:tableStyleId>
              </a:tblPr>
              <a:tblGrid>
                <a:gridCol w="3554148">
                  <a:extLst>
                    <a:ext uri="{9D8B030D-6E8A-4147-A177-3AD203B41FA5}">
                      <a16:colId xmlns:a16="http://schemas.microsoft.com/office/drawing/2014/main" val="2939923786"/>
                    </a:ext>
                  </a:extLst>
                </a:gridCol>
                <a:gridCol w="5419225">
                  <a:extLst>
                    <a:ext uri="{9D8B030D-6E8A-4147-A177-3AD203B41FA5}">
                      <a16:colId xmlns:a16="http://schemas.microsoft.com/office/drawing/2014/main" val="3489577049"/>
                    </a:ext>
                  </a:extLst>
                </a:gridCol>
              </a:tblGrid>
              <a:tr h="1841362">
                <a:tc>
                  <a:txBody>
                    <a:bodyPr/>
                    <a:lstStyle/>
                    <a:p>
                      <a:pPr algn="l"/>
                      <a:r>
                        <a:rPr lang="fr-BE" sz="2800" b="1" kern="1200" dirty="0" err="1">
                          <a:solidFill>
                            <a:schemeClr val="tx2">
                              <a:lumMod val="75000"/>
                            </a:schemeClr>
                          </a:solidFill>
                          <a:latin typeface="EC Square Sans Pro" panose="020B0506040000020004" pitchFamily="34" charset="0"/>
                          <a:ea typeface="+mn-ea"/>
                          <a:cs typeface="+mn-cs"/>
                        </a:rPr>
                        <a:t>Cyprus</a:t>
                      </a:r>
                      <a:endParaRPr lang="en-IE" sz="2800" b="1" kern="1200" dirty="0">
                        <a:solidFill>
                          <a:schemeClr val="tx2">
                            <a:lumMod val="75000"/>
                          </a:schemeClr>
                        </a:solidFill>
                        <a:latin typeface="EC Square Sans Pro" panose="020B05060400000200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lumMod val="75000"/>
                        </a:schemeClr>
                      </a:solidFill>
                      <a:prstDash val="sysDash"/>
                      <a:round/>
                      <a:headEnd type="none" w="med" len="med"/>
                      <a:tailEnd type="none" w="med" len="med"/>
                    </a:lnB>
                  </a:tcPr>
                </a:tc>
                <a:tc>
                  <a:txBody>
                    <a:bodyPr/>
                    <a:lstStyle/>
                    <a:p>
                      <a:pPr algn="l"/>
                      <a:r>
                        <a:rPr lang="fr-BE" sz="2800" kern="1200" dirty="0">
                          <a:solidFill>
                            <a:schemeClr val="tx2">
                              <a:lumMod val="75000"/>
                            </a:schemeClr>
                          </a:solidFill>
                          <a:latin typeface="EC Square Sans Pro" panose="020B0506040000020004" pitchFamily="34" charset="0"/>
                          <a:ea typeface="+mn-ea"/>
                          <a:cs typeface="+mn-cs"/>
                        </a:rPr>
                        <a:t>Extension of free </a:t>
                      </a:r>
                      <a:r>
                        <a:rPr lang="fr-BE" sz="2800" kern="1200" dirty="0" err="1">
                          <a:solidFill>
                            <a:schemeClr val="tx2">
                              <a:lumMod val="75000"/>
                            </a:schemeClr>
                          </a:solidFill>
                          <a:latin typeface="EC Square Sans Pro" panose="020B0506040000020004" pitchFamily="34" charset="0"/>
                          <a:ea typeface="+mn-ea"/>
                          <a:cs typeface="+mn-cs"/>
                        </a:rPr>
                        <a:t>compulsory</a:t>
                      </a:r>
                      <a:r>
                        <a:rPr lang="fr-BE" sz="2800" kern="1200" dirty="0">
                          <a:solidFill>
                            <a:schemeClr val="tx2">
                              <a:lumMod val="75000"/>
                            </a:schemeClr>
                          </a:solidFill>
                          <a:latin typeface="EC Square Sans Pro" panose="020B0506040000020004" pitchFamily="34" charset="0"/>
                          <a:ea typeface="+mn-ea"/>
                          <a:cs typeface="+mn-cs"/>
                        </a:rPr>
                        <a:t> </a:t>
                      </a:r>
                      <a:r>
                        <a:rPr lang="fr-BE" sz="2800" kern="1200" dirty="0" err="1">
                          <a:solidFill>
                            <a:schemeClr val="tx2">
                              <a:lumMod val="75000"/>
                            </a:schemeClr>
                          </a:solidFill>
                          <a:latin typeface="EC Square Sans Pro" panose="020B0506040000020004" pitchFamily="34" charset="0"/>
                          <a:ea typeface="+mn-ea"/>
                          <a:cs typeface="+mn-cs"/>
                        </a:rPr>
                        <a:t>pre-school</a:t>
                      </a:r>
                      <a:r>
                        <a:rPr lang="fr-BE" sz="2800" kern="1200" dirty="0">
                          <a:solidFill>
                            <a:schemeClr val="tx2">
                              <a:lumMod val="75000"/>
                            </a:schemeClr>
                          </a:solidFill>
                          <a:latin typeface="EC Square Sans Pro" panose="020B0506040000020004" pitchFamily="34" charset="0"/>
                          <a:ea typeface="+mn-ea"/>
                          <a:cs typeface="+mn-cs"/>
                        </a:rPr>
                        <a:t> </a:t>
                      </a:r>
                      <a:r>
                        <a:rPr lang="fr-BE" sz="2800" kern="1200" dirty="0" err="1">
                          <a:solidFill>
                            <a:schemeClr val="tx2">
                              <a:lumMod val="75000"/>
                            </a:schemeClr>
                          </a:solidFill>
                          <a:latin typeface="EC Square Sans Pro" panose="020B0506040000020004" pitchFamily="34" charset="0"/>
                          <a:ea typeface="+mn-ea"/>
                          <a:cs typeface="+mn-cs"/>
                        </a:rPr>
                        <a:t>education</a:t>
                      </a:r>
                      <a:r>
                        <a:rPr lang="fr-BE" sz="2800" kern="1200" dirty="0">
                          <a:solidFill>
                            <a:schemeClr val="tx2">
                              <a:lumMod val="75000"/>
                            </a:schemeClr>
                          </a:solidFill>
                          <a:latin typeface="EC Square Sans Pro" panose="020B0506040000020004" pitchFamily="34" charset="0"/>
                          <a:ea typeface="+mn-ea"/>
                          <a:cs typeface="+mn-cs"/>
                        </a:rPr>
                        <a:t> for all children </a:t>
                      </a:r>
                      <a:r>
                        <a:rPr lang="fr-BE" sz="2800" kern="1200" dirty="0" err="1">
                          <a:solidFill>
                            <a:schemeClr val="tx2">
                              <a:lumMod val="75000"/>
                            </a:schemeClr>
                          </a:solidFill>
                          <a:latin typeface="EC Square Sans Pro" panose="020B0506040000020004" pitchFamily="34" charset="0"/>
                          <a:ea typeface="+mn-ea"/>
                          <a:cs typeface="+mn-cs"/>
                        </a:rPr>
                        <a:t>aged</a:t>
                      </a:r>
                      <a:r>
                        <a:rPr lang="fr-BE" sz="2800" kern="1200" dirty="0">
                          <a:solidFill>
                            <a:schemeClr val="tx2">
                              <a:lumMod val="75000"/>
                            </a:schemeClr>
                          </a:solidFill>
                          <a:latin typeface="EC Square Sans Pro" panose="020B0506040000020004" pitchFamily="34" charset="0"/>
                          <a:ea typeface="+mn-ea"/>
                          <a:cs typeface="+mn-cs"/>
                        </a:rPr>
                        <a:t> 4</a:t>
                      </a:r>
                      <a:endParaRPr lang="en-IE" sz="2800" kern="1200" dirty="0">
                        <a:solidFill>
                          <a:schemeClr val="tx2">
                            <a:lumMod val="75000"/>
                          </a:schemeClr>
                        </a:solidFill>
                        <a:latin typeface="EC Square Sans Pro" panose="020B05060400000200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lumMod val="75000"/>
                        </a:schemeClr>
                      </a:solidFill>
                      <a:prstDash val="sysDash"/>
                      <a:round/>
                      <a:headEnd type="none" w="med" len="med"/>
                      <a:tailEnd type="none" w="med" len="med"/>
                    </a:lnB>
                  </a:tcPr>
                </a:tc>
                <a:extLst>
                  <a:ext uri="{0D108BD9-81ED-4DB2-BD59-A6C34878D82A}">
                    <a16:rowId xmlns:a16="http://schemas.microsoft.com/office/drawing/2014/main" val="3527703176"/>
                  </a:ext>
                </a:extLst>
              </a:tr>
              <a:tr h="1841362">
                <a:tc>
                  <a:txBody>
                    <a:bodyPr/>
                    <a:lstStyle/>
                    <a:p>
                      <a:pPr algn="l"/>
                      <a:r>
                        <a:rPr lang="fr-BE" sz="2800" b="1" kern="1200" dirty="0" err="1">
                          <a:solidFill>
                            <a:schemeClr val="tx2">
                              <a:lumMod val="75000"/>
                            </a:schemeClr>
                          </a:solidFill>
                          <a:latin typeface="EC Square Sans Pro" panose="020B0506040000020004" pitchFamily="34" charset="0"/>
                          <a:ea typeface="+mn-ea"/>
                          <a:cs typeface="+mn-cs"/>
                        </a:rPr>
                        <a:t>Netherlands</a:t>
                      </a:r>
                      <a:endParaRPr lang="en-IE" sz="2800" b="1" kern="1200" dirty="0">
                        <a:solidFill>
                          <a:schemeClr val="tx2">
                            <a:lumMod val="75000"/>
                          </a:schemeClr>
                        </a:solidFill>
                        <a:latin typeface="EC Square Sans Pro" panose="020B05060400000200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2">
                          <a:lumMod val="75000"/>
                        </a:schemeClr>
                      </a:solidFill>
                      <a:prstDash val="sysDash"/>
                      <a:round/>
                      <a:headEnd type="none" w="med" len="med"/>
                      <a:tailEnd type="none" w="med" len="med"/>
                    </a:lnT>
                    <a:lnB w="19050" cap="flat" cmpd="sng" algn="ctr">
                      <a:solidFill>
                        <a:schemeClr val="tx2">
                          <a:lumMod val="75000"/>
                        </a:schemeClr>
                      </a:solidFill>
                      <a:prstDash val="sysDash"/>
                      <a:round/>
                      <a:headEnd type="none" w="med" len="med"/>
                      <a:tailEnd type="none" w="med" len="med"/>
                    </a:lnB>
                  </a:tcPr>
                </a:tc>
                <a:tc>
                  <a:txBody>
                    <a:bodyPr/>
                    <a:lstStyle/>
                    <a:p>
                      <a:pPr algn="l"/>
                      <a:r>
                        <a:rPr lang="fr-BE" sz="2800" kern="1200" dirty="0">
                          <a:solidFill>
                            <a:schemeClr val="tx2">
                              <a:lumMod val="75000"/>
                            </a:schemeClr>
                          </a:solidFill>
                          <a:latin typeface="EC Square Sans Pro" panose="020B0506040000020004" pitchFamily="34" charset="0"/>
                          <a:ea typeface="+mn-ea"/>
                          <a:cs typeface="+mn-cs"/>
                        </a:rPr>
                        <a:t>Free </a:t>
                      </a:r>
                      <a:r>
                        <a:rPr lang="fr-BE" sz="2800" kern="1200" dirty="0" err="1">
                          <a:solidFill>
                            <a:schemeClr val="tx2">
                              <a:lumMod val="75000"/>
                            </a:schemeClr>
                          </a:solidFill>
                          <a:latin typeface="EC Square Sans Pro" panose="020B0506040000020004" pitchFamily="34" charset="0"/>
                          <a:ea typeface="+mn-ea"/>
                          <a:cs typeface="+mn-cs"/>
                        </a:rPr>
                        <a:t>school</a:t>
                      </a:r>
                      <a:r>
                        <a:rPr lang="fr-BE" sz="2800" kern="1200" dirty="0">
                          <a:solidFill>
                            <a:schemeClr val="tx2">
                              <a:lumMod val="75000"/>
                            </a:schemeClr>
                          </a:solidFill>
                          <a:latin typeface="EC Square Sans Pro" panose="020B0506040000020004" pitchFamily="34" charset="0"/>
                          <a:ea typeface="+mn-ea"/>
                          <a:cs typeface="+mn-cs"/>
                        </a:rPr>
                        <a:t> trips and </a:t>
                      </a:r>
                      <a:r>
                        <a:rPr lang="fr-BE" sz="2800" kern="1200" dirty="0" err="1">
                          <a:solidFill>
                            <a:schemeClr val="tx2">
                              <a:lumMod val="75000"/>
                            </a:schemeClr>
                          </a:solidFill>
                          <a:latin typeface="EC Square Sans Pro" panose="020B0506040000020004" pitchFamily="34" charset="0"/>
                          <a:ea typeface="+mn-ea"/>
                          <a:cs typeface="+mn-cs"/>
                        </a:rPr>
                        <a:t>activities</a:t>
                      </a:r>
                      <a:r>
                        <a:rPr lang="fr-BE" sz="2800" kern="1200" dirty="0">
                          <a:solidFill>
                            <a:schemeClr val="tx2">
                              <a:lumMod val="75000"/>
                            </a:schemeClr>
                          </a:solidFill>
                          <a:latin typeface="EC Square Sans Pro" panose="020B0506040000020004" pitchFamily="34" charset="0"/>
                          <a:ea typeface="+mn-ea"/>
                          <a:cs typeface="+mn-cs"/>
                        </a:rPr>
                        <a:t> for all children</a:t>
                      </a:r>
                      <a:endParaRPr lang="en-IE" sz="2800" kern="1200" dirty="0">
                        <a:solidFill>
                          <a:schemeClr val="tx2">
                            <a:lumMod val="75000"/>
                          </a:schemeClr>
                        </a:solidFill>
                        <a:latin typeface="EC Square Sans Pro" panose="020B05060400000200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2">
                          <a:lumMod val="75000"/>
                        </a:schemeClr>
                      </a:solidFill>
                      <a:prstDash val="sysDash"/>
                      <a:round/>
                      <a:headEnd type="none" w="med" len="med"/>
                      <a:tailEnd type="none" w="med" len="med"/>
                    </a:lnT>
                    <a:lnB w="19050" cap="flat" cmpd="sng" algn="ctr">
                      <a:solidFill>
                        <a:schemeClr val="tx2">
                          <a:lumMod val="75000"/>
                        </a:schemeClr>
                      </a:solidFill>
                      <a:prstDash val="sysDash"/>
                      <a:round/>
                      <a:headEnd type="none" w="med" len="med"/>
                      <a:tailEnd type="none" w="med" len="med"/>
                    </a:lnB>
                  </a:tcPr>
                </a:tc>
                <a:extLst>
                  <a:ext uri="{0D108BD9-81ED-4DB2-BD59-A6C34878D82A}">
                    <a16:rowId xmlns:a16="http://schemas.microsoft.com/office/drawing/2014/main" val="1722605146"/>
                  </a:ext>
                </a:extLst>
              </a:tr>
              <a:tr h="1219325">
                <a:tc>
                  <a:txBody>
                    <a:bodyPr/>
                    <a:lstStyle/>
                    <a:p>
                      <a:pPr algn="l"/>
                      <a:r>
                        <a:rPr lang="fr-BE" sz="2800" b="1" kern="1200" dirty="0">
                          <a:solidFill>
                            <a:schemeClr val="tx2">
                              <a:lumMod val="75000"/>
                            </a:schemeClr>
                          </a:solidFill>
                          <a:latin typeface="EC Square Sans Pro" panose="020B0506040000020004" pitchFamily="34" charset="0"/>
                          <a:ea typeface="+mn-ea"/>
                          <a:cs typeface="+mn-cs"/>
                        </a:rPr>
                        <a:t>Luxembourg</a:t>
                      </a:r>
                      <a:endParaRPr lang="en-IE" sz="2800" b="1" kern="1200" dirty="0">
                        <a:solidFill>
                          <a:schemeClr val="tx2">
                            <a:lumMod val="75000"/>
                          </a:schemeClr>
                        </a:solidFill>
                        <a:latin typeface="EC Square Sans Pro" panose="020B05060400000200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2">
                          <a:lumMod val="75000"/>
                        </a:schemeClr>
                      </a:solidFill>
                      <a:prstDash val="sysDash"/>
                      <a:round/>
                      <a:headEnd type="none" w="med" len="med"/>
                      <a:tailEnd type="none" w="med" len="med"/>
                    </a:lnT>
                    <a:lnB w="12700" cap="flat" cmpd="sng" algn="ctr">
                      <a:noFill/>
                      <a:prstDash val="solid"/>
                      <a:round/>
                      <a:headEnd type="none" w="med" len="med"/>
                      <a:tailEnd type="none" w="med" len="med"/>
                    </a:lnB>
                  </a:tcPr>
                </a:tc>
                <a:tc>
                  <a:txBody>
                    <a:bodyPr/>
                    <a:lstStyle/>
                    <a:p>
                      <a:pPr marL="0" algn="l" defTabSz="914400" rtl="0" eaLnBrk="1" latinLnBrk="0" hangingPunct="1"/>
                      <a:r>
                        <a:rPr lang="fr-BE" sz="2800" kern="1200" dirty="0">
                          <a:solidFill>
                            <a:schemeClr val="tx2">
                              <a:lumMod val="75000"/>
                            </a:schemeClr>
                          </a:solidFill>
                          <a:latin typeface="EC Square Sans Pro" panose="020B0506040000020004" pitchFamily="34" charset="0"/>
                          <a:ea typeface="+mn-ea"/>
                          <a:cs typeface="+mn-cs"/>
                        </a:rPr>
                        <a:t>Free </a:t>
                      </a:r>
                      <a:r>
                        <a:rPr lang="fr-BE" sz="2800" kern="1200" dirty="0" err="1">
                          <a:solidFill>
                            <a:schemeClr val="tx2">
                              <a:lumMod val="75000"/>
                            </a:schemeClr>
                          </a:solidFill>
                          <a:latin typeface="EC Square Sans Pro" panose="020B0506040000020004" pitchFamily="34" charset="0"/>
                          <a:ea typeface="+mn-ea"/>
                          <a:cs typeface="+mn-cs"/>
                        </a:rPr>
                        <a:t>school</a:t>
                      </a:r>
                      <a:r>
                        <a:rPr lang="fr-BE" sz="2800" kern="1200" dirty="0">
                          <a:solidFill>
                            <a:schemeClr val="tx2">
                              <a:lumMod val="75000"/>
                            </a:schemeClr>
                          </a:solidFill>
                          <a:latin typeface="EC Square Sans Pro" panose="020B0506040000020004" pitchFamily="34" charset="0"/>
                          <a:ea typeface="+mn-ea"/>
                          <a:cs typeface="+mn-cs"/>
                        </a:rPr>
                        <a:t> </a:t>
                      </a:r>
                      <a:r>
                        <a:rPr lang="fr-BE" sz="2800" kern="1200" dirty="0" err="1">
                          <a:solidFill>
                            <a:schemeClr val="tx2">
                              <a:lumMod val="75000"/>
                            </a:schemeClr>
                          </a:solidFill>
                          <a:latin typeface="EC Square Sans Pro" panose="020B0506040000020004" pitchFamily="34" charset="0"/>
                          <a:ea typeface="+mn-ea"/>
                          <a:cs typeface="+mn-cs"/>
                        </a:rPr>
                        <a:t>meals</a:t>
                      </a:r>
                      <a:r>
                        <a:rPr lang="fr-BE" sz="2800" kern="1200" dirty="0">
                          <a:solidFill>
                            <a:schemeClr val="tx2">
                              <a:lumMod val="75000"/>
                            </a:schemeClr>
                          </a:solidFill>
                          <a:latin typeface="EC Square Sans Pro" panose="020B0506040000020004" pitchFamily="34" charset="0"/>
                          <a:ea typeface="+mn-ea"/>
                          <a:cs typeface="+mn-cs"/>
                        </a:rPr>
                        <a:t> for all </a:t>
                      </a:r>
                      <a:r>
                        <a:rPr lang="fr-BE" sz="2800" kern="1200" dirty="0" err="1">
                          <a:solidFill>
                            <a:schemeClr val="tx2">
                              <a:lumMod val="75000"/>
                            </a:schemeClr>
                          </a:solidFill>
                          <a:latin typeface="EC Square Sans Pro" panose="020B0506040000020004" pitchFamily="34" charset="0"/>
                          <a:ea typeface="+mn-ea"/>
                          <a:cs typeface="+mn-cs"/>
                        </a:rPr>
                        <a:t>pupils</a:t>
                      </a:r>
                      <a:endParaRPr lang="en-IE" sz="2800" kern="1200" dirty="0">
                        <a:solidFill>
                          <a:schemeClr val="tx2">
                            <a:lumMod val="75000"/>
                          </a:schemeClr>
                        </a:solidFill>
                        <a:latin typeface="EC Square Sans Pro" panose="020B05060400000200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2">
                          <a:lumMod val="75000"/>
                        </a:schemeClr>
                      </a:solidFill>
                      <a:prstDash val="sysDash"/>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361994647"/>
                  </a:ext>
                </a:extLst>
              </a:tr>
            </a:tbl>
          </a:graphicData>
        </a:graphic>
      </p:graphicFrame>
    </p:spTree>
    <p:extLst>
      <p:ext uri="{BB962C8B-B14F-4D97-AF65-F5344CB8AC3E}">
        <p14:creationId xmlns:p14="http://schemas.microsoft.com/office/powerpoint/2010/main" val="4199548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9590" y="7463803"/>
            <a:ext cx="3185349" cy="836234"/>
          </a:xfrm>
          <a:prstGeom prst="rect">
            <a:avLst/>
          </a:prstGeom>
        </p:spPr>
      </p:pic>
      <p:sp>
        <p:nvSpPr>
          <p:cNvPr id="3" name="Content Placeholder 1"/>
          <p:cNvSpPr txBox="1">
            <a:spLocks/>
          </p:cNvSpPr>
          <p:nvPr/>
        </p:nvSpPr>
        <p:spPr>
          <a:xfrm>
            <a:off x="4730262" y="1221611"/>
            <a:ext cx="10006077" cy="1084142"/>
          </a:xfrm>
          <a:prstGeom prst="rect">
            <a:avLst/>
          </a:prstGeom>
        </p:spPr>
        <p:txBody>
          <a:bodyPr/>
          <a:lstStyle>
            <a:lvl1pPr marL="285590" indent="-285590" algn="l" defTabSz="1142360" rtl="0" eaLnBrk="1" latinLnBrk="0" hangingPunct="1">
              <a:lnSpc>
                <a:spcPct val="100000"/>
              </a:lnSpc>
              <a:spcBef>
                <a:spcPts val="0"/>
              </a:spcBef>
              <a:spcAft>
                <a:spcPts val="2249"/>
              </a:spcAft>
              <a:buClr>
                <a:schemeClr val="tx2"/>
              </a:buClr>
              <a:buFont typeface="Arial" panose="020B0604020202020204" pitchFamily="34" charset="0"/>
              <a:buChar char="•"/>
              <a:defRPr sz="2998" kern="1200">
                <a:solidFill>
                  <a:schemeClr val="tx1"/>
                </a:solidFill>
                <a:latin typeface="+mn-lt"/>
                <a:ea typeface="+mn-ea"/>
                <a:cs typeface="+mn-cs"/>
              </a:defRPr>
            </a:lvl1pPr>
            <a:lvl2pPr marL="85677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2499" kern="1200">
                <a:solidFill>
                  <a:schemeClr val="tx1"/>
                </a:solidFill>
                <a:latin typeface="+mn-lt"/>
                <a:ea typeface="+mn-ea"/>
                <a:cs typeface="+mn-cs"/>
              </a:defRPr>
            </a:lvl2pPr>
            <a:lvl3pPr marL="142795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2249" kern="1200">
                <a:solidFill>
                  <a:schemeClr val="tx1"/>
                </a:solidFill>
                <a:latin typeface="+mn-lt"/>
                <a:ea typeface="+mn-ea"/>
                <a:cs typeface="+mn-cs"/>
              </a:defRPr>
            </a:lvl3pPr>
            <a:lvl4pPr marL="199913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1999" kern="1200">
                <a:solidFill>
                  <a:schemeClr val="tx1"/>
                </a:solidFill>
                <a:latin typeface="+mn-lt"/>
                <a:ea typeface="+mn-ea"/>
                <a:cs typeface="+mn-cs"/>
              </a:defRPr>
            </a:lvl4pPr>
            <a:lvl5pPr marL="257031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1999" kern="1200">
                <a:solidFill>
                  <a:schemeClr val="tx1"/>
                </a:solidFill>
                <a:latin typeface="+mn-lt"/>
                <a:ea typeface="+mn-ea"/>
                <a:cs typeface="+mn-cs"/>
              </a:defRPr>
            </a:lvl5pPr>
            <a:lvl6pPr marL="314149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6pPr>
            <a:lvl7pPr marL="371267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7pPr>
            <a:lvl8pPr marL="428385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8pPr>
            <a:lvl9pPr marL="485503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9pPr>
          </a:lstStyle>
          <a:p>
            <a:r>
              <a:rPr lang="en-US" sz="2800" b="1" dirty="0">
                <a:solidFill>
                  <a:srgbClr val="1D2C65"/>
                </a:solidFill>
                <a:latin typeface="EC Square Sans Pro" panose="020B0506040000020004" pitchFamily="34" charset="0"/>
              </a:rPr>
              <a:t>European Social Fund Plus </a:t>
            </a:r>
            <a:r>
              <a:rPr lang="en-US" sz="2800" dirty="0">
                <a:solidFill>
                  <a:srgbClr val="1D2C65"/>
                </a:solidFill>
                <a:latin typeface="EC Square Sans Pro" panose="020B0506040000020004" pitchFamily="34" charset="0"/>
              </a:rPr>
              <a:t>is European Union’s main instrument for investments in people.</a:t>
            </a:r>
          </a:p>
          <a:p>
            <a:r>
              <a:rPr lang="en-IE" sz="2800" b="1" kern="100" dirty="0">
                <a:solidFill>
                  <a:srgbClr val="1D2C65"/>
                </a:solidFill>
                <a:effectLst/>
                <a:latin typeface="EC Square Sans Cond Pro" panose="020B0506040000020004" pitchFamily="34" charset="0"/>
                <a:ea typeface="Calibri" panose="020F0502020204030204" pitchFamily="34" charset="0"/>
                <a:cs typeface="Times New Roman" panose="02020603050405020304" pitchFamily="18" charset="0"/>
              </a:rPr>
              <a:t>EUR 142 billion</a:t>
            </a:r>
            <a:r>
              <a:rPr lang="en-IE" sz="2800" kern="100" dirty="0">
                <a:solidFill>
                  <a:srgbClr val="1D2C65"/>
                </a:solidFill>
                <a:effectLst/>
                <a:latin typeface="EC Square Sans Cond Pro" panose="020B0506040000020004" pitchFamily="34" charset="0"/>
                <a:ea typeface="Calibri" panose="020F0502020204030204" pitchFamily="34" charset="0"/>
                <a:cs typeface="Times New Roman" panose="02020603050405020304" pitchFamily="18" charset="0"/>
              </a:rPr>
              <a:t> (of which EUR 95 billion is the Union contribution) for the 2021-2027 programming period for employment, social, education and skills policies, including structural reforms in these areas. </a:t>
            </a:r>
            <a:endParaRPr lang="fr-BE" sz="2000" kern="100" dirty="0">
              <a:solidFill>
                <a:srgbClr val="1D2C65"/>
              </a:solidFill>
              <a:effectLst/>
              <a:latin typeface="EC Square Sans Cond Pro" panose="020B0506040000020004" pitchFamily="34" charset="0"/>
              <a:ea typeface="Calibri" panose="020F0502020204030204" pitchFamily="34" charset="0"/>
              <a:cs typeface="Times New Roman" panose="02020603050405020304" pitchFamily="18" charset="0"/>
            </a:endParaRPr>
          </a:p>
          <a:p>
            <a:endParaRPr lang="en-US" sz="2600" dirty="0">
              <a:solidFill>
                <a:srgbClr val="1D2C65"/>
              </a:solidFill>
              <a:latin typeface="EC Square Sans Pro" panose="020B0506040000020004" pitchFamily="34" charset="0"/>
            </a:endParaRPr>
          </a:p>
        </p:txBody>
      </p:sp>
      <p:sp>
        <p:nvSpPr>
          <p:cNvPr id="5" name="Title 3"/>
          <p:cNvSpPr txBox="1">
            <a:spLocks/>
          </p:cNvSpPr>
          <p:nvPr/>
        </p:nvSpPr>
        <p:spPr>
          <a:xfrm rot="16200000">
            <a:off x="-1345127" y="2306920"/>
            <a:ext cx="4336528" cy="977403"/>
          </a:xfrm>
          <a:prstGeom prst="rect">
            <a:avLst/>
          </a:prstGeom>
        </p:spPr>
        <p:txBody>
          <a:bodyPr/>
          <a:lstStyle>
            <a:lvl1pPr algn="l" defTabSz="1142360" rtl="0" eaLnBrk="1" latinLnBrk="0" hangingPunct="1">
              <a:lnSpc>
                <a:spcPct val="90000"/>
              </a:lnSpc>
              <a:spcBef>
                <a:spcPct val="0"/>
              </a:spcBef>
              <a:buNone/>
              <a:defRPr sz="4997" kern="1200">
                <a:solidFill>
                  <a:schemeClr val="tx2"/>
                </a:solidFill>
                <a:latin typeface="+mj-lt"/>
                <a:ea typeface="+mj-ea"/>
                <a:cs typeface="+mj-cs"/>
              </a:defRPr>
            </a:lvl1pPr>
          </a:lstStyle>
          <a:p>
            <a:r>
              <a:rPr lang="cs-CZ" sz="4500" dirty="0">
                <a:solidFill>
                  <a:srgbClr val="002060"/>
                </a:solidFill>
                <a:latin typeface="EC Square Sans Cond Pro" panose="020B0506040000020004" pitchFamily="34" charset="0"/>
              </a:rPr>
              <a:t>EU </a:t>
            </a:r>
            <a:r>
              <a:rPr lang="en-US" sz="4500" dirty="0">
                <a:solidFill>
                  <a:srgbClr val="002060"/>
                </a:solidFill>
                <a:latin typeface="EC Square Sans Cond Pro" panose="020B0506040000020004" pitchFamily="34" charset="0"/>
              </a:rPr>
              <a:t>Funding</a:t>
            </a:r>
            <a:endParaRPr lang="en-GB" sz="4500" dirty="0">
              <a:solidFill>
                <a:srgbClr val="002060"/>
              </a:solidFill>
              <a:latin typeface="EC Square Sans Cond Pro" panose="020B0506040000020004" pitchFamily="34" charset="0"/>
            </a:endParaRPr>
          </a:p>
        </p:txBody>
      </p:sp>
      <p:grpSp>
        <p:nvGrpSpPr>
          <p:cNvPr id="7" name="Group 6"/>
          <p:cNvGrpSpPr/>
          <p:nvPr/>
        </p:nvGrpSpPr>
        <p:grpSpPr>
          <a:xfrm>
            <a:off x="1458959" y="2023651"/>
            <a:ext cx="2872577" cy="1149031"/>
            <a:chOff x="4777" y="707044"/>
            <a:chExt cx="2872577" cy="1149031"/>
          </a:xfrm>
        </p:grpSpPr>
        <p:sp>
          <p:nvSpPr>
            <p:cNvPr id="8" name="Rectangle 7"/>
            <p:cNvSpPr/>
            <p:nvPr/>
          </p:nvSpPr>
          <p:spPr>
            <a:xfrm>
              <a:off x="4777" y="707044"/>
              <a:ext cx="2872577" cy="1149031"/>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fr-BE"/>
            </a:p>
          </p:txBody>
        </p:sp>
        <p:sp>
          <p:nvSpPr>
            <p:cNvPr id="9" name="TextBox 8"/>
            <p:cNvSpPr txBox="1"/>
            <p:nvPr/>
          </p:nvSpPr>
          <p:spPr>
            <a:xfrm>
              <a:off x="4777" y="707044"/>
              <a:ext cx="2872577" cy="11490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IE" sz="2800" b="1" kern="1200" dirty="0">
                  <a:latin typeface="EC Square Sans Cond Pro" panose="020B0506040000020004" pitchFamily="34" charset="0"/>
                </a:rPr>
                <a:t>E</a:t>
              </a:r>
              <a:r>
                <a:rPr lang="cs-CZ" sz="2800" b="1" kern="1200" dirty="0">
                  <a:latin typeface="EC Square Sans Cond Pro" panose="020B0506040000020004" pitchFamily="34" charset="0"/>
                </a:rPr>
                <a:t>SF+</a:t>
              </a:r>
              <a:endParaRPr lang="en-US" sz="2800" b="1" kern="1200" dirty="0">
                <a:latin typeface="EC Square Sans Cond Pro" panose="020B0506040000020004" pitchFamily="34" charset="0"/>
              </a:endParaRPr>
            </a:p>
          </p:txBody>
        </p:sp>
      </p:grpSp>
      <p:sp>
        <p:nvSpPr>
          <p:cNvPr id="10" name="Content Placeholder 1"/>
          <p:cNvSpPr txBox="1">
            <a:spLocks/>
          </p:cNvSpPr>
          <p:nvPr/>
        </p:nvSpPr>
        <p:spPr>
          <a:xfrm>
            <a:off x="1311839" y="4025103"/>
            <a:ext cx="13581616" cy="3666944"/>
          </a:xfrm>
          <a:prstGeom prst="rect">
            <a:avLst/>
          </a:prstGeom>
        </p:spPr>
        <p:txBody>
          <a:bodyPr/>
          <a:lstStyle>
            <a:lvl1pPr marL="285590" indent="-285590" algn="l" defTabSz="1142360" rtl="0" eaLnBrk="1" latinLnBrk="0" hangingPunct="1">
              <a:lnSpc>
                <a:spcPct val="100000"/>
              </a:lnSpc>
              <a:spcBef>
                <a:spcPts val="0"/>
              </a:spcBef>
              <a:spcAft>
                <a:spcPts val="2249"/>
              </a:spcAft>
              <a:buClr>
                <a:schemeClr val="tx2"/>
              </a:buClr>
              <a:buFont typeface="Arial" panose="020B0604020202020204" pitchFamily="34" charset="0"/>
              <a:buChar char="•"/>
              <a:defRPr sz="2998" kern="1200">
                <a:solidFill>
                  <a:schemeClr val="tx1"/>
                </a:solidFill>
                <a:latin typeface="+mn-lt"/>
                <a:ea typeface="+mn-ea"/>
                <a:cs typeface="+mn-cs"/>
              </a:defRPr>
            </a:lvl1pPr>
            <a:lvl2pPr marL="85677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2499" kern="1200">
                <a:solidFill>
                  <a:schemeClr val="tx1"/>
                </a:solidFill>
                <a:latin typeface="+mn-lt"/>
                <a:ea typeface="+mn-ea"/>
                <a:cs typeface="+mn-cs"/>
              </a:defRPr>
            </a:lvl2pPr>
            <a:lvl3pPr marL="142795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2249" kern="1200">
                <a:solidFill>
                  <a:schemeClr val="tx1"/>
                </a:solidFill>
                <a:latin typeface="+mn-lt"/>
                <a:ea typeface="+mn-ea"/>
                <a:cs typeface="+mn-cs"/>
              </a:defRPr>
            </a:lvl3pPr>
            <a:lvl4pPr marL="199913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1999" kern="1200">
                <a:solidFill>
                  <a:schemeClr val="tx1"/>
                </a:solidFill>
                <a:latin typeface="+mn-lt"/>
                <a:ea typeface="+mn-ea"/>
                <a:cs typeface="+mn-cs"/>
              </a:defRPr>
            </a:lvl4pPr>
            <a:lvl5pPr marL="257031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1999" kern="1200">
                <a:solidFill>
                  <a:schemeClr val="tx1"/>
                </a:solidFill>
                <a:latin typeface="+mn-lt"/>
                <a:ea typeface="+mn-ea"/>
                <a:cs typeface="+mn-cs"/>
              </a:defRPr>
            </a:lvl5pPr>
            <a:lvl6pPr marL="314149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6pPr>
            <a:lvl7pPr marL="371267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7pPr>
            <a:lvl8pPr marL="428385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8pPr>
            <a:lvl9pPr marL="485503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9pPr>
          </a:lstStyle>
          <a:p>
            <a:pPr>
              <a:spcAft>
                <a:spcPts val="1200"/>
              </a:spcAft>
            </a:pPr>
            <a:r>
              <a:rPr lang="en-US" sz="2800" dirty="0">
                <a:solidFill>
                  <a:srgbClr val="1D2C65"/>
                </a:solidFill>
                <a:latin typeface="EC Square Sans Pro" panose="020B0506040000020004" pitchFamily="34" charset="0"/>
              </a:rPr>
              <a:t>At least 5% of the ESF+ allocation for measures tackling child poverty in MS where child poverty or social exclusion above EU average; remaining MS should allocate an </a:t>
            </a:r>
            <a:r>
              <a:rPr lang="en-US" sz="2800" b="1" dirty="0">
                <a:solidFill>
                  <a:srgbClr val="1D2C65"/>
                </a:solidFill>
                <a:latin typeface="EC Square Sans Pro" panose="020B0506040000020004" pitchFamily="34" charset="0"/>
              </a:rPr>
              <a:t>appropriate </a:t>
            </a:r>
            <a:r>
              <a:rPr lang="en-US" sz="2800" dirty="0">
                <a:solidFill>
                  <a:srgbClr val="1D2C65"/>
                </a:solidFill>
                <a:latin typeface="EC Square Sans Pro" panose="020B0506040000020004" pitchFamily="34" charset="0"/>
              </a:rPr>
              <a:t>amount</a:t>
            </a:r>
            <a:r>
              <a:rPr lang="cs-CZ" sz="2800" dirty="0">
                <a:solidFill>
                  <a:srgbClr val="1D2C65"/>
                </a:solidFill>
                <a:latin typeface="EC Square Sans Pro" panose="020B0506040000020004" pitchFamily="34" charset="0"/>
              </a:rPr>
              <a:t>.</a:t>
            </a:r>
            <a:r>
              <a:rPr lang="en-IE" sz="2800" dirty="0">
                <a:solidFill>
                  <a:srgbClr val="1D2C65"/>
                </a:solidFill>
                <a:latin typeface="EC Square Sans Pro" panose="020B0506040000020004" pitchFamily="34" charset="0"/>
              </a:rPr>
              <a:t>.</a:t>
            </a:r>
            <a:endParaRPr lang="en-US" sz="2800" dirty="0">
              <a:solidFill>
                <a:srgbClr val="1D2C65"/>
              </a:solidFill>
              <a:latin typeface="EC Square Sans Pro" panose="020B0506040000020004" pitchFamily="34" charset="0"/>
            </a:endParaRPr>
          </a:p>
          <a:p>
            <a:pPr>
              <a:spcAft>
                <a:spcPts val="1200"/>
              </a:spcAft>
            </a:pPr>
            <a:r>
              <a:rPr lang="en-US" sz="2800" dirty="0">
                <a:solidFill>
                  <a:srgbClr val="1D2C65"/>
                </a:solidFill>
                <a:latin typeface="EC Square Sans Pro" panose="020B0506040000020004" pitchFamily="34" charset="0"/>
              </a:rPr>
              <a:t>Combating child poverty has been defined as a specific objective in </a:t>
            </a:r>
            <a:r>
              <a:rPr lang="en-US" sz="2800" dirty="0" err="1">
                <a:solidFill>
                  <a:srgbClr val="1D2C65"/>
                </a:solidFill>
                <a:latin typeface="EC Square Sans Pro" panose="020B0506040000020004" pitchFamily="34" charset="0"/>
              </a:rPr>
              <a:t>programmes</a:t>
            </a:r>
            <a:r>
              <a:rPr lang="en-US" sz="2800" dirty="0">
                <a:solidFill>
                  <a:srgbClr val="1D2C65"/>
                </a:solidFill>
                <a:latin typeface="EC Square Sans Pro" panose="020B0506040000020004" pitchFamily="34" charset="0"/>
              </a:rPr>
              <a:t> of 23 Member States, </a:t>
            </a:r>
            <a:r>
              <a:rPr lang="en-US" sz="2800" dirty="0" err="1">
                <a:solidFill>
                  <a:srgbClr val="1D2C65"/>
                </a:solidFill>
                <a:latin typeface="EC Square Sans Pro" panose="020B0506040000020004" pitchFamily="34" charset="0"/>
              </a:rPr>
              <a:t>totalling</a:t>
            </a:r>
            <a:r>
              <a:rPr lang="en-US" sz="2800" dirty="0">
                <a:solidFill>
                  <a:srgbClr val="1D2C65"/>
                </a:solidFill>
                <a:latin typeface="EC Square Sans Pro" panose="020B0506040000020004" pitchFamily="34" charset="0"/>
              </a:rPr>
              <a:t> </a:t>
            </a:r>
            <a:r>
              <a:rPr lang="en-US" sz="2800" b="1" dirty="0">
                <a:solidFill>
                  <a:srgbClr val="1D2C65"/>
                </a:solidFill>
                <a:latin typeface="EC Square Sans Pro" panose="020B0506040000020004" pitchFamily="34" charset="0"/>
              </a:rPr>
              <a:t>EUR 6.1 billion of EU financing </a:t>
            </a:r>
            <a:r>
              <a:rPr lang="en-US" sz="2800" dirty="0">
                <a:solidFill>
                  <a:srgbClr val="1D2C65"/>
                </a:solidFill>
                <a:latin typeface="EC Square Sans Pro" panose="020B0506040000020004" pitchFamily="34" charset="0"/>
              </a:rPr>
              <a:t>(highest amounts of EUR 1.1 billion for IT and EUR 1 billion for PL), or </a:t>
            </a:r>
            <a:r>
              <a:rPr lang="en-US" sz="2800" b="1" dirty="0">
                <a:solidFill>
                  <a:srgbClr val="1D2C65"/>
                </a:solidFill>
                <a:latin typeface="EC Square Sans Pro" panose="020B0506040000020004" pitchFamily="34" charset="0"/>
              </a:rPr>
              <a:t>EUR 8.9 billion with</a:t>
            </a:r>
            <a:r>
              <a:rPr lang="en-US" sz="2800" dirty="0">
                <a:solidFill>
                  <a:srgbClr val="1D2C65"/>
                </a:solidFill>
                <a:latin typeface="EC Square Sans Pro" panose="020B0506040000020004" pitchFamily="34" charset="0"/>
              </a:rPr>
              <a:t> </a:t>
            </a:r>
            <a:r>
              <a:rPr lang="en-US" sz="2800" b="1" dirty="0">
                <a:solidFill>
                  <a:srgbClr val="1D2C65"/>
                </a:solidFill>
                <a:latin typeface="EC Square Sans Pro" panose="020B0506040000020004" pitchFamily="34" charset="0"/>
              </a:rPr>
              <a:t>national contributions</a:t>
            </a:r>
            <a:r>
              <a:rPr lang="en-US" sz="2800" dirty="0">
                <a:solidFill>
                  <a:srgbClr val="1D2C65"/>
                </a:solidFill>
                <a:latin typeface="EC Square Sans Pro" panose="020B0506040000020004" pitchFamily="34" charset="0"/>
              </a:rPr>
              <a:t>. </a:t>
            </a:r>
          </a:p>
          <a:p>
            <a:r>
              <a:rPr lang="en-US" sz="2800" dirty="0">
                <a:solidFill>
                  <a:srgbClr val="1D2C65"/>
                </a:solidFill>
                <a:latin typeface="EC Square Sans Pro" panose="020B0506040000020004" pitchFamily="34" charset="0"/>
              </a:rPr>
              <a:t>Other possible EU funds: European Regional Development Fund and Technical Support Instrument</a:t>
            </a:r>
            <a:r>
              <a:rPr lang="en-US" sz="2800" dirty="0">
                <a:solidFill>
                  <a:srgbClr val="1D2C65"/>
                </a:solidFill>
                <a:latin typeface="EC Square Sans Cond Pro" panose="020B0506040000020004" pitchFamily="34" charset="0"/>
              </a:rPr>
              <a:t>.</a:t>
            </a:r>
          </a:p>
        </p:txBody>
      </p:sp>
    </p:spTree>
    <p:extLst>
      <p:ext uri="{BB962C8B-B14F-4D97-AF65-F5344CB8AC3E}">
        <p14:creationId xmlns:p14="http://schemas.microsoft.com/office/powerpoint/2010/main" val="3317143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64E495-1F4F-DFE3-7836-13F4942A9D33}"/>
              </a:ext>
            </a:extLst>
          </p:cNvPr>
          <p:cNvSpPr/>
          <p:nvPr/>
        </p:nvSpPr>
        <p:spPr>
          <a:xfrm>
            <a:off x="13127" y="1006907"/>
            <a:ext cx="15231533" cy="8033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81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7713" y="7462368"/>
            <a:ext cx="3183911" cy="835857"/>
          </a:xfrm>
          <a:prstGeom prst="rect">
            <a:avLst/>
          </a:prstGeom>
        </p:spPr>
      </p:pic>
      <p:sp>
        <p:nvSpPr>
          <p:cNvPr id="18" name="Rectangle 17">
            <a:extLst>
              <a:ext uri="{FF2B5EF4-FFF2-40B4-BE49-F238E27FC236}">
                <a16:creationId xmlns:a16="http://schemas.microsoft.com/office/drawing/2014/main" id="{5DE19727-FD6D-BADD-219E-60BD56316313}"/>
              </a:ext>
            </a:extLst>
          </p:cNvPr>
          <p:cNvSpPr/>
          <p:nvPr/>
        </p:nvSpPr>
        <p:spPr>
          <a:xfrm>
            <a:off x="7183254" y="3760547"/>
            <a:ext cx="1659926" cy="1630575"/>
          </a:xfrm>
          <a:prstGeom prst="rect">
            <a:avLst/>
          </a:prstGeom>
        </p:spPr>
        <p:txBody>
          <a:bodyPr wrap="square">
            <a:spAutoFit/>
          </a:bodyPr>
          <a:lstStyle/>
          <a:p>
            <a:pPr lvl="0">
              <a:defRPr/>
            </a:pPr>
            <a:r>
              <a:rPr lang="en-US" sz="1999" dirty="0">
                <a:solidFill>
                  <a:srgbClr val="203A63"/>
                </a:solidFill>
                <a:latin typeface="EC Square Sans Pro" panose="020B0506040000020004" pitchFamily="34" charset="0"/>
              </a:rPr>
              <a:t>early </a:t>
            </a:r>
            <a:br>
              <a:rPr lang="en-US" sz="1999" dirty="0">
                <a:solidFill>
                  <a:srgbClr val="203A63"/>
                </a:solidFill>
                <a:latin typeface="EC Square Sans Pro" panose="020B0506040000020004" pitchFamily="34" charset="0"/>
              </a:rPr>
            </a:br>
            <a:r>
              <a:rPr lang="en-US" sz="1999" dirty="0">
                <a:solidFill>
                  <a:srgbClr val="203A63"/>
                </a:solidFill>
                <a:latin typeface="EC Square Sans Pro" panose="020B0506040000020004" pitchFamily="34" charset="0"/>
              </a:rPr>
              <a:t>childhood education </a:t>
            </a:r>
            <a:br>
              <a:rPr lang="en-US" sz="1999" dirty="0">
                <a:solidFill>
                  <a:srgbClr val="203A63"/>
                </a:solidFill>
                <a:latin typeface="EC Square Sans Pro" panose="020B0506040000020004" pitchFamily="34" charset="0"/>
              </a:rPr>
            </a:br>
            <a:r>
              <a:rPr lang="en-US" sz="1999" dirty="0">
                <a:solidFill>
                  <a:srgbClr val="203A63"/>
                </a:solidFill>
                <a:latin typeface="EC Square Sans Pro" panose="020B0506040000020004" pitchFamily="34" charset="0"/>
              </a:rPr>
              <a:t>and care (ECEC)</a:t>
            </a:r>
          </a:p>
        </p:txBody>
      </p:sp>
      <p:sp>
        <p:nvSpPr>
          <p:cNvPr id="19" name="Rectangle 18">
            <a:extLst>
              <a:ext uri="{FF2B5EF4-FFF2-40B4-BE49-F238E27FC236}">
                <a16:creationId xmlns:a16="http://schemas.microsoft.com/office/drawing/2014/main" id="{B3035857-C662-A00A-3EA6-418609FE0CA0}"/>
              </a:ext>
            </a:extLst>
          </p:cNvPr>
          <p:cNvSpPr/>
          <p:nvPr/>
        </p:nvSpPr>
        <p:spPr>
          <a:xfrm>
            <a:off x="10205928" y="3760548"/>
            <a:ext cx="1571509" cy="1322926"/>
          </a:xfrm>
          <a:prstGeom prst="rect">
            <a:avLst/>
          </a:prstGeom>
        </p:spPr>
        <p:txBody>
          <a:bodyPr wrap="square">
            <a:spAutoFit/>
          </a:bodyPr>
          <a:lstStyle/>
          <a:p>
            <a:pPr lvl="0">
              <a:defRPr/>
            </a:pPr>
            <a:r>
              <a:rPr lang="en-US" sz="1999" dirty="0">
                <a:solidFill>
                  <a:srgbClr val="203A63"/>
                </a:solidFill>
                <a:latin typeface="EC Square Sans Pro" panose="020B0506040000020004" pitchFamily="34" charset="0"/>
              </a:rPr>
              <a:t>education and school-based activities</a:t>
            </a:r>
          </a:p>
        </p:txBody>
      </p:sp>
      <p:sp>
        <p:nvSpPr>
          <p:cNvPr id="20" name="Rectangle 19">
            <a:extLst>
              <a:ext uri="{FF2B5EF4-FFF2-40B4-BE49-F238E27FC236}">
                <a16:creationId xmlns:a16="http://schemas.microsoft.com/office/drawing/2014/main" id="{B5A10024-0C4C-3BD9-5C85-04F59D10C674}"/>
              </a:ext>
            </a:extLst>
          </p:cNvPr>
          <p:cNvSpPr/>
          <p:nvPr/>
        </p:nvSpPr>
        <p:spPr>
          <a:xfrm>
            <a:off x="13228602" y="3760547"/>
            <a:ext cx="1604893" cy="1322926"/>
          </a:xfrm>
          <a:prstGeom prst="rect">
            <a:avLst/>
          </a:prstGeom>
        </p:spPr>
        <p:txBody>
          <a:bodyPr wrap="square">
            <a:spAutoFit/>
          </a:bodyPr>
          <a:lstStyle/>
          <a:p>
            <a:pPr lvl="0">
              <a:defRPr/>
            </a:pPr>
            <a:r>
              <a:rPr lang="en-US" sz="1999" dirty="0">
                <a:solidFill>
                  <a:srgbClr val="203A63"/>
                </a:solidFill>
                <a:latin typeface="EC Square Sans Pro" panose="020B0506040000020004" pitchFamily="34" charset="0"/>
              </a:rPr>
              <a:t>at least </a:t>
            </a:r>
          </a:p>
          <a:p>
            <a:pPr lvl="0">
              <a:defRPr/>
            </a:pPr>
            <a:r>
              <a:rPr lang="en-US" sz="1999" dirty="0">
                <a:solidFill>
                  <a:srgbClr val="203A63"/>
                </a:solidFill>
                <a:latin typeface="EC Square Sans Pro" panose="020B0506040000020004" pitchFamily="34" charset="0"/>
              </a:rPr>
              <a:t>one healthy </a:t>
            </a:r>
          </a:p>
          <a:p>
            <a:pPr lvl="0">
              <a:defRPr/>
            </a:pPr>
            <a:r>
              <a:rPr lang="en-US" sz="1999" dirty="0">
                <a:solidFill>
                  <a:srgbClr val="203A63"/>
                </a:solidFill>
                <a:latin typeface="EC Square Sans Pro" panose="020B0506040000020004" pitchFamily="34" charset="0"/>
              </a:rPr>
              <a:t>meal each </a:t>
            </a:r>
          </a:p>
          <a:p>
            <a:pPr lvl="0">
              <a:defRPr/>
            </a:pPr>
            <a:r>
              <a:rPr lang="en-US" sz="1999" dirty="0">
                <a:solidFill>
                  <a:srgbClr val="203A63"/>
                </a:solidFill>
                <a:latin typeface="EC Square Sans Pro" panose="020B0506040000020004" pitchFamily="34" charset="0"/>
              </a:rPr>
              <a:t>school day </a:t>
            </a:r>
          </a:p>
        </p:txBody>
      </p:sp>
      <p:sp>
        <p:nvSpPr>
          <p:cNvPr id="21" name="Rectangle 20">
            <a:extLst>
              <a:ext uri="{FF2B5EF4-FFF2-40B4-BE49-F238E27FC236}">
                <a16:creationId xmlns:a16="http://schemas.microsoft.com/office/drawing/2014/main" id="{ED0CA5E6-7F6B-E6D4-AF6F-1A39759B14A3}"/>
              </a:ext>
            </a:extLst>
          </p:cNvPr>
          <p:cNvSpPr/>
          <p:nvPr/>
        </p:nvSpPr>
        <p:spPr>
          <a:xfrm>
            <a:off x="7183254" y="5931023"/>
            <a:ext cx="1413043" cy="399981"/>
          </a:xfrm>
          <a:prstGeom prst="rect">
            <a:avLst/>
          </a:prstGeom>
        </p:spPr>
        <p:txBody>
          <a:bodyPr wrap="square">
            <a:spAutoFit/>
          </a:bodyPr>
          <a:lstStyle/>
          <a:p>
            <a:pPr lvl="0">
              <a:defRPr/>
            </a:pPr>
            <a:r>
              <a:rPr lang="en-US" sz="1999" dirty="0">
                <a:solidFill>
                  <a:srgbClr val="203A63"/>
                </a:solidFill>
                <a:latin typeface="EC Square Sans Pro" panose="020B0506040000020004" pitchFamily="34" charset="0"/>
              </a:rPr>
              <a:t>healthcare</a:t>
            </a:r>
          </a:p>
        </p:txBody>
      </p:sp>
      <p:sp>
        <p:nvSpPr>
          <p:cNvPr id="22" name="Rectangle 21">
            <a:extLst>
              <a:ext uri="{FF2B5EF4-FFF2-40B4-BE49-F238E27FC236}">
                <a16:creationId xmlns:a16="http://schemas.microsoft.com/office/drawing/2014/main" id="{B561E0AE-3E66-244A-C905-F217F81A126D}"/>
              </a:ext>
            </a:extLst>
          </p:cNvPr>
          <p:cNvSpPr/>
          <p:nvPr/>
        </p:nvSpPr>
        <p:spPr>
          <a:xfrm>
            <a:off x="10205929" y="5777205"/>
            <a:ext cx="1413043" cy="707630"/>
          </a:xfrm>
          <a:prstGeom prst="rect">
            <a:avLst/>
          </a:prstGeom>
        </p:spPr>
        <p:txBody>
          <a:bodyPr wrap="square">
            <a:spAutoFit/>
          </a:bodyPr>
          <a:lstStyle/>
          <a:p>
            <a:pPr lvl="0">
              <a:defRPr/>
            </a:pPr>
            <a:r>
              <a:rPr lang="en-US" sz="1999" dirty="0">
                <a:solidFill>
                  <a:srgbClr val="203A63"/>
                </a:solidFill>
                <a:latin typeface="EC Square Sans Pro" panose="020B0506040000020004" pitchFamily="34" charset="0"/>
              </a:rPr>
              <a:t>healthy nutrition </a:t>
            </a:r>
          </a:p>
        </p:txBody>
      </p:sp>
      <p:sp>
        <p:nvSpPr>
          <p:cNvPr id="23" name="Rectangle 22">
            <a:extLst>
              <a:ext uri="{FF2B5EF4-FFF2-40B4-BE49-F238E27FC236}">
                <a16:creationId xmlns:a16="http://schemas.microsoft.com/office/drawing/2014/main" id="{B621D3AB-142C-0E1C-9B9F-DAE41603D19B}"/>
              </a:ext>
            </a:extLst>
          </p:cNvPr>
          <p:cNvSpPr/>
          <p:nvPr/>
        </p:nvSpPr>
        <p:spPr>
          <a:xfrm>
            <a:off x="13228602" y="5777205"/>
            <a:ext cx="1413043" cy="707630"/>
          </a:xfrm>
          <a:prstGeom prst="rect">
            <a:avLst/>
          </a:prstGeom>
        </p:spPr>
        <p:txBody>
          <a:bodyPr wrap="square">
            <a:spAutoFit/>
          </a:bodyPr>
          <a:lstStyle/>
          <a:p>
            <a:pPr lvl="0">
              <a:defRPr/>
            </a:pPr>
            <a:r>
              <a:rPr lang="en-US" sz="1999" dirty="0">
                <a:solidFill>
                  <a:srgbClr val="203A63"/>
                </a:solidFill>
                <a:latin typeface="EC Square Sans Pro" panose="020B0506040000020004" pitchFamily="34" charset="0"/>
              </a:rPr>
              <a:t>adequate housing</a:t>
            </a:r>
          </a:p>
        </p:txBody>
      </p:sp>
      <p:sp>
        <p:nvSpPr>
          <p:cNvPr id="25" name="Rectangle 24">
            <a:extLst>
              <a:ext uri="{FF2B5EF4-FFF2-40B4-BE49-F238E27FC236}">
                <a16:creationId xmlns:a16="http://schemas.microsoft.com/office/drawing/2014/main" id="{CD2B458A-142D-10DE-3C5E-367AD6F4B71B}"/>
              </a:ext>
            </a:extLst>
          </p:cNvPr>
          <p:cNvSpPr/>
          <p:nvPr/>
        </p:nvSpPr>
        <p:spPr>
          <a:xfrm>
            <a:off x="202113" y="1302325"/>
            <a:ext cx="14895947" cy="1015663"/>
          </a:xfrm>
          <a:prstGeom prst="rect">
            <a:avLst/>
          </a:prstGeom>
        </p:spPr>
        <p:txBody>
          <a:bodyPr wrap="square">
            <a:spAutoFit/>
          </a:bodyPr>
          <a:lstStyle/>
          <a:p>
            <a:pPr defTabSz="1142136">
              <a:defRPr/>
            </a:pPr>
            <a:r>
              <a:rPr lang="en-US" sz="3000" b="1" dirty="0">
                <a:solidFill>
                  <a:srgbClr val="203A63"/>
                </a:solidFill>
                <a:latin typeface="EC Square Sans Pro" panose="020B0506040000020004" pitchFamily="34" charset="0"/>
              </a:rPr>
              <a:t>A framework composed of EU and national indicators and context information* building on data from Eurostat </a:t>
            </a:r>
            <a:r>
              <a:rPr lang="en-US" sz="3000" dirty="0">
                <a:solidFill>
                  <a:srgbClr val="203A63"/>
                </a:solidFill>
                <a:latin typeface="EC Square Sans Pro" panose="020B0506040000020004" pitchFamily="34" charset="0"/>
              </a:rPr>
              <a:t>(and other sources) and divided into </a:t>
            </a:r>
            <a:r>
              <a:rPr lang="en-US" sz="3000" b="1" dirty="0">
                <a:solidFill>
                  <a:srgbClr val="203A63"/>
                </a:solidFill>
                <a:latin typeface="EC Square Sans Pro" panose="020B0506040000020004" pitchFamily="34" charset="0"/>
              </a:rPr>
              <a:t>7 sections</a:t>
            </a:r>
          </a:p>
        </p:txBody>
      </p:sp>
      <p:sp>
        <p:nvSpPr>
          <p:cNvPr id="30" name="Rectangle 29">
            <a:extLst>
              <a:ext uri="{FF2B5EF4-FFF2-40B4-BE49-F238E27FC236}">
                <a16:creationId xmlns:a16="http://schemas.microsoft.com/office/drawing/2014/main" id="{F5681B78-E7D0-D792-E937-8C969509F530}"/>
              </a:ext>
            </a:extLst>
          </p:cNvPr>
          <p:cNvSpPr/>
          <p:nvPr/>
        </p:nvSpPr>
        <p:spPr>
          <a:xfrm>
            <a:off x="404917" y="3273012"/>
            <a:ext cx="3304140" cy="2860398"/>
          </a:xfrm>
          <a:prstGeom prst="rect">
            <a:avLst/>
          </a:prstGeom>
          <a:solidFill>
            <a:srgbClr val="FFFFFF"/>
          </a:solidFill>
          <a:effectLst/>
        </p:spPr>
        <p:txBody>
          <a:bodyPr wrap="square">
            <a:spAutoFit/>
          </a:bodyPr>
          <a:lstStyle/>
          <a:p>
            <a:pPr defTabSz="1142136">
              <a:defRPr/>
            </a:pPr>
            <a:r>
              <a:rPr lang="en-US" sz="2998" b="1" dirty="0">
                <a:solidFill>
                  <a:srgbClr val="203A63"/>
                </a:solidFill>
                <a:latin typeface="EC Square Sans Pro" panose="020B0506040000020004" pitchFamily="34" charset="0"/>
              </a:rPr>
              <a:t>1 section </a:t>
            </a:r>
            <a:r>
              <a:rPr lang="en-US" sz="2998" dirty="0">
                <a:solidFill>
                  <a:srgbClr val="203A63"/>
                </a:solidFill>
                <a:latin typeface="EC Square Sans Pro" panose="020B0506040000020004" pitchFamily="34" charset="0"/>
              </a:rPr>
              <a:t>monitoring the number and situation of children in need**, the target group</a:t>
            </a:r>
          </a:p>
        </p:txBody>
      </p:sp>
      <p:sp>
        <p:nvSpPr>
          <p:cNvPr id="40" name="Rectangle 39">
            <a:extLst>
              <a:ext uri="{FF2B5EF4-FFF2-40B4-BE49-F238E27FC236}">
                <a16:creationId xmlns:a16="http://schemas.microsoft.com/office/drawing/2014/main" id="{348DA2D3-7DE0-9313-18CC-49CC9FAC12E9}"/>
              </a:ext>
            </a:extLst>
          </p:cNvPr>
          <p:cNvSpPr/>
          <p:nvPr/>
        </p:nvSpPr>
        <p:spPr>
          <a:xfrm>
            <a:off x="5756974" y="2442603"/>
            <a:ext cx="9076521" cy="1015021"/>
          </a:xfrm>
          <a:prstGeom prst="rect">
            <a:avLst/>
          </a:prstGeom>
          <a:solidFill>
            <a:srgbClr val="FFFFFF"/>
          </a:solidFill>
        </p:spPr>
        <p:txBody>
          <a:bodyPr wrap="square">
            <a:spAutoFit/>
          </a:bodyPr>
          <a:lstStyle/>
          <a:p>
            <a:pPr defTabSz="1142136">
              <a:defRPr/>
            </a:pPr>
            <a:r>
              <a:rPr lang="en-US" sz="2998" b="1" dirty="0">
                <a:solidFill>
                  <a:srgbClr val="203A63"/>
                </a:solidFill>
                <a:latin typeface="EC Square Sans Pro" panose="020B0506040000020004" pitchFamily="34" charset="0"/>
              </a:rPr>
              <a:t>6 sections </a:t>
            </a:r>
            <a:r>
              <a:rPr lang="en-US" sz="2998" dirty="0">
                <a:solidFill>
                  <a:srgbClr val="203A63"/>
                </a:solidFill>
                <a:latin typeface="EC Square Sans Pro" panose="020B0506040000020004" pitchFamily="34" charset="0"/>
              </a:rPr>
              <a:t>monitoring their access to the key services identified in the Recommendation:</a:t>
            </a:r>
          </a:p>
        </p:txBody>
      </p:sp>
      <p:sp>
        <p:nvSpPr>
          <p:cNvPr id="41" name="Rectangle 40">
            <a:extLst>
              <a:ext uri="{FF2B5EF4-FFF2-40B4-BE49-F238E27FC236}">
                <a16:creationId xmlns:a16="http://schemas.microsoft.com/office/drawing/2014/main" id="{01990E5E-0D15-986F-6DD1-13BC218A2230}"/>
              </a:ext>
            </a:extLst>
          </p:cNvPr>
          <p:cNvSpPr/>
          <p:nvPr/>
        </p:nvSpPr>
        <p:spPr>
          <a:xfrm>
            <a:off x="4512335" y="4161116"/>
            <a:ext cx="220226" cy="1137725"/>
          </a:xfrm>
          <a:prstGeom prst="rect">
            <a:avLst/>
          </a:prstGeom>
          <a:solidFill>
            <a:srgbClr val="2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810" dirty="0"/>
          </a:p>
        </p:txBody>
      </p:sp>
      <p:sp>
        <p:nvSpPr>
          <p:cNvPr id="42" name="Rectangle 41">
            <a:extLst>
              <a:ext uri="{FF2B5EF4-FFF2-40B4-BE49-F238E27FC236}">
                <a16:creationId xmlns:a16="http://schemas.microsoft.com/office/drawing/2014/main" id="{B18F3218-DCA3-F3F6-733A-AFAABFF9E24D}"/>
              </a:ext>
            </a:extLst>
          </p:cNvPr>
          <p:cNvSpPr/>
          <p:nvPr/>
        </p:nvSpPr>
        <p:spPr>
          <a:xfrm rot="16200000">
            <a:off x="4511759" y="4172573"/>
            <a:ext cx="220226" cy="1114808"/>
          </a:xfrm>
          <a:prstGeom prst="rect">
            <a:avLst/>
          </a:prstGeom>
          <a:solidFill>
            <a:srgbClr val="2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810" dirty="0"/>
          </a:p>
        </p:txBody>
      </p:sp>
      <p:sp>
        <p:nvSpPr>
          <p:cNvPr id="43" name="Rectangle 42">
            <a:extLst>
              <a:ext uri="{FF2B5EF4-FFF2-40B4-BE49-F238E27FC236}">
                <a16:creationId xmlns:a16="http://schemas.microsoft.com/office/drawing/2014/main" id="{E643957B-D43E-2441-F722-2C9AD91DD091}"/>
              </a:ext>
            </a:extLst>
          </p:cNvPr>
          <p:cNvSpPr>
            <a:spLocks/>
          </p:cNvSpPr>
          <p:nvPr/>
        </p:nvSpPr>
        <p:spPr>
          <a:xfrm>
            <a:off x="202113" y="7243293"/>
            <a:ext cx="11416859" cy="1245854"/>
          </a:xfrm>
          <a:prstGeom prst="rect">
            <a:avLst/>
          </a:prstGeom>
        </p:spPr>
        <p:txBody>
          <a:bodyPr wrap="square">
            <a:spAutoFit/>
          </a:bodyPr>
          <a:lstStyle/>
          <a:p>
            <a:pPr defTabSz="1142136">
              <a:defRPr/>
            </a:pPr>
            <a:r>
              <a:rPr lang="en-US" sz="1499" dirty="0">
                <a:solidFill>
                  <a:srgbClr val="203A63"/>
                </a:solidFill>
                <a:latin typeface="EC Square Sans Pro" panose="020B0506040000020004" pitchFamily="34" charset="0"/>
              </a:rPr>
              <a:t>*</a:t>
            </a:r>
            <a:r>
              <a:rPr lang="en-US" sz="1499" u="sng" dirty="0">
                <a:solidFill>
                  <a:srgbClr val="203A63"/>
                </a:solidFill>
                <a:latin typeface="EC Square Sans Pro" panose="020B0506040000020004" pitchFamily="34" charset="0"/>
              </a:rPr>
              <a:t>EU/national indicators/context information</a:t>
            </a:r>
            <a:r>
              <a:rPr lang="en-US" sz="1499" dirty="0">
                <a:solidFill>
                  <a:srgbClr val="203A63"/>
                </a:solidFill>
                <a:latin typeface="EC Square Sans Pro" panose="020B0506040000020004" pitchFamily="34" charset="0"/>
              </a:rPr>
              <a:t>: a distinction agreed and used by the ISG, especially in the </a:t>
            </a:r>
            <a:r>
              <a:rPr lang="en-US" sz="1499" dirty="0">
                <a:solidFill>
                  <a:srgbClr val="203A63"/>
                </a:solidFill>
                <a:latin typeface="EC Square Sans Pro" panose="020B0506040000020004" pitchFamily="34" charset="0"/>
                <a:hlinkClick r:id="rId4"/>
              </a:rPr>
              <a:t>Portfolio of EU Social Indicators</a:t>
            </a:r>
            <a:r>
              <a:rPr lang="en-US" sz="1499" dirty="0">
                <a:solidFill>
                  <a:srgbClr val="203A63"/>
                </a:solidFill>
                <a:latin typeface="EC Square Sans Pro" panose="020B0506040000020004" pitchFamily="34" charset="0"/>
              </a:rPr>
              <a:t>. EU indicators are indicators with a high level of reliability and comparability allowing to conduct </a:t>
            </a:r>
            <a:r>
              <a:rPr lang="en-US" sz="1499" i="1" dirty="0">
                <a:solidFill>
                  <a:srgbClr val="203A63"/>
                </a:solidFill>
                <a:latin typeface="EC Square Sans Pro" panose="020B0506040000020004" pitchFamily="34" charset="0"/>
              </a:rPr>
              <a:t>comparative</a:t>
            </a:r>
            <a:r>
              <a:rPr lang="en-US" sz="1499" dirty="0">
                <a:solidFill>
                  <a:srgbClr val="203A63"/>
                </a:solidFill>
                <a:latin typeface="EC Square Sans Pro" panose="020B0506040000020004" pitchFamily="34" charset="0"/>
              </a:rPr>
              <a:t> assessment of Member States’ social performance; national indicators benefit from a lower level of reliability and comparability, and are based on commonly agreed definitions and assumptions; context information is of use to understand the broader national contexts </a:t>
            </a:r>
          </a:p>
          <a:p>
            <a:pPr defTabSz="1142136">
              <a:defRPr/>
            </a:pPr>
            <a:r>
              <a:rPr lang="en-US" sz="1499" dirty="0">
                <a:solidFill>
                  <a:srgbClr val="203A63"/>
                </a:solidFill>
                <a:latin typeface="EC Square Sans Pro" panose="020B0506040000020004" pitchFamily="34" charset="0"/>
              </a:rPr>
              <a:t>**</a:t>
            </a:r>
            <a:r>
              <a:rPr lang="en-US" sz="1499" u="sng" dirty="0">
                <a:solidFill>
                  <a:srgbClr val="203A63"/>
                </a:solidFill>
                <a:latin typeface="EC Square Sans Pro" panose="020B0506040000020004" pitchFamily="34" charset="0"/>
              </a:rPr>
              <a:t>children in need</a:t>
            </a:r>
            <a:r>
              <a:rPr lang="en-US" sz="1499" dirty="0">
                <a:solidFill>
                  <a:srgbClr val="203A63"/>
                </a:solidFill>
                <a:latin typeface="EC Square Sans Pro" panose="020B0506040000020004" pitchFamily="34" charset="0"/>
              </a:rPr>
              <a:t>: persons under the age of 18 years who are at risk of poverty or social exclusion (AROPE)</a:t>
            </a:r>
          </a:p>
        </p:txBody>
      </p:sp>
      <p:pic>
        <p:nvPicPr>
          <p:cNvPr id="2" name="Picture 1">
            <a:extLst>
              <a:ext uri="{FF2B5EF4-FFF2-40B4-BE49-F238E27FC236}">
                <a16:creationId xmlns:a16="http://schemas.microsoft.com/office/drawing/2014/main" id="{9A120AAD-A31E-A646-5205-0BD9A7EEEA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186" r="32980"/>
          <a:stretch/>
        </p:blipFill>
        <p:spPr>
          <a:xfrm>
            <a:off x="5799706" y="3830922"/>
            <a:ext cx="1506865" cy="1029355"/>
          </a:xfrm>
          <a:prstGeom prst="rect">
            <a:avLst/>
          </a:prstGeom>
        </p:spPr>
      </p:pic>
      <p:pic>
        <p:nvPicPr>
          <p:cNvPr id="7" name="Picture 6">
            <a:extLst>
              <a:ext uri="{FF2B5EF4-FFF2-40B4-BE49-F238E27FC236}">
                <a16:creationId xmlns:a16="http://schemas.microsoft.com/office/drawing/2014/main" id="{90661E5C-653A-E4D1-5A11-F19D7E2307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50869" y="3955742"/>
            <a:ext cx="1528028" cy="1029355"/>
          </a:xfrm>
          <a:prstGeom prst="rect">
            <a:avLst/>
          </a:prstGeom>
        </p:spPr>
      </p:pic>
      <p:pic>
        <p:nvPicPr>
          <p:cNvPr id="10" name="Picture 9">
            <a:extLst>
              <a:ext uri="{FF2B5EF4-FFF2-40B4-BE49-F238E27FC236}">
                <a16:creationId xmlns:a16="http://schemas.microsoft.com/office/drawing/2014/main" id="{0ABF7CBD-34EE-3E78-0864-EFAF80B35D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27725" y="3843043"/>
            <a:ext cx="1465042" cy="1180780"/>
          </a:xfrm>
          <a:prstGeom prst="rect">
            <a:avLst/>
          </a:prstGeom>
        </p:spPr>
      </p:pic>
      <p:pic>
        <p:nvPicPr>
          <p:cNvPr id="12" name="Picture 11">
            <a:extLst>
              <a:ext uri="{FF2B5EF4-FFF2-40B4-BE49-F238E27FC236}">
                <a16:creationId xmlns:a16="http://schemas.microsoft.com/office/drawing/2014/main" id="{6004E572-F83E-D5A2-F23B-DCC12B6286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92884" y="5552096"/>
            <a:ext cx="1413043" cy="1180780"/>
          </a:xfrm>
          <a:prstGeom prst="rect">
            <a:avLst/>
          </a:prstGeom>
        </p:spPr>
      </p:pic>
      <p:pic>
        <p:nvPicPr>
          <p:cNvPr id="13" name="Picture 12">
            <a:extLst>
              <a:ext uri="{FF2B5EF4-FFF2-40B4-BE49-F238E27FC236}">
                <a16:creationId xmlns:a16="http://schemas.microsoft.com/office/drawing/2014/main" id="{90835153-2A3A-2BC3-EEF1-395BCDDA263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618972" y="5588170"/>
            <a:ext cx="1659926" cy="1229449"/>
          </a:xfrm>
          <a:prstGeom prst="rect">
            <a:avLst/>
          </a:prstGeom>
        </p:spPr>
      </p:pic>
      <p:pic>
        <p:nvPicPr>
          <p:cNvPr id="14" name="Picture 13">
            <a:extLst>
              <a:ext uri="{FF2B5EF4-FFF2-40B4-BE49-F238E27FC236}">
                <a16:creationId xmlns:a16="http://schemas.microsoft.com/office/drawing/2014/main" id="{D94B9213-0BB2-7422-B53D-8AFC6159DE6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38052" y="5533969"/>
            <a:ext cx="1659926" cy="1337851"/>
          </a:xfrm>
          <a:prstGeom prst="rect">
            <a:avLst/>
          </a:prstGeom>
        </p:spPr>
      </p:pic>
      <p:sp>
        <p:nvSpPr>
          <p:cNvPr id="6" name="TextBox 5">
            <a:extLst>
              <a:ext uri="{FF2B5EF4-FFF2-40B4-BE49-F238E27FC236}">
                <a16:creationId xmlns:a16="http://schemas.microsoft.com/office/drawing/2014/main" id="{B35E912F-EFA6-F881-46F0-98AB099E6EA3}"/>
              </a:ext>
            </a:extLst>
          </p:cNvPr>
          <p:cNvSpPr txBox="1"/>
          <p:nvPr/>
        </p:nvSpPr>
        <p:spPr>
          <a:xfrm>
            <a:off x="140353" y="285558"/>
            <a:ext cx="14501291" cy="1154162"/>
          </a:xfrm>
          <a:prstGeom prst="rect">
            <a:avLst/>
          </a:prstGeom>
          <a:noFill/>
        </p:spPr>
        <p:txBody>
          <a:bodyPr wrap="square">
            <a:spAutoFit/>
          </a:bodyPr>
          <a:lstStyle/>
          <a:p>
            <a:pPr defTabSz="1142136">
              <a:defRPr/>
            </a:pPr>
            <a:r>
              <a:rPr lang="en-US" sz="4500" b="1" dirty="0">
                <a:solidFill>
                  <a:srgbClr val="1D2C65"/>
                </a:solidFill>
                <a:latin typeface="EC Square Sans Pro" panose="020B0506040000020004" pitchFamily="34" charset="0"/>
              </a:rPr>
              <a:t>Eu Monitoring Framework of the Child Guarantee</a:t>
            </a:r>
          </a:p>
          <a:p>
            <a:pPr defTabSz="1142136">
              <a:defRPr/>
            </a:pPr>
            <a:endParaRPr lang="en-US" sz="2400" b="1" dirty="0">
              <a:solidFill>
                <a:srgbClr val="1D2C65"/>
              </a:solidFill>
              <a:latin typeface="EC Square Sans Pro" panose="020B0506040000020004" pitchFamily="34" charset="0"/>
            </a:endParaRPr>
          </a:p>
        </p:txBody>
      </p:sp>
    </p:spTree>
    <p:extLst>
      <p:ext uri="{BB962C8B-B14F-4D97-AF65-F5344CB8AC3E}">
        <p14:creationId xmlns:p14="http://schemas.microsoft.com/office/powerpoint/2010/main" val="2037076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31CCE9-D1E7-6BF2-77AA-B9A42842CC46}"/>
              </a:ext>
            </a:extLst>
          </p:cNvPr>
          <p:cNvSpPr txBox="1"/>
          <p:nvPr/>
        </p:nvSpPr>
        <p:spPr>
          <a:xfrm>
            <a:off x="2950234" y="761326"/>
            <a:ext cx="9601200" cy="830997"/>
          </a:xfrm>
          <a:prstGeom prst="rect">
            <a:avLst/>
          </a:prstGeom>
          <a:noFill/>
        </p:spPr>
        <p:txBody>
          <a:bodyPr wrap="square">
            <a:spAutoFit/>
          </a:bodyPr>
          <a:lstStyle/>
          <a:p>
            <a:pPr lvl="0"/>
            <a:r>
              <a:rPr lang="en-GB" sz="4800" dirty="0">
                <a:solidFill>
                  <a:srgbClr val="002060"/>
                </a:solidFill>
                <a:latin typeface="EC Square Sans Cond Pro" panose="020B0506040000020004" pitchFamily="34" charset="0"/>
                <a:ea typeface="+mj-ea"/>
                <a:cs typeface="+mj-cs"/>
              </a:rPr>
              <a:t>Conclusions and take aways for Moldova</a:t>
            </a:r>
            <a:endParaRPr lang="fr-BE" sz="4800" dirty="0">
              <a:solidFill>
                <a:srgbClr val="002060"/>
              </a:solidFill>
              <a:latin typeface="EC Square Sans Cond Pro" panose="020B0506040000020004" pitchFamily="34" charset="0"/>
              <a:ea typeface="+mj-ea"/>
              <a:cs typeface="+mj-cs"/>
            </a:endParaRPr>
          </a:p>
        </p:txBody>
      </p:sp>
      <p:sp>
        <p:nvSpPr>
          <p:cNvPr id="4" name="TextBox 3">
            <a:extLst>
              <a:ext uri="{FF2B5EF4-FFF2-40B4-BE49-F238E27FC236}">
                <a16:creationId xmlns:a16="http://schemas.microsoft.com/office/drawing/2014/main" id="{B8662D8A-6670-096D-F58D-7C77B4DE717F}"/>
              </a:ext>
            </a:extLst>
          </p:cNvPr>
          <p:cNvSpPr txBox="1"/>
          <p:nvPr/>
        </p:nvSpPr>
        <p:spPr>
          <a:xfrm>
            <a:off x="2660074" y="2865682"/>
            <a:ext cx="10408946" cy="4170372"/>
          </a:xfrm>
          <a:prstGeom prst="rect">
            <a:avLst/>
          </a:prstGeom>
          <a:noFill/>
        </p:spPr>
        <p:txBody>
          <a:bodyPr wrap="square">
            <a:spAutoFit/>
          </a:bodyPr>
          <a:lstStyle/>
          <a:p>
            <a:pPr marL="228501" indent="-228501" defTabSz="914002">
              <a:spcAft>
                <a:spcPts val="1799"/>
              </a:spcAft>
              <a:buClr>
                <a:srgbClr val="034EA2"/>
              </a:buClr>
            </a:pPr>
            <a:r>
              <a:rPr lang="en-US" sz="4400" dirty="0">
                <a:solidFill>
                  <a:srgbClr val="1D2C65"/>
                </a:solidFill>
                <a:latin typeface="Arial"/>
              </a:rPr>
              <a:t>Align terms and definitions</a:t>
            </a:r>
          </a:p>
          <a:p>
            <a:pPr marL="228501" indent="-228501" defTabSz="914002">
              <a:spcAft>
                <a:spcPts val="1799"/>
              </a:spcAft>
              <a:buClr>
                <a:srgbClr val="034EA2"/>
              </a:buClr>
            </a:pPr>
            <a:r>
              <a:rPr lang="en-US" sz="4400" dirty="0">
                <a:solidFill>
                  <a:srgbClr val="1D2C65"/>
                </a:solidFill>
              </a:rPr>
              <a:t>Funding is vital!</a:t>
            </a:r>
          </a:p>
          <a:p>
            <a:pPr marL="228501" indent="-228501" defTabSz="914002">
              <a:spcAft>
                <a:spcPts val="1799"/>
              </a:spcAft>
              <a:buClr>
                <a:srgbClr val="034EA2"/>
              </a:buClr>
            </a:pPr>
            <a:r>
              <a:rPr lang="en-US" sz="4400" dirty="0">
                <a:solidFill>
                  <a:srgbClr val="1D2C65"/>
                </a:solidFill>
                <a:latin typeface="Arial"/>
              </a:rPr>
              <a:t>Realistic and pragmatic approach</a:t>
            </a:r>
          </a:p>
          <a:p>
            <a:pPr marL="228501" indent="-228501" defTabSz="914002">
              <a:spcAft>
                <a:spcPts val="1799"/>
              </a:spcAft>
              <a:buClr>
                <a:srgbClr val="034EA2"/>
              </a:buClr>
            </a:pPr>
            <a:r>
              <a:rPr lang="en-US" sz="4400" dirty="0">
                <a:solidFill>
                  <a:srgbClr val="1D2C65"/>
                </a:solidFill>
                <a:latin typeface="Arial"/>
              </a:rPr>
              <a:t>Have a go at drafting an action plan on ECG implementation</a:t>
            </a:r>
          </a:p>
        </p:txBody>
      </p:sp>
    </p:spTree>
    <p:extLst>
      <p:ext uri="{BB962C8B-B14F-4D97-AF65-F5344CB8AC3E}">
        <p14:creationId xmlns:p14="http://schemas.microsoft.com/office/powerpoint/2010/main" val="815238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1A7EBA9-E138-6235-945F-433F2D92A5B6}"/>
              </a:ext>
            </a:extLst>
          </p:cNvPr>
          <p:cNvSpPr txBox="1">
            <a:spLocks/>
          </p:cNvSpPr>
          <p:nvPr/>
        </p:nvSpPr>
        <p:spPr>
          <a:xfrm>
            <a:off x="1213276" y="939594"/>
            <a:ext cx="13143131" cy="977403"/>
          </a:xfrm>
          <a:prstGeom prst="rect">
            <a:avLst/>
          </a:prstGeom>
        </p:spPr>
        <p:txBody>
          <a:bodyPr/>
          <a:lstStyle>
            <a:lvl1pPr algn="l" defTabSz="1142360" rtl="0" eaLnBrk="1" latinLnBrk="0" hangingPunct="1">
              <a:lnSpc>
                <a:spcPct val="90000"/>
              </a:lnSpc>
              <a:spcBef>
                <a:spcPct val="0"/>
              </a:spcBef>
              <a:buNone/>
              <a:defRPr sz="4997" kern="1200">
                <a:solidFill>
                  <a:schemeClr val="tx2"/>
                </a:solidFill>
                <a:latin typeface="+mj-lt"/>
                <a:ea typeface="+mj-ea"/>
                <a:cs typeface="+mj-cs"/>
              </a:defRPr>
            </a:lvl1pPr>
          </a:lstStyle>
          <a:p>
            <a:pPr algn="ctr"/>
            <a:r>
              <a:rPr lang="en-US" sz="4800" dirty="0">
                <a:solidFill>
                  <a:srgbClr val="002060"/>
                </a:solidFill>
                <a:latin typeface="EC Square Sans Pro" panose="020B0506040000020004" pitchFamily="34" charset="0"/>
              </a:rPr>
              <a:t>Not combatting child poverty and its effects costs 3,4% of GDP on average in EU </a:t>
            </a:r>
            <a:r>
              <a:rPr lang="en-US" sz="4800" dirty="0" err="1">
                <a:solidFill>
                  <a:srgbClr val="002060"/>
                </a:solidFill>
                <a:latin typeface="EC Square Sans Pro" panose="020B0506040000020004" pitchFamily="34" charset="0"/>
              </a:rPr>
              <a:t>coutries</a:t>
            </a:r>
            <a:r>
              <a:rPr lang="en-US" sz="4800" dirty="0">
                <a:solidFill>
                  <a:srgbClr val="002060"/>
                </a:solidFill>
                <a:latin typeface="EC Square Sans Pro" panose="020B0506040000020004" pitchFamily="34" charset="0"/>
              </a:rPr>
              <a:t>, every year</a:t>
            </a:r>
          </a:p>
          <a:p>
            <a:pPr algn="ctr">
              <a:spcBef>
                <a:spcPts val="1200"/>
              </a:spcBef>
            </a:pPr>
            <a:r>
              <a:rPr lang="fr-BE" sz="2800" i="1" dirty="0" err="1">
                <a:solidFill>
                  <a:srgbClr val="1B4590"/>
                </a:solidFill>
                <a:latin typeface="EC Square Sans Pro" panose="020B0506040000020004" pitchFamily="34" charset="0"/>
              </a:rPr>
              <a:t>Estimated</a:t>
            </a:r>
            <a:r>
              <a:rPr lang="fr-BE" sz="2800" i="1" dirty="0">
                <a:solidFill>
                  <a:srgbClr val="1B4590"/>
                </a:solidFill>
                <a:latin typeface="EC Square Sans Pro" panose="020B0506040000020004" pitchFamily="34" charset="0"/>
              </a:rPr>
              <a:t> total </a:t>
            </a:r>
            <a:r>
              <a:rPr lang="fr-BE" sz="2800" i="1" dirty="0" err="1">
                <a:solidFill>
                  <a:srgbClr val="1B4590"/>
                </a:solidFill>
                <a:latin typeface="EC Square Sans Pro" panose="020B0506040000020004" pitchFamily="34" charset="0"/>
              </a:rPr>
              <a:t>monetary</a:t>
            </a:r>
            <a:r>
              <a:rPr lang="fr-BE" sz="2800" i="1" dirty="0">
                <a:solidFill>
                  <a:srgbClr val="1B4590"/>
                </a:solidFill>
                <a:latin typeface="EC Square Sans Pro" panose="020B0506040000020004" pitchFamily="34" charset="0"/>
              </a:rPr>
              <a:t> value of </a:t>
            </a:r>
            <a:r>
              <a:rPr lang="fr-BE" sz="2800" i="1" dirty="0" err="1">
                <a:solidFill>
                  <a:srgbClr val="1B4590"/>
                </a:solidFill>
                <a:latin typeface="EC Square Sans Pro" panose="020B0506040000020004" pitchFamily="34" charset="0"/>
              </a:rPr>
              <a:t>lost</a:t>
            </a:r>
            <a:r>
              <a:rPr lang="fr-BE" sz="2800" i="1" dirty="0">
                <a:solidFill>
                  <a:srgbClr val="1B4590"/>
                </a:solidFill>
                <a:latin typeface="EC Square Sans Pro" panose="020B0506040000020004" pitchFamily="34" charset="0"/>
              </a:rPr>
              <a:t> </a:t>
            </a:r>
            <a:r>
              <a:rPr lang="fr-BE" sz="2800" i="1" dirty="0" err="1">
                <a:solidFill>
                  <a:srgbClr val="1B4590"/>
                </a:solidFill>
                <a:latin typeface="EC Square Sans Pro" panose="020B0506040000020004" pitchFamily="34" charset="0"/>
              </a:rPr>
              <a:t>employment</a:t>
            </a:r>
            <a:r>
              <a:rPr lang="fr-BE" sz="2800" i="1" dirty="0">
                <a:solidFill>
                  <a:srgbClr val="1B4590"/>
                </a:solidFill>
                <a:latin typeface="EC Square Sans Pro" panose="020B0506040000020004" pitchFamily="34" charset="0"/>
              </a:rPr>
              <a:t>, </a:t>
            </a:r>
            <a:r>
              <a:rPr lang="fr-BE" sz="2800" i="1" dirty="0" err="1">
                <a:solidFill>
                  <a:srgbClr val="1B4590"/>
                </a:solidFill>
                <a:latin typeface="EC Square Sans Pro" panose="020B0506040000020004" pitchFamily="34" charset="0"/>
              </a:rPr>
              <a:t>earnings</a:t>
            </a:r>
            <a:r>
              <a:rPr lang="fr-BE" sz="2800" i="1" dirty="0">
                <a:solidFill>
                  <a:srgbClr val="1B4590"/>
                </a:solidFill>
                <a:latin typeface="EC Square Sans Pro" panose="020B0506040000020004" pitchFamily="34" charset="0"/>
              </a:rPr>
              <a:t> and </a:t>
            </a:r>
            <a:r>
              <a:rPr lang="fr-BE" sz="2800" i="1" dirty="0" err="1">
                <a:solidFill>
                  <a:srgbClr val="1B4590"/>
                </a:solidFill>
                <a:latin typeface="EC Square Sans Pro" panose="020B0506040000020004" pitchFamily="34" charset="0"/>
              </a:rPr>
              <a:t>health</a:t>
            </a:r>
            <a:r>
              <a:rPr lang="fr-BE" sz="2800" i="1" dirty="0">
                <a:solidFill>
                  <a:srgbClr val="1B4590"/>
                </a:solidFill>
                <a:latin typeface="EC Square Sans Pro" panose="020B0506040000020004" pitchFamily="34" charset="0"/>
              </a:rPr>
              <a:t> for 25 to 59 </a:t>
            </a:r>
            <a:r>
              <a:rPr lang="fr-BE" sz="2800" i="1" dirty="0" err="1">
                <a:solidFill>
                  <a:srgbClr val="1B4590"/>
                </a:solidFill>
                <a:latin typeface="EC Square Sans Pro" panose="020B0506040000020004" pitchFamily="34" charset="0"/>
              </a:rPr>
              <a:t>year-olds</a:t>
            </a:r>
            <a:r>
              <a:rPr lang="fr-BE" sz="2800" i="1" dirty="0">
                <a:solidFill>
                  <a:srgbClr val="1B4590"/>
                </a:solidFill>
                <a:latin typeface="EC Square Sans Pro" panose="020B0506040000020004" pitchFamily="34" charset="0"/>
              </a:rPr>
              <a:t> due to </a:t>
            </a:r>
            <a:r>
              <a:rPr lang="fr-BE" sz="2800" i="1" dirty="0" err="1">
                <a:solidFill>
                  <a:srgbClr val="1B4590"/>
                </a:solidFill>
                <a:latin typeface="EC Square Sans Pro" panose="020B0506040000020004" pitchFamily="34" charset="0"/>
              </a:rPr>
              <a:t>socioeconomic</a:t>
            </a:r>
            <a:r>
              <a:rPr lang="fr-BE" sz="2800" i="1" dirty="0">
                <a:solidFill>
                  <a:srgbClr val="1B4590"/>
                </a:solidFill>
                <a:latin typeface="EC Square Sans Pro" panose="020B0506040000020004" pitchFamily="34" charset="0"/>
              </a:rPr>
              <a:t> </a:t>
            </a:r>
            <a:r>
              <a:rPr lang="fr-BE" sz="2800" i="1" dirty="0" err="1">
                <a:solidFill>
                  <a:srgbClr val="1B4590"/>
                </a:solidFill>
                <a:latin typeface="EC Square Sans Pro" panose="020B0506040000020004" pitchFamily="34" charset="0"/>
              </a:rPr>
              <a:t>disadvantage</a:t>
            </a:r>
            <a:r>
              <a:rPr lang="fr-BE" sz="2800" i="1" dirty="0">
                <a:solidFill>
                  <a:srgbClr val="1B4590"/>
                </a:solidFill>
                <a:latin typeface="EC Square Sans Pro" panose="020B0506040000020004" pitchFamily="34" charset="0"/>
              </a:rPr>
              <a:t> </a:t>
            </a:r>
            <a:r>
              <a:rPr lang="fr-BE" sz="2800" i="1" dirty="0" err="1">
                <a:solidFill>
                  <a:srgbClr val="1B4590"/>
                </a:solidFill>
                <a:latin typeface="EC Square Sans Pro" panose="020B0506040000020004" pitchFamily="34" charset="0"/>
              </a:rPr>
              <a:t>during</a:t>
            </a:r>
            <a:r>
              <a:rPr lang="fr-BE" sz="2800" i="1" dirty="0">
                <a:solidFill>
                  <a:srgbClr val="1B4590"/>
                </a:solidFill>
                <a:latin typeface="EC Square Sans Pro" panose="020B0506040000020004" pitchFamily="34" charset="0"/>
              </a:rPr>
              <a:t> </a:t>
            </a:r>
            <a:r>
              <a:rPr lang="fr-BE" sz="2800" i="1" dirty="0" err="1">
                <a:solidFill>
                  <a:srgbClr val="1B4590"/>
                </a:solidFill>
                <a:latin typeface="EC Square Sans Pro" panose="020B0506040000020004" pitchFamily="34" charset="0"/>
              </a:rPr>
              <a:t>childhood</a:t>
            </a:r>
            <a:r>
              <a:rPr lang="fr-BE" sz="2800" i="1" dirty="0">
                <a:solidFill>
                  <a:srgbClr val="1B4590"/>
                </a:solidFill>
                <a:latin typeface="EC Square Sans Pro" panose="020B0506040000020004" pitchFamily="34" charset="0"/>
              </a:rPr>
              <a:t> in 2019</a:t>
            </a:r>
            <a:endParaRPr lang="en-US" sz="2800" dirty="0">
              <a:solidFill>
                <a:srgbClr val="1B4590"/>
              </a:solidFill>
              <a:latin typeface="EC Square Sans Pro" panose="020B0506040000020004" pitchFamily="34" charset="0"/>
            </a:endParaRPr>
          </a:p>
          <a:p>
            <a:endParaRPr lang="en-GB" sz="4800" dirty="0">
              <a:solidFill>
                <a:srgbClr val="1B4590"/>
              </a:solidFill>
              <a:latin typeface="EC Square Sans Cond Pro" panose="020B0506040000020004" pitchFamily="34" charset="0"/>
            </a:endParaRPr>
          </a:p>
        </p:txBody>
      </p:sp>
      <p:graphicFrame>
        <p:nvGraphicFramePr>
          <p:cNvPr id="5" name="Chart 4">
            <a:extLst>
              <a:ext uri="{FF2B5EF4-FFF2-40B4-BE49-F238E27FC236}">
                <a16:creationId xmlns:a16="http://schemas.microsoft.com/office/drawing/2014/main" id="{420918B8-463A-8E05-ED84-6EADB2653587}"/>
              </a:ext>
            </a:extLst>
          </p:cNvPr>
          <p:cNvGraphicFramePr>
            <a:graphicFrameLocks/>
          </p:cNvGraphicFramePr>
          <p:nvPr>
            <p:extLst>
              <p:ext uri="{D42A27DB-BD31-4B8C-83A1-F6EECF244321}">
                <p14:modId xmlns:p14="http://schemas.microsoft.com/office/powerpoint/2010/main" val="1473708752"/>
              </p:ext>
            </p:extLst>
          </p:nvPr>
        </p:nvGraphicFramePr>
        <p:xfrm>
          <a:off x="2564841" y="3562065"/>
          <a:ext cx="10440000" cy="420563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A333D64-3B9A-BDA6-4D9C-2AB4AF7611B1}"/>
              </a:ext>
            </a:extLst>
          </p:cNvPr>
          <p:cNvSpPr txBox="1"/>
          <p:nvPr/>
        </p:nvSpPr>
        <p:spPr>
          <a:xfrm>
            <a:off x="2564840" y="7822293"/>
            <a:ext cx="10332293" cy="646331"/>
          </a:xfrm>
          <a:prstGeom prst="rect">
            <a:avLst/>
          </a:prstGeom>
          <a:noFill/>
        </p:spPr>
        <p:txBody>
          <a:bodyPr wrap="square" rtlCol="0">
            <a:spAutoFit/>
          </a:bodyPr>
          <a:lstStyle/>
          <a:p>
            <a:r>
              <a:rPr lang="fr-BE" sz="1800" b="1" dirty="0"/>
              <a:t>Source</a:t>
            </a:r>
            <a:r>
              <a:rPr lang="fr-BE" sz="1800" dirty="0"/>
              <a:t>: OECD (2022) </a:t>
            </a:r>
            <a:r>
              <a:rPr lang="fr-BE" sz="1800" dirty="0">
                <a:hlinkClick r:id="rId4"/>
              </a:rPr>
              <a:t>The </a:t>
            </a:r>
            <a:r>
              <a:rPr lang="fr-BE" sz="1800" dirty="0" err="1">
                <a:hlinkClick r:id="rId4"/>
              </a:rPr>
              <a:t>economic</a:t>
            </a:r>
            <a:r>
              <a:rPr lang="fr-BE" sz="1800" dirty="0">
                <a:hlinkClick r:id="rId4"/>
              </a:rPr>
              <a:t> </a:t>
            </a:r>
            <a:r>
              <a:rPr lang="fr-BE" sz="1800" dirty="0" err="1">
                <a:hlinkClick r:id="rId4"/>
              </a:rPr>
              <a:t>costs</a:t>
            </a:r>
            <a:r>
              <a:rPr lang="fr-BE" sz="1800" dirty="0">
                <a:hlinkClick r:id="rId4"/>
              </a:rPr>
              <a:t> of </a:t>
            </a:r>
            <a:r>
              <a:rPr lang="fr-BE" sz="1800" dirty="0" err="1">
                <a:hlinkClick r:id="rId4"/>
              </a:rPr>
              <a:t>childhood</a:t>
            </a:r>
            <a:r>
              <a:rPr lang="fr-BE" sz="1800" dirty="0">
                <a:hlinkClick r:id="rId4"/>
              </a:rPr>
              <a:t> </a:t>
            </a:r>
            <a:r>
              <a:rPr lang="fr-BE" sz="1800" dirty="0" err="1">
                <a:hlinkClick r:id="rId4"/>
              </a:rPr>
              <a:t>socio-economic</a:t>
            </a:r>
            <a:r>
              <a:rPr lang="fr-BE" sz="1800" dirty="0">
                <a:hlinkClick r:id="rId4"/>
              </a:rPr>
              <a:t> </a:t>
            </a:r>
            <a:r>
              <a:rPr lang="fr-BE" sz="1800" dirty="0" err="1">
                <a:hlinkClick r:id="rId4"/>
              </a:rPr>
              <a:t>disadvantage</a:t>
            </a:r>
            <a:r>
              <a:rPr lang="fr-BE" sz="1800" dirty="0">
                <a:hlinkClick r:id="rId4"/>
              </a:rPr>
              <a:t> in </a:t>
            </a:r>
            <a:r>
              <a:rPr lang="fr-BE" sz="1800" dirty="0" err="1">
                <a:hlinkClick r:id="rId4"/>
              </a:rPr>
              <a:t>European</a:t>
            </a:r>
            <a:r>
              <a:rPr lang="fr-BE" sz="1800" dirty="0">
                <a:hlinkClick r:id="rId4"/>
              </a:rPr>
              <a:t> OECD countries</a:t>
            </a:r>
            <a:endParaRPr lang="fr-BE" sz="1800" dirty="0"/>
          </a:p>
        </p:txBody>
      </p:sp>
    </p:spTree>
    <p:extLst>
      <p:ext uri="{BB962C8B-B14F-4D97-AF65-F5344CB8AC3E}">
        <p14:creationId xmlns:p14="http://schemas.microsoft.com/office/powerpoint/2010/main" val="1859427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15592" y="3441173"/>
            <a:ext cx="8509061" cy="2800767"/>
          </a:xfrm>
          <a:prstGeom prst="rect">
            <a:avLst/>
          </a:prstGeom>
        </p:spPr>
        <p:txBody>
          <a:bodyPr wrap="none">
            <a:spAutoFit/>
          </a:bodyPr>
          <a:lstStyle/>
          <a:p>
            <a:r>
              <a:rPr lang="en-GB" sz="3600" dirty="0">
                <a:solidFill>
                  <a:schemeClr val="tx2">
                    <a:lumMod val="75000"/>
                  </a:schemeClr>
                </a:solidFill>
                <a:latin typeface="EC Square Sans Cond Pro" panose="020B0506040000020004" pitchFamily="34" charset="0"/>
                <a:ea typeface="Calibri" panose="020F0502020204030204" pitchFamily="34" charset="0"/>
              </a:rPr>
              <a:t>Contact: </a:t>
            </a:r>
            <a:r>
              <a:rPr lang="en-GB" sz="3600" dirty="0">
                <a:solidFill>
                  <a:schemeClr val="tx2">
                    <a:lumMod val="75000"/>
                  </a:schemeClr>
                </a:solidFill>
                <a:latin typeface="EC Square Sans Cond Pro" panose="020B0506040000020004" pitchFamily="34" charset="0"/>
                <a:ea typeface="Calibri" panose="020F0502020204030204" pitchFamily="34" charset="0"/>
                <a:hlinkClick r:id="rId3"/>
              </a:rPr>
              <a:t>EMPL-CHILD-GUARANTEE@ec.europa.eu</a:t>
            </a:r>
            <a:endParaRPr lang="cs-CZ" sz="3600" dirty="0">
              <a:solidFill>
                <a:schemeClr val="tx2">
                  <a:lumMod val="75000"/>
                </a:schemeClr>
              </a:solidFill>
              <a:latin typeface="EC Square Sans Cond Pro" panose="020B0506040000020004" pitchFamily="34" charset="0"/>
              <a:ea typeface="Calibri" panose="020F0502020204030204" pitchFamily="34" charset="0"/>
            </a:endParaRPr>
          </a:p>
          <a:p>
            <a:endParaRPr lang="cs-CZ" sz="3600" dirty="0">
              <a:solidFill>
                <a:schemeClr val="tx2">
                  <a:lumMod val="75000"/>
                </a:schemeClr>
              </a:solidFill>
              <a:latin typeface="EC Square Sans Cond Pro" panose="020B0506040000020004" pitchFamily="34" charset="0"/>
            </a:endParaRPr>
          </a:p>
          <a:p>
            <a:r>
              <a:rPr lang="en-IE" sz="2000" dirty="0">
                <a:hlinkClick r:id="rId4"/>
              </a:rPr>
              <a:t>European Child Guarantee </a:t>
            </a:r>
            <a:r>
              <a:rPr lang="cs-CZ" sz="2000" dirty="0" err="1">
                <a:hlinkClick r:id="rId4"/>
              </a:rPr>
              <a:t>webpage</a:t>
            </a:r>
            <a:r>
              <a:rPr lang="cs-CZ" sz="2000" dirty="0"/>
              <a:t> (</a:t>
            </a:r>
            <a:r>
              <a:rPr lang="cs-CZ" sz="2000" dirty="0" err="1"/>
              <a:t>including</a:t>
            </a:r>
            <a:r>
              <a:rPr lang="cs-CZ" sz="2000" dirty="0"/>
              <a:t> the </a:t>
            </a:r>
            <a:r>
              <a:rPr lang="cs-CZ" sz="2000" dirty="0" err="1"/>
              <a:t>national</a:t>
            </a:r>
            <a:r>
              <a:rPr lang="cs-CZ" sz="2000" dirty="0"/>
              <a:t> </a:t>
            </a:r>
            <a:r>
              <a:rPr lang="cs-CZ" sz="2000" dirty="0" err="1"/>
              <a:t>action</a:t>
            </a:r>
            <a:r>
              <a:rPr lang="cs-CZ" sz="2000" dirty="0"/>
              <a:t> </a:t>
            </a:r>
            <a:r>
              <a:rPr lang="cs-CZ" sz="2000" dirty="0" err="1"/>
              <a:t>plans</a:t>
            </a:r>
            <a:r>
              <a:rPr lang="cs-CZ" sz="2000" dirty="0"/>
              <a:t>):</a:t>
            </a:r>
            <a:endParaRPr lang="cs-CZ" sz="3600" dirty="0">
              <a:solidFill>
                <a:schemeClr val="tx2">
                  <a:lumMod val="75000"/>
                </a:schemeClr>
              </a:solidFill>
              <a:latin typeface="EC Square Sans Cond Pro" panose="020B0506040000020004" pitchFamily="34" charset="0"/>
            </a:endParaRPr>
          </a:p>
          <a:p>
            <a:endParaRPr lang="cs-CZ" sz="2400" dirty="0">
              <a:solidFill>
                <a:schemeClr val="tx2">
                  <a:lumMod val="75000"/>
                </a:schemeClr>
              </a:solidFill>
              <a:latin typeface="EC Square Sans Cond Pro" panose="020B0506040000020004" pitchFamily="34" charset="0"/>
            </a:endParaRPr>
          </a:p>
          <a:p>
            <a:endParaRPr lang="cs-CZ" sz="3600" dirty="0">
              <a:solidFill>
                <a:schemeClr val="tx2">
                  <a:lumMod val="75000"/>
                </a:schemeClr>
              </a:solidFill>
              <a:latin typeface="EC Square Sans Cond Pro" panose="020B0506040000020004" pitchFamily="34" charset="0"/>
            </a:endParaRPr>
          </a:p>
          <a:p>
            <a:endParaRPr lang="fr-BE" sz="2400" dirty="0">
              <a:solidFill>
                <a:schemeClr val="tx2">
                  <a:lumMod val="75000"/>
                </a:schemeClr>
              </a:solidFill>
              <a:latin typeface="EC Square Sans Cond Pro" panose="020B0506040000020004" pitchFamily="34" charset="0"/>
            </a:endParaRPr>
          </a:p>
        </p:txBody>
      </p:sp>
    </p:spTree>
    <p:extLst>
      <p:ext uri="{BB962C8B-B14F-4D97-AF65-F5344CB8AC3E}">
        <p14:creationId xmlns:p14="http://schemas.microsoft.com/office/powerpoint/2010/main" val="1196525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9590" y="7463803"/>
            <a:ext cx="3185349" cy="836234"/>
          </a:xfrm>
          <a:prstGeom prst="rect">
            <a:avLst/>
          </a:prstGeom>
        </p:spPr>
      </p:pic>
      <p:sp>
        <p:nvSpPr>
          <p:cNvPr id="3" name="Content Placeholder 1"/>
          <p:cNvSpPr txBox="1">
            <a:spLocks/>
          </p:cNvSpPr>
          <p:nvPr/>
        </p:nvSpPr>
        <p:spPr>
          <a:xfrm>
            <a:off x="730264" y="1922162"/>
            <a:ext cx="14109154" cy="5358314"/>
          </a:xfrm>
          <a:prstGeom prst="rect">
            <a:avLst/>
          </a:prstGeom>
        </p:spPr>
        <p:txBody>
          <a:bodyPr vert="horz" lIns="91440" tIns="45720" rIns="91440" bIns="45720" rtlCol="0">
            <a:noAutofit/>
          </a:bodyPr>
          <a:lstStyle>
            <a:lvl1pPr marL="285590" indent="-285590" algn="l" defTabSz="1142360" rtl="0" eaLnBrk="1" latinLnBrk="0" hangingPunct="1">
              <a:lnSpc>
                <a:spcPct val="100000"/>
              </a:lnSpc>
              <a:spcBef>
                <a:spcPts val="0"/>
              </a:spcBef>
              <a:spcAft>
                <a:spcPts val="2249"/>
              </a:spcAft>
              <a:buClr>
                <a:schemeClr val="tx2"/>
              </a:buClr>
              <a:buFont typeface="Arial" panose="020B0604020202020204" pitchFamily="34" charset="0"/>
              <a:buChar char="•"/>
              <a:defRPr sz="2998" kern="1200">
                <a:solidFill>
                  <a:schemeClr val="tx1"/>
                </a:solidFill>
                <a:latin typeface="+mn-lt"/>
                <a:ea typeface="+mn-ea"/>
                <a:cs typeface="+mn-cs"/>
              </a:defRPr>
            </a:lvl1pPr>
            <a:lvl2pPr marL="85677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2499" kern="1200">
                <a:solidFill>
                  <a:schemeClr val="tx1"/>
                </a:solidFill>
                <a:latin typeface="+mn-lt"/>
                <a:ea typeface="+mn-ea"/>
                <a:cs typeface="+mn-cs"/>
              </a:defRPr>
            </a:lvl2pPr>
            <a:lvl3pPr marL="142795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2249" kern="1200">
                <a:solidFill>
                  <a:schemeClr val="tx1"/>
                </a:solidFill>
                <a:latin typeface="+mn-lt"/>
                <a:ea typeface="+mn-ea"/>
                <a:cs typeface="+mn-cs"/>
              </a:defRPr>
            </a:lvl3pPr>
            <a:lvl4pPr marL="199913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1999" kern="1200">
                <a:solidFill>
                  <a:schemeClr val="tx1"/>
                </a:solidFill>
                <a:latin typeface="+mn-lt"/>
                <a:ea typeface="+mn-ea"/>
                <a:cs typeface="+mn-cs"/>
              </a:defRPr>
            </a:lvl4pPr>
            <a:lvl5pPr marL="257031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1999" kern="1200">
                <a:solidFill>
                  <a:schemeClr val="tx1"/>
                </a:solidFill>
                <a:latin typeface="+mn-lt"/>
                <a:ea typeface="+mn-ea"/>
                <a:cs typeface="+mn-cs"/>
              </a:defRPr>
            </a:lvl5pPr>
            <a:lvl6pPr marL="314149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6pPr>
            <a:lvl7pPr marL="371267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7pPr>
            <a:lvl8pPr marL="428385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8pPr>
            <a:lvl9pPr marL="485503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9pPr>
          </a:lstStyle>
          <a:p>
            <a:pPr marL="0" indent="0">
              <a:spcAft>
                <a:spcPts val="600"/>
              </a:spcAft>
              <a:buNone/>
            </a:pPr>
            <a:r>
              <a:rPr lang="en-US" sz="2600" b="1" dirty="0">
                <a:solidFill>
                  <a:srgbClr val="1D2C65"/>
                </a:solidFill>
                <a:latin typeface="EC Square Sans Pro" panose="020B0506040000020004" pitchFamily="34" charset="0"/>
                <a:cs typeface="Arial" panose="020B0604020202020204" pitchFamily="34" charset="0"/>
              </a:rPr>
              <a:t>Commission Recommendation on Investing in Children</a:t>
            </a:r>
            <a:r>
              <a:rPr lang="cs-CZ" sz="2600" b="1" dirty="0">
                <a:solidFill>
                  <a:srgbClr val="1D2C65"/>
                </a:solidFill>
                <a:latin typeface="EC Square Sans Pro" panose="020B0506040000020004" pitchFamily="34" charset="0"/>
                <a:cs typeface="Arial" panose="020B0604020202020204" pitchFamily="34" charset="0"/>
              </a:rPr>
              <a:t>:</a:t>
            </a:r>
            <a:r>
              <a:rPr lang="en-US" sz="2600" b="1" dirty="0">
                <a:solidFill>
                  <a:srgbClr val="1D2C65"/>
                </a:solidFill>
                <a:latin typeface="EC Square Sans Pro" panose="020B0506040000020004" pitchFamily="34" charset="0"/>
                <a:cs typeface="Arial" panose="020B0604020202020204" pitchFamily="34" charset="0"/>
              </a:rPr>
              <a:t> Breaking the cycle of disadvantage</a:t>
            </a:r>
            <a:r>
              <a:rPr lang="cs-CZ" sz="2600" b="1" dirty="0">
                <a:solidFill>
                  <a:srgbClr val="1D2C65"/>
                </a:solidFill>
                <a:latin typeface="EC Square Sans Pro" panose="020B0506040000020004" pitchFamily="34" charset="0"/>
                <a:cs typeface="Arial" panose="020B0604020202020204" pitchFamily="34" charset="0"/>
              </a:rPr>
              <a:t> (2013)</a:t>
            </a:r>
            <a:endParaRPr lang="cs-CZ" sz="2600" dirty="0">
              <a:solidFill>
                <a:srgbClr val="1D2C65"/>
              </a:solidFill>
              <a:latin typeface="EC Square Sans Pro" panose="020B0506040000020004" pitchFamily="34" charset="0"/>
              <a:cs typeface="Arial" panose="020B0604020202020204" pitchFamily="34" charset="0"/>
            </a:endParaRPr>
          </a:p>
          <a:p>
            <a:pPr>
              <a:spcAft>
                <a:spcPts val="1200"/>
              </a:spcAft>
            </a:pPr>
            <a:r>
              <a:rPr lang="cs-CZ" sz="2600" dirty="0" err="1">
                <a:solidFill>
                  <a:srgbClr val="1D2C65"/>
                </a:solidFill>
                <a:latin typeface="EC Square Sans Pro" panose="020B0506040000020004" pitchFamily="34" charset="0"/>
                <a:cs typeface="Arial" panose="020B0604020202020204" pitchFamily="34" charset="0"/>
              </a:rPr>
              <a:t>Broad</a:t>
            </a:r>
            <a:r>
              <a:rPr lang="en-US" sz="2600" dirty="0">
                <a:solidFill>
                  <a:srgbClr val="1D2C65"/>
                </a:solidFill>
                <a:latin typeface="EC Square Sans Pro" panose="020B0506040000020004" pitchFamily="34" charset="0"/>
                <a:cs typeface="Arial" panose="020B0604020202020204" pitchFamily="34" charset="0"/>
              </a:rPr>
              <a:t> framework for developing policies to promote social inclusion and well-being of children, especially in vulnerable situations</a:t>
            </a:r>
            <a:r>
              <a:rPr lang="cs-CZ" sz="2600" dirty="0">
                <a:solidFill>
                  <a:srgbClr val="1D2C65"/>
                </a:solidFill>
                <a:latin typeface="EC Square Sans Pro" panose="020B0506040000020004" pitchFamily="34" charset="0"/>
                <a:cs typeface="Arial" panose="020B0604020202020204" pitchFamily="34" charset="0"/>
              </a:rPr>
              <a:t>. The </a:t>
            </a:r>
            <a:r>
              <a:rPr lang="cs-CZ" sz="2600" dirty="0" err="1">
                <a:solidFill>
                  <a:srgbClr val="1D2C65"/>
                </a:solidFill>
                <a:latin typeface="EC Square Sans Pro" panose="020B0506040000020004" pitchFamily="34" charset="0"/>
                <a:cs typeface="Arial" panose="020B0604020202020204" pitchFamily="34" charset="0"/>
              </a:rPr>
              <a:t>Guarantee</a:t>
            </a:r>
            <a:r>
              <a:rPr lang="en-US" sz="2600" dirty="0">
                <a:solidFill>
                  <a:srgbClr val="1D2C65"/>
                </a:solidFill>
                <a:latin typeface="EC Square Sans Pro" panose="020B0506040000020004" pitchFamily="34" charset="0"/>
                <a:cs typeface="Arial" panose="020B0604020202020204" pitchFamily="34" charset="0"/>
              </a:rPr>
              <a:t> develops its second strand related to access to affordable, quality services</a:t>
            </a:r>
            <a:r>
              <a:rPr lang="cs-CZ" sz="2600" dirty="0">
                <a:solidFill>
                  <a:srgbClr val="1D2C65"/>
                </a:solidFill>
                <a:latin typeface="EC Square Sans Pro" panose="020B0506040000020004" pitchFamily="34" charset="0"/>
                <a:cs typeface="Arial" panose="020B0604020202020204" pitchFamily="34" charset="0"/>
              </a:rPr>
              <a:t>.</a:t>
            </a:r>
            <a:endParaRPr lang="en-US" sz="2600" b="1" dirty="0">
              <a:solidFill>
                <a:srgbClr val="1D2C65"/>
              </a:solidFill>
              <a:latin typeface="EC Square Sans Pro" panose="020B0506040000020004" pitchFamily="34" charset="0"/>
              <a:cs typeface="Arial" panose="020B0604020202020204" pitchFamily="34" charset="0"/>
            </a:endParaRPr>
          </a:p>
          <a:p>
            <a:pPr marL="0" indent="0">
              <a:spcAft>
                <a:spcPts val="600"/>
              </a:spcAft>
              <a:buNone/>
            </a:pPr>
            <a:r>
              <a:rPr lang="en-US" sz="2600" b="1" dirty="0">
                <a:solidFill>
                  <a:srgbClr val="1D2C65"/>
                </a:solidFill>
                <a:latin typeface="EC Square Sans Pro" panose="020B0506040000020004" pitchFamily="34" charset="0"/>
                <a:cs typeface="Arial" panose="020B0604020202020204" pitchFamily="34" charset="0"/>
              </a:rPr>
              <a:t>European Pillar of Social Rights </a:t>
            </a:r>
            <a:r>
              <a:rPr lang="cs-CZ" sz="2600" b="1" dirty="0">
                <a:solidFill>
                  <a:srgbClr val="1D2C65"/>
                </a:solidFill>
                <a:latin typeface="EC Square Sans Pro" panose="020B0506040000020004" pitchFamily="34" charset="0"/>
                <a:cs typeface="Arial" panose="020B0604020202020204" pitchFamily="34" charset="0"/>
              </a:rPr>
              <a:t>(2017) </a:t>
            </a:r>
            <a:r>
              <a:rPr lang="cs-CZ" sz="2600" dirty="0">
                <a:solidFill>
                  <a:srgbClr val="1D2C65"/>
                </a:solidFill>
                <a:latin typeface="EC Square Sans Pro" panose="020B0506040000020004" pitchFamily="34" charset="0"/>
                <a:cs typeface="Arial" panose="020B0604020202020204" pitchFamily="34" charset="0"/>
              </a:rPr>
              <a:t>and </a:t>
            </a:r>
            <a:r>
              <a:rPr lang="cs-CZ" sz="2600" dirty="0" err="1">
                <a:solidFill>
                  <a:srgbClr val="1D2C65"/>
                </a:solidFill>
                <a:latin typeface="EC Square Sans Pro" panose="020B0506040000020004" pitchFamily="34" charset="0"/>
                <a:cs typeface="Arial" panose="020B0604020202020204" pitchFamily="34" charset="0"/>
              </a:rPr>
              <a:t>its</a:t>
            </a:r>
            <a:r>
              <a:rPr lang="cs-CZ" sz="2600" dirty="0">
                <a:solidFill>
                  <a:srgbClr val="1D2C65"/>
                </a:solidFill>
                <a:latin typeface="EC Square Sans Pro" panose="020B0506040000020004" pitchFamily="34" charset="0"/>
                <a:cs typeface="Arial" panose="020B0604020202020204" pitchFamily="34" charset="0"/>
              </a:rPr>
              <a:t> </a:t>
            </a:r>
            <a:r>
              <a:rPr lang="en-US" sz="2600" b="1" dirty="0">
                <a:solidFill>
                  <a:srgbClr val="1D2C65"/>
                </a:solidFill>
                <a:latin typeface="EC Square Sans Pro" panose="020B0506040000020004" pitchFamily="34" charset="0"/>
                <a:cs typeface="Arial" panose="020B0604020202020204" pitchFamily="34" charset="0"/>
              </a:rPr>
              <a:t>Action Plan</a:t>
            </a:r>
            <a:r>
              <a:rPr lang="cs-CZ" sz="2600" b="1" dirty="0">
                <a:solidFill>
                  <a:srgbClr val="1D2C65"/>
                </a:solidFill>
                <a:latin typeface="EC Square Sans Pro" panose="020B0506040000020004" pitchFamily="34" charset="0"/>
                <a:cs typeface="Arial" panose="020B0604020202020204" pitchFamily="34" charset="0"/>
              </a:rPr>
              <a:t> (2021)</a:t>
            </a:r>
          </a:p>
          <a:p>
            <a:pPr>
              <a:spcAft>
                <a:spcPts val="600"/>
              </a:spcAft>
            </a:pPr>
            <a:r>
              <a:rPr lang="en-US" sz="2600" dirty="0">
                <a:solidFill>
                  <a:srgbClr val="1D2C65"/>
                </a:solidFill>
                <a:latin typeface="EC Square Sans Pro" panose="020B0506040000020004" pitchFamily="34" charset="0"/>
                <a:cs typeface="Arial" panose="020B0604020202020204" pitchFamily="34" charset="0"/>
              </a:rPr>
              <a:t>Deliverable of the Pillar, part of a broader framework for combatting poverty or social exclusion</a:t>
            </a:r>
            <a:r>
              <a:rPr lang="cs-CZ" sz="2600" dirty="0">
                <a:solidFill>
                  <a:srgbClr val="1D2C65"/>
                </a:solidFill>
                <a:latin typeface="EC Square Sans Pro" panose="020B0506040000020004" pitchFamily="34" charset="0"/>
                <a:cs typeface="Arial" panose="020B0604020202020204" pitchFamily="34" charset="0"/>
              </a:rPr>
              <a:t>.</a:t>
            </a:r>
            <a:r>
              <a:rPr lang="en-US" sz="2600" dirty="0">
                <a:solidFill>
                  <a:srgbClr val="1D2C65"/>
                </a:solidFill>
                <a:latin typeface="EC Square Sans Pro" panose="020B0506040000020004" pitchFamily="34" charset="0"/>
                <a:cs typeface="Arial" panose="020B0604020202020204" pitchFamily="34" charset="0"/>
              </a:rPr>
              <a:t> </a:t>
            </a:r>
          </a:p>
          <a:p>
            <a:pPr>
              <a:spcAft>
                <a:spcPts val="1200"/>
              </a:spcAft>
            </a:pPr>
            <a:r>
              <a:rPr lang="en-US" sz="2600" dirty="0">
                <a:solidFill>
                  <a:srgbClr val="1D2C65"/>
                </a:solidFill>
                <a:latin typeface="EC Square Sans Pro" panose="020B0506040000020004" pitchFamily="34" charset="0"/>
                <a:cs typeface="Arial" panose="020B0604020202020204" pitchFamily="34" charset="0"/>
              </a:rPr>
              <a:t>Contributes to achieving poverty reduction targets – lift 15 million people out of risk of poverty or social exclusion (AROPE), of this at least 5 million should be children</a:t>
            </a:r>
            <a:r>
              <a:rPr lang="cs-CZ" sz="2600" dirty="0">
                <a:solidFill>
                  <a:srgbClr val="1D2C65"/>
                </a:solidFill>
                <a:latin typeface="EC Square Sans Pro" panose="020B0506040000020004" pitchFamily="34" charset="0"/>
                <a:cs typeface="Arial" panose="020B0604020202020204" pitchFamily="34" charset="0"/>
              </a:rPr>
              <a:t>.</a:t>
            </a:r>
            <a:endParaRPr lang="en-US" sz="2600" dirty="0">
              <a:solidFill>
                <a:srgbClr val="1D2C65"/>
              </a:solidFill>
              <a:latin typeface="EC Square Sans Pro" panose="020B0506040000020004" pitchFamily="34" charset="0"/>
              <a:cs typeface="Arial" panose="020B0604020202020204" pitchFamily="34" charset="0"/>
            </a:endParaRPr>
          </a:p>
          <a:p>
            <a:pPr marL="0" indent="0">
              <a:spcAft>
                <a:spcPts val="600"/>
              </a:spcAft>
              <a:buNone/>
            </a:pPr>
            <a:r>
              <a:rPr lang="en-US" sz="2600" b="1" dirty="0">
                <a:solidFill>
                  <a:srgbClr val="1D2C65"/>
                </a:solidFill>
                <a:latin typeface="EC Square Sans Pro" panose="020B0506040000020004" pitchFamily="34" charset="0"/>
                <a:cs typeface="Arial" panose="020B0604020202020204" pitchFamily="34" charset="0"/>
              </a:rPr>
              <a:t>EU Strategy on the Rights of the Child (2021)</a:t>
            </a:r>
            <a:endParaRPr lang="en-US" sz="2600" dirty="0">
              <a:solidFill>
                <a:srgbClr val="1D2C65"/>
              </a:solidFill>
              <a:latin typeface="EC Square Sans Pro" panose="020B0506040000020004" pitchFamily="34" charset="0"/>
              <a:cs typeface="Arial" panose="020B0604020202020204" pitchFamily="34" charset="0"/>
            </a:endParaRPr>
          </a:p>
          <a:p>
            <a:pPr>
              <a:spcAft>
                <a:spcPts val="600"/>
              </a:spcAft>
            </a:pPr>
            <a:r>
              <a:rPr lang="en-US" sz="2600" dirty="0">
                <a:solidFill>
                  <a:srgbClr val="1D2C65"/>
                </a:solidFill>
                <a:latin typeface="EC Square Sans Pro" panose="020B0506040000020004" pitchFamily="34" charset="0"/>
                <a:cs typeface="Arial" panose="020B0604020202020204" pitchFamily="34" charset="0"/>
              </a:rPr>
              <a:t>Adopted </a:t>
            </a:r>
            <a:r>
              <a:rPr lang="cs-CZ" sz="2600" dirty="0">
                <a:solidFill>
                  <a:srgbClr val="1D2C65"/>
                </a:solidFill>
                <a:latin typeface="EC Square Sans Pro" panose="020B0506040000020004" pitchFamily="34" charset="0"/>
                <a:cs typeface="Arial" panose="020B0604020202020204" pitchFamily="34" charset="0"/>
              </a:rPr>
              <a:t>by the </a:t>
            </a:r>
            <a:r>
              <a:rPr lang="cs-CZ" sz="2600" dirty="0" err="1">
                <a:solidFill>
                  <a:srgbClr val="1D2C65"/>
                </a:solidFill>
                <a:latin typeface="EC Square Sans Pro" panose="020B0506040000020004" pitchFamily="34" charset="0"/>
                <a:cs typeface="Arial" panose="020B0604020202020204" pitchFamily="34" charset="0"/>
              </a:rPr>
              <a:t>Commission</a:t>
            </a:r>
            <a:r>
              <a:rPr lang="cs-CZ" sz="2600" dirty="0">
                <a:solidFill>
                  <a:srgbClr val="1D2C65"/>
                </a:solidFill>
                <a:latin typeface="EC Square Sans Pro" panose="020B0506040000020004" pitchFamily="34" charset="0"/>
                <a:cs typeface="Arial" panose="020B0604020202020204" pitchFamily="34" charset="0"/>
              </a:rPr>
              <a:t> </a:t>
            </a:r>
            <a:r>
              <a:rPr lang="cs-CZ" sz="2600" dirty="0" err="1">
                <a:solidFill>
                  <a:srgbClr val="1D2C65"/>
                </a:solidFill>
                <a:latin typeface="EC Square Sans Pro" panose="020B0506040000020004" pitchFamily="34" charset="0"/>
                <a:cs typeface="Arial" panose="020B0604020202020204" pitchFamily="34" charset="0"/>
              </a:rPr>
              <a:t>together</a:t>
            </a:r>
            <a:r>
              <a:rPr lang="cs-CZ" sz="2600" dirty="0">
                <a:solidFill>
                  <a:srgbClr val="1D2C65"/>
                </a:solidFill>
                <a:latin typeface="EC Square Sans Pro" panose="020B0506040000020004" pitchFamily="34" charset="0"/>
                <a:cs typeface="Arial" panose="020B0604020202020204" pitchFamily="34" charset="0"/>
              </a:rPr>
              <a:t> </a:t>
            </a:r>
            <a:r>
              <a:rPr lang="cs-CZ" sz="2600" dirty="0" err="1">
                <a:solidFill>
                  <a:srgbClr val="1D2C65"/>
                </a:solidFill>
                <a:latin typeface="EC Square Sans Pro" panose="020B0506040000020004" pitchFamily="34" charset="0"/>
                <a:cs typeface="Arial" panose="020B0604020202020204" pitchFamily="34" charset="0"/>
              </a:rPr>
              <a:t>with</a:t>
            </a:r>
            <a:r>
              <a:rPr lang="cs-CZ" sz="2600" dirty="0">
                <a:solidFill>
                  <a:srgbClr val="1D2C65"/>
                </a:solidFill>
                <a:latin typeface="EC Square Sans Pro" panose="020B0506040000020004" pitchFamily="34" charset="0"/>
                <a:cs typeface="Arial" panose="020B0604020202020204" pitchFamily="34" charset="0"/>
              </a:rPr>
              <a:t> the </a:t>
            </a:r>
            <a:r>
              <a:rPr lang="cs-CZ" sz="2600" dirty="0" err="1">
                <a:solidFill>
                  <a:srgbClr val="1D2C65"/>
                </a:solidFill>
                <a:latin typeface="EC Square Sans Pro" panose="020B0506040000020004" pitchFamily="34" charset="0"/>
                <a:cs typeface="Arial" panose="020B0604020202020204" pitchFamily="34" charset="0"/>
              </a:rPr>
              <a:t>Guarantee</a:t>
            </a:r>
            <a:r>
              <a:rPr lang="en-GB" sz="2600" dirty="0">
                <a:solidFill>
                  <a:srgbClr val="1D2C65"/>
                </a:solidFill>
                <a:latin typeface="EC Square Sans Pro" panose="020B0506040000020004" pitchFamily="34" charset="0"/>
                <a:cs typeface="Arial" panose="020B0604020202020204" pitchFamily="34" charset="0"/>
              </a:rPr>
              <a:t>. </a:t>
            </a:r>
          </a:p>
          <a:p>
            <a:pPr>
              <a:spcAft>
                <a:spcPts val="600"/>
              </a:spcAft>
            </a:pPr>
            <a:r>
              <a:rPr lang="en-GB" sz="2600" dirty="0">
                <a:solidFill>
                  <a:srgbClr val="1D2C65"/>
                </a:solidFill>
                <a:latin typeface="EC Square Sans Pro" panose="020B0506040000020004" pitchFamily="34" charset="0"/>
                <a:cs typeface="Arial" panose="020B0604020202020204" pitchFamily="34" charset="0"/>
              </a:rPr>
              <a:t>P</a:t>
            </a:r>
            <a:r>
              <a:rPr lang="en-US" sz="2600" dirty="0" err="1">
                <a:solidFill>
                  <a:srgbClr val="1D2C65"/>
                </a:solidFill>
                <a:latin typeface="EC Square Sans Pro" panose="020B0506040000020004" pitchFamily="34" charset="0"/>
                <a:cs typeface="Arial" panose="020B0604020202020204" pitchFamily="34" charset="0"/>
              </a:rPr>
              <a:t>ools</a:t>
            </a:r>
            <a:r>
              <a:rPr lang="en-US" sz="2600" dirty="0">
                <a:solidFill>
                  <a:srgbClr val="1D2C65"/>
                </a:solidFill>
                <a:latin typeface="EC Square Sans Pro" panose="020B0506040000020004" pitchFamily="34" charset="0"/>
                <a:cs typeface="Arial" panose="020B0604020202020204" pitchFamily="34" charset="0"/>
              </a:rPr>
              <a:t> initiatives on children’s rights under one coherent policy framework. </a:t>
            </a:r>
          </a:p>
          <a:p>
            <a:pPr>
              <a:spcAft>
                <a:spcPts val="600"/>
              </a:spcAft>
            </a:pPr>
            <a:r>
              <a:rPr lang="en-US" sz="2600" dirty="0">
                <a:solidFill>
                  <a:srgbClr val="1D2C65"/>
                </a:solidFill>
                <a:latin typeface="EC Square Sans Pro" panose="020B0506040000020004" pitchFamily="34" charset="0"/>
                <a:cs typeface="Arial" panose="020B0604020202020204" pitchFamily="34" charset="0"/>
              </a:rPr>
              <a:t>Includes </a:t>
            </a:r>
            <a:r>
              <a:rPr lang="cs-CZ" sz="2600" dirty="0" err="1">
                <a:solidFill>
                  <a:srgbClr val="1D2C65"/>
                </a:solidFill>
                <a:latin typeface="EC Square Sans Pro" panose="020B0506040000020004" pitchFamily="34" charset="0"/>
                <a:cs typeface="Arial" panose="020B0604020202020204" pitchFamily="34" charset="0"/>
              </a:rPr>
              <a:t>thematic</a:t>
            </a:r>
            <a:r>
              <a:rPr lang="cs-CZ" sz="2600" dirty="0">
                <a:solidFill>
                  <a:srgbClr val="1D2C65"/>
                </a:solidFill>
                <a:latin typeface="EC Square Sans Pro" panose="020B0506040000020004" pitchFamily="34" charset="0"/>
                <a:cs typeface="Arial" panose="020B0604020202020204" pitchFamily="34" charset="0"/>
              </a:rPr>
              <a:t> area 2: </a:t>
            </a:r>
            <a:r>
              <a:rPr lang="cs-CZ" sz="2600" dirty="0" err="1">
                <a:solidFill>
                  <a:srgbClr val="1D2C65"/>
                </a:solidFill>
                <a:latin typeface="EC Square Sans Pro" panose="020B0506040000020004" pitchFamily="34" charset="0"/>
                <a:cs typeface="Arial" panose="020B0604020202020204" pitchFamily="34" charset="0"/>
              </a:rPr>
              <a:t>Socio-economic</a:t>
            </a:r>
            <a:r>
              <a:rPr lang="cs-CZ" sz="2600" dirty="0">
                <a:solidFill>
                  <a:srgbClr val="1D2C65"/>
                </a:solidFill>
                <a:latin typeface="EC Square Sans Pro" panose="020B0506040000020004" pitchFamily="34" charset="0"/>
                <a:cs typeface="Arial" panose="020B0604020202020204" pitchFamily="34" charset="0"/>
              </a:rPr>
              <a:t> </a:t>
            </a:r>
            <a:r>
              <a:rPr lang="cs-CZ" sz="2600" dirty="0" err="1">
                <a:solidFill>
                  <a:srgbClr val="1D2C65"/>
                </a:solidFill>
                <a:latin typeface="EC Square Sans Pro" panose="020B0506040000020004" pitchFamily="34" charset="0"/>
                <a:cs typeface="Arial" panose="020B0604020202020204" pitchFamily="34" charset="0"/>
              </a:rPr>
              <a:t>inclusion</a:t>
            </a:r>
            <a:r>
              <a:rPr lang="cs-CZ" sz="2600" dirty="0">
                <a:solidFill>
                  <a:srgbClr val="1D2C65"/>
                </a:solidFill>
                <a:latin typeface="EC Square Sans Pro" panose="020B0506040000020004" pitchFamily="34" charset="0"/>
                <a:cs typeface="Arial" panose="020B0604020202020204" pitchFamily="34" charset="0"/>
              </a:rPr>
              <a:t>, </a:t>
            </a:r>
            <a:r>
              <a:rPr lang="cs-CZ" sz="2600" dirty="0" err="1">
                <a:solidFill>
                  <a:srgbClr val="1D2C65"/>
                </a:solidFill>
                <a:latin typeface="EC Square Sans Pro" panose="020B0506040000020004" pitchFamily="34" charset="0"/>
                <a:cs typeface="Arial" panose="020B0604020202020204" pitchFamily="34" charset="0"/>
              </a:rPr>
              <a:t>health</a:t>
            </a:r>
            <a:r>
              <a:rPr lang="cs-CZ" sz="2600" dirty="0">
                <a:solidFill>
                  <a:srgbClr val="1D2C65"/>
                </a:solidFill>
                <a:latin typeface="EC Square Sans Pro" panose="020B0506040000020004" pitchFamily="34" charset="0"/>
                <a:cs typeface="Arial" panose="020B0604020202020204" pitchFamily="34" charset="0"/>
              </a:rPr>
              <a:t> and </a:t>
            </a:r>
            <a:r>
              <a:rPr lang="cs-CZ" sz="2600" dirty="0" err="1">
                <a:solidFill>
                  <a:srgbClr val="1D2C65"/>
                </a:solidFill>
                <a:latin typeface="EC Square Sans Pro" panose="020B0506040000020004" pitchFamily="34" charset="0"/>
                <a:cs typeface="Arial" panose="020B0604020202020204" pitchFamily="34" charset="0"/>
              </a:rPr>
              <a:t>education</a:t>
            </a:r>
            <a:r>
              <a:rPr lang="cs-CZ" sz="2600" dirty="0">
                <a:solidFill>
                  <a:srgbClr val="1D2C65"/>
                </a:solidFill>
                <a:latin typeface="EC Square Sans Pro" panose="020B0506040000020004" pitchFamily="34" charset="0"/>
                <a:cs typeface="Arial" panose="020B0604020202020204" pitchFamily="34" charset="0"/>
              </a:rPr>
              <a:t>.</a:t>
            </a:r>
            <a:endParaRPr lang="en-US" sz="2600" dirty="0">
              <a:solidFill>
                <a:srgbClr val="1D2C65"/>
              </a:solidFill>
              <a:latin typeface="EC Square Sans Pro" panose="020B0506040000020004" pitchFamily="34" charset="0"/>
              <a:cs typeface="Arial" panose="020B0604020202020204" pitchFamily="34" charset="0"/>
            </a:endParaRPr>
          </a:p>
          <a:p>
            <a:endParaRPr lang="en-GB" sz="2400" dirty="0">
              <a:solidFill>
                <a:srgbClr val="1D2C65"/>
              </a:solidFill>
              <a:latin typeface="Arial" panose="020B0604020202020204" pitchFamily="34" charset="0"/>
              <a:cs typeface="Arial" panose="020B0604020202020204" pitchFamily="34" charset="0"/>
            </a:endParaRPr>
          </a:p>
        </p:txBody>
      </p:sp>
      <p:sp>
        <p:nvSpPr>
          <p:cNvPr id="5" name="Title 3"/>
          <p:cNvSpPr txBox="1">
            <a:spLocks/>
          </p:cNvSpPr>
          <p:nvPr/>
        </p:nvSpPr>
        <p:spPr>
          <a:xfrm>
            <a:off x="1213276" y="1080000"/>
            <a:ext cx="13143131" cy="977403"/>
          </a:xfrm>
          <a:prstGeom prst="rect">
            <a:avLst/>
          </a:prstGeom>
        </p:spPr>
        <p:txBody>
          <a:bodyPr/>
          <a:lstStyle>
            <a:lvl1pPr algn="l" defTabSz="1142360" rtl="0" eaLnBrk="1" latinLnBrk="0" hangingPunct="1">
              <a:lnSpc>
                <a:spcPct val="90000"/>
              </a:lnSpc>
              <a:spcBef>
                <a:spcPct val="0"/>
              </a:spcBef>
              <a:buNone/>
              <a:defRPr sz="4997" kern="1200">
                <a:solidFill>
                  <a:schemeClr val="tx2"/>
                </a:solidFill>
                <a:latin typeface="+mj-lt"/>
                <a:ea typeface="+mj-ea"/>
                <a:cs typeface="+mj-cs"/>
              </a:defRPr>
            </a:lvl1pPr>
          </a:lstStyle>
          <a:p>
            <a:pPr algn="ctr"/>
            <a:r>
              <a:rPr lang="cs-CZ" sz="4800" dirty="0" err="1">
                <a:solidFill>
                  <a:srgbClr val="002060"/>
                </a:solidFill>
                <a:latin typeface="EC Square Sans Pro" panose="020B0506040000020004" pitchFamily="34" charset="0"/>
              </a:rPr>
              <a:t>Policy</a:t>
            </a:r>
            <a:r>
              <a:rPr lang="cs-CZ" sz="4800" dirty="0">
                <a:solidFill>
                  <a:srgbClr val="002060"/>
                </a:solidFill>
                <a:latin typeface="EC Square Sans Pro" panose="020B0506040000020004" pitchFamily="34" charset="0"/>
              </a:rPr>
              <a:t> </a:t>
            </a:r>
            <a:r>
              <a:rPr lang="cs-CZ" sz="4800" dirty="0" err="1">
                <a:solidFill>
                  <a:srgbClr val="002060"/>
                </a:solidFill>
                <a:latin typeface="EC Square Sans Pro" panose="020B0506040000020004" pitchFamily="34" charset="0"/>
              </a:rPr>
              <a:t>framework</a:t>
            </a:r>
            <a:endParaRPr lang="en-GB" sz="4800" dirty="0">
              <a:solidFill>
                <a:srgbClr val="002060"/>
              </a:solidFill>
              <a:latin typeface="EC Square Sans Pro" panose="020B0506040000020004" pitchFamily="34" charset="0"/>
            </a:endParaRPr>
          </a:p>
        </p:txBody>
      </p:sp>
      <p:sp>
        <p:nvSpPr>
          <p:cNvPr id="6" name="Content Placeholder 1"/>
          <p:cNvSpPr txBox="1">
            <a:spLocks/>
          </p:cNvSpPr>
          <p:nvPr/>
        </p:nvSpPr>
        <p:spPr>
          <a:xfrm>
            <a:off x="660777" y="6346842"/>
            <a:ext cx="13308768" cy="3381482"/>
          </a:xfrm>
          <a:prstGeom prst="rect">
            <a:avLst/>
          </a:prstGeom>
        </p:spPr>
        <p:txBody>
          <a:bodyPr vert="horz" lIns="91440" tIns="45720" rIns="91440" bIns="45720" rtlCol="0">
            <a:noAutofit/>
          </a:bodyPr>
          <a:lstStyle>
            <a:lvl1pPr marL="285590" indent="-285590" algn="l" defTabSz="1142360" rtl="0" eaLnBrk="1" latinLnBrk="0" hangingPunct="1">
              <a:lnSpc>
                <a:spcPct val="100000"/>
              </a:lnSpc>
              <a:spcBef>
                <a:spcPts val="0"/>
              </a:spcBef>
              <a:spcAft>
                <a:spcPts val="2249"/>
              </a:spcAft>
              <a:buClr>
                <a:schemeClr val="tx2"/>
              </a:buClr>
              <a:buFont typeface="Arial" panose="020B0604020202020204" pitchFamily="34" charset="0"/>
              <a:buChar char="•"/>
              <a:defRPr sz="2998" kern="1200">
                <a:solidFill>
                  <a:schemeClr val="tx1"/>
                </a:solidFill>
                <a:latin typeface="+mn-lt"/>
                <a:ea typeface="+mn-ea"/>
                <a:cs typeface="+mn-cs"/>
              </a:defRPr>
            </a:lvl1pPr>
            <a:lvl2pPr marL="85677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2499" kern="1200">
                <a:solidFill>
                  <a:schemeClr val="tx1"/>
                </a:solidFill>
                <a:latin typeface="+mn-lt"/>
                <a:ea typeface="+mn-ea"/>
                <a:cs typeface="+mn-cs"/>
              </a:defRPr>
            </a:lvl2pPr>
            <a:lvl3pPr marL="142795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2249" kern="1200">
                <a:solidFill>
                  <a:schemeClr val="tx1"/>
                </a:solidFill>
                <a:latin typeface="+mn-lt"/>
                <a:ea typeface="+mn-ea"/>
                <a:cs typeface="+mn-cs"/>
              </a:defRPr>
            </a:lvl3pPr>
            <a:lvl4pPr marL="199913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1999" kern="1200">
                <a:solidFill>
                  <a:schemeClr val="tx1"/>
                </a:solidFill>
                <a:latin typeface="+mn-lt"/>
                <a:ea typeface="+mn-ea"/>
                <a:cs typeface="+mn-cs"/>
              </a:defRPr>
            </a:lvl4pPr>
            <a:lvl5pPr marL="257031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1999" kern="1200">
                <a:solidFill>
                  <a:schemeClr val="tx1"/>
                </a:solidFill>
                <a:latin typeface="+mn-lt"/>
                <a:ea typeface="+mn-ea"/>
                <a:cs typeface="+mn-cs"/>
              </a:defRPr>
            </a:lvl5pPr>
            <a:lvl6pPr marL="314149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6pPr>
            <a:lvl7pPr marL="371267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7pPr>
            <a:lvl8pPr marL="428385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8pPr>
            <a:lvl9pPr marL="485503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9pPr>
          </a:lstStyle>
          <a:p>
            <a:endParaRPr lang="en-US" sz="2400" dirty="0">
              <a:solidFill>
                <a:schemeClr val="tx1">
                  <a:lumMod val="50000"/>
                </a:schemeClr>
              </a:solidFill>
              <a:latin typeface="Arial" panose="020B0604020202020204" pitchFamily="34" charset="0"/>
              <a:cs typeface="Arial" panose="020B0604020202020204" pitchFamily="34" charset="0"/>
            </a:endParaRPr>
          </a:p>
          <a:p>
            <a:endParaRPr lang="en-GB" sz="2400"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001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0E4112-A80F-5340-ABD3-F4BF9000B684}"/>
              </a:ext>
            </a:extLst>
          </p:cNvPr>
          <p:cNvPicPr>
            <a:picLocks noChangeAspect="1"/>
          </p:cNvPicPr>
          <p:nvPr/>
        </p:nvPicPr>
        <p:blipFill>
          <a:blip r:embed="rId3"/>
          <a:stretch>
            <a:fillRect/>
          </a:stretch>
        </p:blipFill>
        <p:spPr>
          <a:xfrm>
            <a:off x="6879" y="0"/>
            <a:ext cx="15231534" cy="8567737"/>
          </a:xfrm>
          <a:prstGeom prst="rect">
            <a:avLst/>
          </a:prstGeom>
        </p:spPr>
      </p:pic>
      <p:sp>
        <p:nvSpPr>
          <p:cNvPr id="32" name="TextBox 31">
            <a:extLst>
              <a:ext uri="{FF2B5EF4-FFF2-40B4-BE49-F238E27FC236}">
                <a16:creationId xmlns:a16="http://schemas.microsoft.com/office/drawing/2014/main" id="{F65170A6-D688-9E4A-92E3-ABDB2EEA0744}"/>
              </a:ext>
            </a:extLst>
          </p:cNvPr>
          <p:cNvSpPr txBox="1"/>
          <p:nvPr/>
        </p:nvSpPr>
        <p:spPr>
          <a:xfrm>
            <a:off x="337067" y="995434"/>
            <a:ext cx="5132387" cy="2837956"/>
          </a:xfrm>
          <a:prstGeom prst="rect">
            <a:avLst/>
          </a:prstGeom>
          <a:noFill/>
        </p:spPr>
        <p:txBody>
          <a:bodyPr wrap="square" rtlCol="0">
            <a:spAutoFit/>
          </a:bodyPr>
          <a:lstStyle/>
          <a:p>
            <a:pPr>
              <a:lnSpc>
                <a:spcPts val="7000"/>
              </a:lnSpc>
            </a:pPr>
            <a:r>
              <a:rPr lang="en-US" sz="6000" dirty="0">
                <a:solidFill>
                  <a:srgbClr val="1B4590"/>
                </a:solidFill>
                <a:latin typeface="EC Square Sans Pro Medium" panose="020B0506040000020004" pitchFamily="34" charset="0"/>
              </a:rPr>
              <a:t>European</a:t>
            </a:r>
            <a:br>
              <a:rPr lang="en-US" sz="6000" dirty="0">
                <a:solidFill>
                  <a:srgbClr val="1B4590"/>
                </a:solidFill>
                <a:latin typeface="EC Square Sans Pro Medium" panose="020B0506040000020004" pitchFamily="34" charset="0"/>
              </a:rPr>
            </a:br>
            <a:r>
              <a:rPr lang="en-US" sz="7200" b="1" dirty="0">
                <a:solidFill>
                  <a:srgbClr val="1B4590"/>
                </a:solidFill>
                <a:latin typeface="EC Square Sans Pro" panose="020B0506040000020004" pitchFamily="34" charset="0"/>
              </a:rPr>
              <a:t>Child</a:t>
            </a:r>
            <a:br>
              <a:rPr lang="en-US" sz="7200" b="1" dirty="0">
                <a:solidFill>
                  <a:srgbClr val="1B4590"/>
                </a:solidFill>
                <a:latin typeface="EC Square Sans Pro" panose="020B0506040000020004" pitchFamily="34" charset="0"/>
              </a:rPr>
            </a:br>
            <a:r>
              <a:rPr lang="en-US" sz="7200" b="1" dirty="0">
                <a:solidFill>
                  <a:srgbClr val="1B4590"/>
                </a:solidFill>
                <a:latin typeface="EC Square Sans Pro" panose="020B0506040000020004" pitchFamily="34" charset="0"/>
              </a:rPr>
              <a:t>Guarantee</a:t>
            </a:r>
          </a:p>
        </p:txBody>
      </p:sp>
      <p:sp>
        <p:nvSpPr>
          <p:cNvPr id="5" name="Rectangle 4">
            <a:extLst>
              <a:ext uri="{FF2B5EF4-FFF2-40B4-BE49-F238E27FC236}">
                <a16:creationId xmlns:a16="http://schemas.microsoft.com/office/drawing/2014/main" id="{5FB54054-BA30-FE46-B200-0595C5EDF6A2}"/>
              </a:ext>
            </a:extLst>
          </p:cNvPr>
          <p:cNvSpPr/>
          <p:nvPr/>
        </p:nvSpPr>
        <p:spPr>
          <a:xfrm>
            <a:off x="266703" y="4496000"/>
            <a:ext cx="7220741" cy="2677656"/>
          </a:xfrm>
          <a:prstGeom prst="rect">
            <a:avLst/>
          </a:prstGeom>
        </p:spPr>
        <p:txBody>
          <a:bodyPr wrap="square">
            <a:spAutoFit/>
          </a:bodyPr>
          <a:lstStyle/>
          <a:p>
            <a:r>
              <a:rPr lang="cs-CZ" sz="2800" dirty="0" err="1">
                <a:solidFill>
                  <a:srgbClr val="203A63"/>
                </a:solidFill>
                <a:latin typeface="EC Square Sans Pro" panose="020B0506040000020004" pitchFamily="34" charset="0"/>
              </a:rPr>
              <a:t>Aims</a:t>
            </a:r>
            <a:r>
              <a:rPr lang="cs-CZ" sz="2800" dirty="0">
                <a:solidFill>
                  <a:srgbClr val="203A63"/>
                </a:solidFill>
                <a:latin typeface="EC Square Sans Pro" panose="020B0506040000020004" pitchFamily="34" charset="0"/>
              </a:rPr>
              <a:t> to </a:t>
            </a:r>
            <a:r>
              <a:rPr lang="en-US" sz="2800" b="1" dirty="0">
                <a:solidFill>
                  <a:srgbClr val="203A63"/>
                </a:solidFill>
                <a:latin typeface="EC Square Sans Pro" panose="020B0506040000020004" pitchFamily="34" charset="0"/>
              </a:rPr>
              <a:t>prevent and combat social exclusion </a:t>
            </a:r>
            <a:r>
              <a:rPr lang="en-US" sz="2800" dirty="0">
                <a:solidFill>
                  <a:srgbClr val="203A63"/>
                </a:solidFill>
                <a:latin typeface="EC Square Sans Pro" panose="020B0506040000020004" pitchFamily="34" charset="0"/>
              </a:rPr>
              <a:t>by guaranteeing access of children in need to a </a:t>
            </a:r>
            <a:r>
              <a:rPr lang="en-US" sz="2800" dirty="0">
                <a:solidFill>
                  <a:schemeClr val="tx2">
                    <a:lumMod val="75000"/>
                  </a:schemeClr>
                </a:solidFill>
                <a:latin typeface="EC Square Sans Pro" panose="020B0506040000020004" pitchFamily="34" charset="0"/>
              </a:rPr>
              <a:t>set of key services</a:t>
            </a:r>
            <a:r>
              <a:rPr lang="en-GB" sz="2800" dirty="0">
                <a:solidFill>
                  <a:schemeClr val="tx2">
                    <a:lumMod val="75000"/>
                  </a:schemeClr>
                </a:solidFill>
                <a:latin typeface="EC Square Sans Pro" panose="020B0506040000020004" pitchFamily="34" charset="0"/>
              </a:rPr>
              <a:t>, thereby also contributing to upholding the rights of the child by combatting child poverty and fostering equal </a:t>
            </a:r>
            <a:r>
              <a:rPr lang="en-GB" sz="2800" dirty="0">
                <a:latin typeface="EC Square Sans Pro" panose="020B0506040000020004" pitchFamily="34" charset="0"/>
              </a:rPr>
              <a:t>opportunities.</a:t>
            </a:r>
            <a:r>
              <a:rPr lang="en-US" sz="2800" dirty="0">
                <a:solidFill>
                  <a:srgbClr val="203A63"/>
                </a:solidFill>
                <a:latin typeface="EC Square Sans Pro" panose="020B0506040000020004" pitchFamily="34" charset="0"/>
              </a:rPr>
              <a:t> </a:t>
            </a:r>
          </a:p>
        </p:txBody>
      </p:sp>
      <p:sp>
        <p:nvSpPr>
          <p:cNvPr id="6" name="TextBox 5">
            <a:extLst>
              <a:ext uri="{FF2B5EF4-FFF2-40B4-BE49-F238E27FC236}">
                <a16:creationId xmlns:a16="http://schemas.microsoft.com/office/drawing/2014/main" id="{FF2E2CF8-C042-834A-973E-E880D728B017}"/>
              </a:ext>
            </a:extLst>
          </p:cNvPr>
          <p:cNvSpPr txBox="1"/>
          <p:nvPr/>
        </p:nvSpPr>
        <p:spPr>
          <a:xfrm rot="600587">
            <a:off x="5795438" y="1862596"/>
            <a:ext cx="3338285" cy="1323439"/>
          </a:xfrm>
          <a:prstGeom prst="rect">
            <a:avLst/>
          </a:prstGeom>
          <a:noFill/>
        </p:spPr>
        <p:txBody>
          <a:bodyPr wrap="square" rtlCol="0">
            <a:spAutoFit/>
          </a:bodyPr>
          <a:lstStyle/>
          <a:p>
            <a:r>
              <a:rPr lang="en-US" sz="8000" b="1" dirty="0">
                <a:solidFill>
                  <a:srgbClr val="203A63"/>
                </a:solidFill>
                <a:latin typeface="EC Square Sans Pro" panose="020B0506040000020004" pitchFamily="34" charset="0"/>
              </a:rPr>
              <a:t>BREAK</a:t>
            </a:r>
            <a:endParaRPr lang="en-US" sz="8000" dirty="0">
              <a:solidFill>
                <a:srgbClr val="203A63"/>
              </a:solidFill>
              <a:latin typeface="EC Square Sans Pro" panose="020B0506040000020004" pitchFamily="34" charset="0"/>
            </a:endParaRPr>
          </a:p>
        </p:txBody>
      </p:sp>
      <p:sp>
        <p:nvSpPr>
          <p:cNvPr id="7" name="TextBox 6">
            <a:extLst>
              <a:ext uri="{FF2B5EF4-FFF2-40B4-BE49-F238E27FC236}">
                <a16:creationId xmlns:a16="http://schemas.microsoft.com/office/drawing/2014/main" id="{C1FCF6AE-CA65-4643-91F5-9687E93990DB}"/>
              </a:ext>
            </a:extLst>
          </p:cNvPr>
          <p:cNvSpPr txBox="1"/>
          <p:nvPr/>
        </p:nvSpPr>
        <p:spPr>
          <a:xfrm rot="21142802">
            <a:off x="5755450" y="3428574"/>
            <a:ext cx="4013071" cy="1015663"/>
          </a:xfrm>
          <a:prstGeom prst="rect">
            <a:avLst/>
          </a:prstGeom>
          <a:noFill/>
        </p:spPr>
        <p:txBody>
          <a:bodyPr wrap="square" rtlCol="0">
            <a:spAutoFit/>
          </a:bodyPr>
          <a:lstStyle/>
          <a:p>
            <a:r>
              <a:rPr lang="en-US" sz="6000" b="1" dirty="0">
                <a:solidFill>
                  <a:srgbClr val="203A63"/>
                </a:solidFill>
                <a:latin typeface="EC Square Sans Pro" panose="020B0506040000020004" pitchFamily="34" charset="0"/>
              </a:rPr>
              <a:t>THE CYCLE</a:t>
            </a:r>
            <a:endParaRPr lang="en-US" sz="6000" dirty="0">
              <a:solidFill>
                <a:srgbClr val="203A63"/>
              </a:solidFill>
              <a:latin typeface="EC Square Sans Pro" panose="020B0506040000020004" pitchFamily="34" charset="0"/>
            </a:endParaRPr>
          </a:p>
        </p:txBody>
      </p:sp>
      <p:sp>
        <p:nvSpPr>
          <p:cNvPr id="8" name="Rectangle 7">
            <a:extLst>
              <a:ext uri="{FF2B5EF4-FFF2-40B4-BE49-F238E27FC236}">
                <a16:creationId xmlns:a16="http://schemas.microsoft.com/office/drawing/2014/main" id="{8E0FADE7-BB3B-294A-9CEC-D71C519BC550}"/>
              </a:ext>
            </a:extLst>
          </p:cNvPr>
          <p:cNvSpPr/>
          <p:nvPr/>
        </p:nvSpPr>
        <p:spPr>
          <a:xfrm>
            <a:off x="9223334" y="1105490"/>
            <a:ext cx="2608334" cy="954107"/>
          </a:xfrm>
          <a:prstGeom prst="rect">
            <a:avLst/>
          </a:prstGeom>
        </p:spPr>
        <p:txBody>
          <a:bodyPr wrap="square">
            <a:spAutoFit/>
          </a:bodyPr>
          <a:lstStyle/>
          <a:p>
            <a:pPr algn="ctr"/>
            <a:r>
              <a:rPr lang="en-US" sz="2800" b="1" dirty="0">
                <a:solidFill>
                  <a:schemeClr val="bg1"/>
                </a:solidFill>
                <a:latin typeface="EC Square Sans Pro" panose="020B0506040000020004" pitchFamily="34" charset="0"/>
              </a:rPr>
              <a:t>Social </a:t>
            </a:r>
            <a:br>
              <a:rPr lang="en-US" sz="2800" b="1" dirty="0">
                <a:solidFill>
                  <a:schemeClr val="bg1"/>
                </a:solidFill>
                <a:latin typeface="EC Square Sans Pro" panose="020B0506040000020004" pitchFamily="34" charset="0"/>
              </a:rPr>
            </a:br>
            <a:r>
              <a:rPr lang="en-US" sz="2800" b="1" dirty="0">
                <a:solidFill>
                  <a:schemeClr val="bg1"/>
                </a:solidFill>
                <a:latin typeface="EC Square Sans Pro" panose="020B0506040000020004" pitchFamily="34" charset="0"/>
              </a:rPr>
              <a:t>exclusion </a:t>
            </a:r>
            <a:endParaRPr lang="en-US" sz="2800" dirty="0">
              <a:solidFill>
                <a:schemeClr val="bg1"/>
              </a:solidFill>
              <a:latin typeface="EC Square Sans Pro" panose="020B0506040000020004" pitchFamily="34" charset="0"/>
            </a:endParaRPr>
          </a:p>
        </p:txBody>
      </p:sp>
      <p:sp>
        <p:nvSpPr>
          <p:cNvPr id="9" name="Rectangle 8">
            <a:extLst>
              <a:ext uri="{FF2B5EF4-FFF2-40B4-BE49-F238E27FC236}">
                <a16:creationId xmlns:a16="http://schemas.microsoft.com/office/drawing/2014/main" id="{C37C17C9-802D-8C4B-9129-66716C31869A}"/>
              </a:ext>
            </a:extLst>
          </p:cNvPr>
          <p:cNvSpPr/>
          <p:nvPr/>
        </p:nvSpPr>
        <p:spPr>
          <a:xfrm>
            <a:off x="12256477" y="1490036"/>
            <a:ext cx="2557126" cy="1384995"/>
          </a:xfrm>
          <a:prstGeom prst="rect">
            <a:avLst/>
          </a:prstGeom>
        </p:spPr>
        <p:txBody>
          <a:bodyPr wrap="square">
            <a:spAutoFit/>
          </a:bodyPr>
          <a:lstStyle/>
          <a:p>
            <a:r>
              <a:rPr lang="en-US" sz="2800" b="1" dirty="0">
                <a:solidFill>
                  <a:srgbClr val="203A63"/>
                </a:solidFill>
                <a:latin typeface="EC Square Sans Pro" panose="020B0506040000020004" pitchFamily="34" charset="0"/>
              </a:rPr>
              <a:t>Affects school performance </a:t>
            </a:r>
            <a:br>
              <a:rPr lang="en-US" sz="2800" b="1" dirty="0">
                <a:solidFill>
                  <a:srgbClr val="203A63"/>
                </a:solidFill>
                <a:latin typeface="EC Square Sans Pro" panose="020B0506040000020004" pitchFamily="34" charset="0"/>
              </a:rPr>
            </a:br>
            <a:r>
              <a:rPr lang="en-US" sz="2800" b="1" dirty="0">
                <a:solidFill>
                  <a:srgbClr val="203A63"/>
                </a:solidFill>
                <a:latin typeface="EC Square Sans Pro" panose="020B0506040000020004" pitchFamily="34" charset="0"/>
              </a:rPr>
              <a:t>and health </a:t>
            </a:r>
          </a:p>
        </p:txBody>
      </p:sp>
      <p:sp>
        <p:nvSpPr>
          <p:cNvPr id="10" name="Rectangle 9">
            <a:extLst>
              <a:ext uri="{FF2B5EF4-FFF2-40B4-BE49-F238E27FC236}">
                <a16:creationId xmlns:a16="http://schemas.microsoft.com/office/drawing/2014/main" id="{72C13A90-9C25-F942-996F-68ECD3E0F91F}"/>
              </a:ext>
            </a:extLst>
          </p:cNvPr>
          <p:cNvSpPr/>
          <p:nvPr/>
        </p:nvSpPr>
        <p:spPr>
          <a:xfrm>
            <a:off x="12326867" y="4147569"/>
            <a:ext cx="1955191" cy="954107"/>
          </a:xfrm>
          <a:prstGeom prst="rect">
            <a:avLst/>
          </a:prstGeom>
        </p:spPr>
        <p:txBody>
          <a:bodyPr wrap="square">
            <a:spAutoFit/>
          </a:bodyPr>
          <a:lstStyle/>
          <a:p>
            <a:pPr algn="ctr"/>
            <a:r>
              <a:rPr lang="en-US" sz="2800" b="1" dirty="0">
                <a:solidFill>
                  <a:srgbClr val="203A63"/>
                </a:solidFill>
                <a:latin typeface="EC Square Sans Pro" panose="020B0506040000020004" pitchFamily="34" charset="0"/>
              </a:rPr>
              <a:t>Drop out </a:t>
            </a:r>
            <a:br>
              <a:rPr lang="en-US" sz="2800" b="1" dirty="0">
                <a:solidFill>
                  <a:srgbClr val="203A63"/>
                </a:solidFill>
                <a:latin typeface="EC Square Sans Pro" panose="020B0506040000020004" pitchFamily="34" charset="0"/>
              </a:rPr>
            </a:br>
            <a:r>
              <a:rPr lang="en-US" sz="2800" b="1" dirty="0">
                <a:solidFill>
                  <a:srgbClr val="203A63"/>
                </a:solidFill>
                <a:latin typeface="EC Square Sans Pro" panose="020B0506040000020004" pitchFamily="34" charset="0"/>
              </a:rPr>
              <a:t>of school</a:t>
            </a:r>
            <a:r>
              <a:rPr lang="en-US" sz="2800" b="1" dirty="0"/>
              <a:t> </a:t>
            </a:r>
            <a:endParaRPr lang="en-US" sz="2800" dirty="0"/>
          </a:p>
        </p:txBody>
      </p:sp>
      <p:sp>
        <p:nvSpPr>
          <p:cNvPr id="12" name="Rectangle 11">
            <a:extLst>
              <a:ext uri="{FF2B5EF4-FFF2-40B4-BE49-F238E27FC236}">
                <a16:creationId xmlns:a16="http://schemas.microsoft.com/office/drawing/2014/main" id="{65ADBE5E-C37F-8D41-B753-8D79D6BEB83C}"/>
              </a:ext>
            </a:extLst>
          </p:cNvPr>
          <p:cNvSpPr/>
          <p:nvPr/>
        </p:nvSpPr>
        <p:spPr>
          <a:xfrm>
            <a:off x="10398991" y="5750062"/>
            <a:ext cx="2608334" cy="954107"/>
          </a:xfrm>
          <a:prstGeom prst="rect">
            <a:avLst/>
          </a:prstGeom>
        </p:spPr>
        <p:txBody>
          <a:bodyPr wrap="square">
            <a:spAutoFit/>
          </a:bodyPr>
          <a:lstStyle/>
          <a:p>
            <a:pPr algn="ctr"/>
            <a:r>
              <a:rPr lang="en-US" sz="2800" b="1" dirty="0">
                <a:solidFill>
                  <a:schemeClr val="bg1"/>
                </a:solidFill>
                <a:latin typeface="EC Square Sans Pro" panose="020B0506040000020004" pitchFamily="34" charset="0"/>
              </a:rPr>
              <a:t>Long-term unemployed</a:t>
            </a:r>
            <a:endParaRPr lang="en-US" sz="2800" dirty="0">
              <a:solidFill>
                <a:schemeClr val="bg1"/>
              </a:solidFill>
              <a:latin typeface="EC Square Sans Pro" panose="020B0506040000020004" pitchFamily="34" charset="0"/>
            </a:endParaRPr>
          </a:p>
        </p:txBody>
      </p:sp>
      <p:sp>
        <p:nvSpPr>
          <p:cNvPr id="14" name="Rectangle 13">
            <a:extLst>
              <a:ext uri="{FF2B5EF4-FFF2-40B4-BE49-F238E27FC236}">
                <a16:creationId xmlns:a16="http://schemas.microsoft.com/office/drawing/2014/main" id="{48287A8A-6F6C-2C41-8609-16863AF52D9D}"/>
              </a:ext>
            </a:extLst>
          </p:cNvPr>
          <p:cNvSpPr/>
          <p:nvPr/>
        </p:nvSpPr>
        <p:spPr>
          <a:xfrm>
            <a:off x="8443800" y="5290363"/>
            <a:ext cx="1955191" cy="523220"/>
          </a:xfrm>
          <a:prstGeom prst="rect">
            <a:avLst/>
          </a:prstGeom>
        </p:spPr>
        <p:txBody>
          <a:bodyPr wrap="square">
            <a:spAutoFit/>
          </a:bodyPr>
          <a:lstStyle/>
          <a:p>
            <a:pPr algn="ctr"/>
            <a:r>
              <a:rPr lang="en-US" sz="2800" b="1" dirty="0">
                <a:solidFill>
                  <a:srgbClr val="203A63"/>
                </a:solidFill>
                <a:latin typeface="EC Square Sans Pro" panose="020B0506040000020004" pitchFamily="34" charset="0"/>
              </a:rPr>
              <a:t>Poverty</a:t>
            </a:r>
            <a:endParaRPr lang="en-US" sz="2800" dirty="0"/>
          </a:p>
        </p:txBody>
      </p:sp>
    </p:spTree>
    <p:extLst>
      <p:ext uri="{BB962C8B-B14F-4D97-AF65-F5344CB8AC3E}">
        <p14:creationId xmlns:p14="http://schemas.microsoft.com/office/powerpoint/2010/main" val="1682594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0DCDD4-CAB7-CB1D-9830-02C0C8B7D596}"/>
              </a:ext>
            </a:extLst>
          </p:cNvPr>
          <p:cNvPicPr>
            <a:picLocks noChangeAspect="1"/>
          </p:cNvPicPr>
          <p:nvPr/>
        </p:nvPicPr>
        <p:blipFill>
          <a:blip r:embed="rId3"/>
          <a:stretch>
            <a:fillRect/>
          </a:stretch>
        </p:blipFill>
        <p:spPr>
          <a:xfrm>
            <a:off x="2180462" y="1845468"/>
            <a:ext cx="8829644" cy="6349407"/>
          </a:xfrm>
          <a:prstGeom prst="rect">
            <a:avLst/>
          </a:prstGeom>
        </p:spPr>
      </p:pic>
      <p:sp>
        <p:nvSpPr>
          <p:cNvPr id="5" name="Title 3">
            <a:extLst>
              <a:ext uri="{FF2B5EF4-FFF2-40B4-BE49-F238E27FC236}">
                <a16:creationId xmlns:a16="http://schemas.microsoft.com/office/drawing/2014/main" id="{171554FF-B8A1-7D19-591E-85BE9F60F14D}"/>
              </a:ext>
            </a:extLst>
          </p:cNvPr>
          <p:cNvSpPr txBox="1">
            <a:spLocks/>
          </p:cNvSpPr>
          <p:nvPr/>
        </p:nvSpPr>
        <p:spPr>
          <a:xfrm>
            <a:off x="1047640" y="643778"/>
            <a:ext cx="13143131" cy="977403"/>
          </a:xfrm>
          <a:prstGeom prst="rect">
            <a:avLst/>
          </a:prstGeom>
        </p:spPr>
        <p:txBody>
          <a:bodyPr/>
          <a:lstStyle>
            <a:lvl1pPr algn="l" defTabSz="1142360" rtl="0" eaLnBrk="1" latinLnBrk="0" hangingPunct="1">
              <a:lnSpc>
                <a:spcPct val="90000"/>
              </a:lnSpc>
              <a:spcBef>
                <a:spcPct val="0"/>
              </a:spcBef>
              <a:buNone/>
              <a:defRPr sz="4997" kern="1200">
                <a:solidFill>
                  <a:schemeClr val="tx2"/>
                </a:solidFill>
                <a:latin typeface="+mj-lt"/>
                <a:ea typeface="+mj-ea"/>
                <a:cs typeface="+mj-cs"/>
              </a:defRPr>
            </a:lvl1pPr>
          </a:lstStyle>
          <a:p>
            <a:pPr algn="ctr"/>
            <a:r>
              <a:rPr lang="cs-CZ" sz="4800" dirty="0" err="1">
                <a:solidFill>
                  <a:srgbClr val="1B4590"/>
                </a:solidFill>
                <a:latin typeface="EC Square Sans Pro" panose="020B0506040000020004" pitchFamily="34" charset="0"/>
              </a:rPr>
              <a:t>Council</a:t>
            </a:r>
            <a:r>
              <a:rPr lang="cs-CZ" sz="4800" dirty="0">
                <a:solidFill>
                  <a:srgbClr val="1B4590"/>
                </a:solidFill>
                <a:latin typeface="EC Square Sans Pro" panose="020B0506040000020004" pitchFamily="34" charset="0"/>
              </a:rPr>
              <a:t> </a:t>
            </a:r>
            <a:r>
              <a:rPr lang="cs-CZ" sz="4800" dirty="0" err="1">
                <a:solidFill>
                  <a:srgbClr val="1B4590"/>
                </a:solidFill>
                <a:latin typeface="EC Square Sans Pro" panose="020B0506040000020004" pitchFamily="34" charset="0"/>
              </a:rPr>
              <a:t>recommendation</a:t>
            </a:r>
            <a:r>
              <a:rPr lang="en-IE" sz="4800" dirty="0">
                <a:solidFill>
                  <a:srgbClr val="1B4590"/>
                </a:solidFill>
                <a:latin typeface="EC Square Sans Pro" panose="020B0506040000020004" pitchFamily="34" charset="0"/>
              </a:rPr>
              <a:t> establishing European Child Guarantee </a:t>
            </a:r>
            <a:endParaRPr lang="en-GB" sz="4800" dirty="0">
              <a:solidFill>
                <a:srgbClr val="1B4590"/>
              </a:solidFill>
              <a:latin typeface="EC Square Sans Pro" panose="020B0506040000020004" pitchFamily="34" charset="0"/>
            </a:endParaRPr>
          </a:p>
        </p:txBody>
      </p:sp>
      <p:sp>
        <p:nvSpPr>
          <p:cNvPr id="6" name="TextBox 5">
            <a:extLst>
              <a:ext uri="{FF2B5EF4-FFF2-40B4-BE49-F238E27FC236}">
                <a16:creationId xmlns:a16="http://schemas.microsoft.com/office/drawing/2014/main" id="{98A196E3-1D6D-896E-3474-936FBF5DE963}"/>
              </a:ext>
            </a:extLst>
          </p:cNvPr>
          <p:cNvSpPr txBox="1"/>
          <p:nvPr/>
        </p:nvSpPr>
        <p:spPr>
          <a:xfrm>
            <a:off x="11501573" y="3227217"/>
            <a:ext cx="3112756" cy="2858561"/>
          </a:xfrm>
          <a:prstGeom prst="rect">
            <a:avLst/>
          </a:prstGeom>
          <a:noFill/>
        </p:spPr>
        <p:txBody>
          <a:bodyPr wrap="square" tIns="224875" rtlCol="0">
            <a:spAutoFit/>
          </a:bodyPr>
          <a:lstStyle/>
          <a:p>
            <a:pPr>
              <a:spcAft>
                <a:spcPts val="600"/>
              </a:spcAft>
            </a:pPr>
            <a:r>
              <a:rPr lang="cs-CZ" sz="2800" dirty="0" err="1">
                <a:solidFill>
                  <a:srgbClr val="1D2C65"/>
                </a:solidFill>
                <a:latin typeface="EC Square Sans Pro" panose="020B0506040000020004" pitchFamily="34" charset="0"/>
              </a:rPr>
              <a:t>Adopted</a:t>
            </a:r>
            <a:r>
              <a:rPr lang="cs-CZ" sz="2800" dirty="0">
                <a:solidFill>
                  <a:srgbClr val="1D2C65"/>
                </a:solidFill>
                <a:latin typeface="EC Square Sans Pro" panose="020B0506040000020004" pitchFamily="34" charset="0"/>
              </a:rPr>
              <a:t> </a:t>
            </a:r>
            <a:r>
              <a:rPr lang="cs-CZ" sz="2800" dirty="0" err="1">
                <a:solidFill>
                  <a:srgbClr val="1D2C65"/>
                </a:solidFill>
                <a:latin typeface="EC Square Sans Pro" panose="020B0506040000020004" pitchFamily="34" charset="0"/>
              </a:rPr>
              <a:t>unanimously</a:t>
            </a:r>
            <a:r>
              <a:rPr lang="cs-CZ" sz="2800" dirty="0">
                <a:solidFill>
                  <a:srgbClr val="1D2C65"/>
                </a:solidFill>
                <a:latin typeface="EC Square Sans Pro" panose="020B0506040000020004" pitchFamily="34" charset="0"/>
              </a:rPr>
              <a:t> by the </a:t>
            </a:r>
            <a:r>
              <a:rPr lang="cs-CZ" sz="2800" dirty="0" err="1">
                <a:solidFill>
                  <a:srgbClr val="1D2C65"/>
                </a:solidFill>
                <a:latin typeface="EC Square Sans Pro" panose="020B0506040000020004" pitchFamily="34" charset="0"/>
              </a:rPr>
              <a:t>Council</a:t>
            </a:r>
            <a:r>
              <a:rPr lang="cs-CZ" sz="2800" dirty="0">
                <a:solidFill>
                  <a:srgbClr val="1D2C65"/>
                </a:solidFill>
                <a:latin typeface="EC Square Sans Pro" panose="020B0506040000020004" pitchFamily="34" charset="0"/>
              </a:rPr>
              <a:t> (</a:t>
            </a:r>
            <a:r>
              <a:rPr lang="cs-CZ" sz="2800" dirty="0" err="1">
                <a:solidFill>
                  <a:srgbClr val="1D2C65"/>
                </a:solidFill>
                <a:latin typeface="EC Square Sans Pro" panose="020B0506040000020004" pitchFamily="34" charset="0"/>
              </a:rPr>
              <a:t>Member</a:t>
            </a:r>
            <a:r>
              <a:rPr lang="cs-CZ" sz="2800" dirty="0">
                <a:solidFill>
                  <a:srgbClr val="1D2C65"/>
                </a:solidFill>
                <a:latin typeface="EC Square Sans Pro" panose="020B0506040000020004" pitchFamily="34" charset="0"/>
              </a:rPr>
              <a:t> </a:t>
            </a:r>
            <a:r>
              <a:rPr lang="cs-CZ" sz="2800" dirty="0" err="1">
                <a:solidFill>
                  <a:srgbClr val="1D2C65"/>
                </a:solidFill>
                <a:latin typeface="EC Square Sans Pro" panose="020B0506040000020004" pitchFamily="34" charset="0"/>
              </a:rPr>
              <a:t>States</a:t>
            </a:r>
            <a:r>
              <a:rPr lang="cs-CZ" sz="2800" dirty="0">
                <a:solidFill>
                  <a:srgbClr val="1D2C65"/>
                </a:solidFill>
                <a:latin typeface="EC Square Sans Pro" panose="020B0506040000020004" pitchFamily="34" charset="0"/>
              </a:rPr>
              <a:t>) </a:t>
            </a:r>
            <a:r>
              <a:rPr lang="cs-CZ" sz="2800" dirty="0" err="1">
                <a:solidFill>
                  <a:srgbClr val="1D2C65"/>
                </a:solidFill>
                <a:latin typeface="EC Square Sans Pro" panose="020B0506040000020004" pitchFamily="34" charset="0"/>
              </a:rPr>
              <a:t>following</a:t>
            </a:r>
            <a:r>
              <a:rPr lang="cs-CZ" sz="2800" dirty="0">
                <a:solidFill>
                  <a:srgbClr val="1D2C65"/>
                </a:solidFill>
                <a:latin typeface="EC Square Sans Pro" panose="020B0506040000020004" pitchFamily="34" charset="0"/>
              </a:rPr>
              <a:t> a </a:t>
            </a:r>
            <a:r>
              <a:rPr lang="cs-CZ" sz="2800" dirty="0" err="1">
                <a:solidFill>
                  <a:srgbClr val="1D2C65"/>
                </a:solidFill>
                <a:latin typeface="EC Square Sans Pro" panose="020B0506040000020004" pitchFamily="34" charset="0"/>
              </a:rPr>
              <a:t>proposal</a:t>
            </a:r>
            <a:r>
              <a:rPr lang="cs-CZ" sz="2800" dirty="0">
                <a:solidFill>
                  <a:srgbClr val="1D2C65"/>
                </a:solidFill>
                <a:latin typeface="EC Square Sans Pro" panose="020B0506040000020004" pitchFamily="34" charset="0"/>
              </a:rPr>
              <a:t> </a:t>
            </a:r>
            <a:r>
              <a:rPr lang="cs-CZ" sz="2800" dirty="0" err="1">
                <a:solidFill>
                  <a:srgbClr val="1D2C65"/>
                </a:solidFill>
                <a:latin typeface="EC Square Sans Pro" panose="020B0506040000020004" pitchFamily="34" charset="0"/>
              </a:rPr>
              <a:t>of</a:t>
            </a:r>
            <a:r>
              <a:rPr lang="cs-CZ" sz="2800" dirty="0">
                <a:solidFill>
                  <a:srgbClr val="1D2C65"/>
                </a:solidFill>
                <a:latin typeface="EC Square Sans Pro" panose="020B0506040000020004" pitchFamily="34" charset="0"/>
              </a:rPr>
              <a:t> the </a:t>
            </a:r>
            <a:r>
              <a:rPr lang="cs-CZ" sz="2800" dirty="0" err="1">
                <a:solidFill>
                  <a:srgbClr val="1D2C65"/>
                </a:solidFill>
                <a:latin typeface="EC Square Sans Pro" panose="020B0506040000020004" pitchFamily="34" charset="0"/>
              </a:rPr>
              <a:t>Commission</a:t>
            </a:r>
            <a:endParaRPr lang="en-US" sz="2800" dirty="0">
              <a:solidFill>
                <a:srgbClr val="1D2C65"/>
              </a:solidFill>
              <a:latin typeface="EC Square Sans Pro" panose="020B0506040000020004" pitchFamily="34" charset="0"/>
            </a:endParaRPr>
          </a:p>
        </p:txBody>
      </p:sp>
    </p:spTree>
    <p:extLst>
      <p:ext uri="{BB962C8B-B14F-4D97-AF65-F5344CB8AC3E}">
        <p14:creationId xmlns:p14="http://schemas.microsoft.com/office/powerpoint/2010/main" val="1988657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216169" y="1081447"/>
            <a:ext cx="13137198" cy="976962"/>
          </a:xfrm>
          <a:prstGeom prst="rect">
            <a:avLst/>
          </a:prstGeom>
        </p:spPr>
        <p:txBody>
          <a:bodyPr/>
          <a:lstStyle>
            <a:lvl1pPr algn="l" defTabSz="1142360" rtl="0" eaLnBrk="1" latinLnBrk="0" hangingPunct="1">
              <a:lnSpc>
                <a:spcPct val="90000"/>
              </a:lnSpc>
              <a:spcBef>
                <a:spcPct val="0"/>
              </a:spcBef>
              <a:buNone/>
              <a:defRPr sz="4997" kern="1200">
                <a:solidFill>
                  <a:schemeClr val="tx2"/>
                </a:solidFill>
                <a:latin typeface="+mj-lt"/>
                <a:ea typeface="+mj-ea"/>
                <a:cs typeface="+mj-cs"/>
              </a:defRPr>
            </a:lvl1pPr>
          </a:lstStyle>
          <a:p>
            <a:pPr algn="ctr"/>
            <a:r>
              <a:rPr lang="fr-BE" sz="4800" dirty="0" err="1">
                <a:solidFill>
                  <a:schemeClr val="tx2">
                    <a:lumMod val="75000"/>
                  </a:schemeClr>
                </a:solidFill>
                <a:latin typeface="EC Square Sans Pro" panose="020B0506040000020004" pitchFamily="34" charset="0"/>
              </a:rPr>
              <a:t>Measuring</a:t>
            </a:r>
            <a:r>
              <a:rPr lang="fr-BE" sz="4800" dirty="0">
                <a:solidFill>
                  <a:schemeClr val="tx2">
                    <a:lumMod val="75000"/>
                  </a:schemeClr>
                </a:solidFill>
                <a:latin typeface="EC Square Sans Pro" panose="020B0506040000020004" pitchFamily="34" charset="0"/>
              </a:rPr>
              <a:t> </a:t>
            </a:r>
            <a:r>
              <a:rPr lang="fr-BE" sz="4800" dirty="0" err="1">
                <a:solidFill>
                  <a:schemeClr val="tx2">
                    <a:lumMod val="75000"/>
                  </a:schemeClr>
                </a:solidFill>
                <a:latin typeface="EC Square Sans Pro" panose="020B0506040000020004" pitchFamily="34" charset="0"/>
              </a:rPr>
              <a:t>child</a:t>
            </a:r>
            <a:r>
              <a:rPr lang="fr-BE" sz="4800" dirty="0">
                <a:solidFill>
                  <a:schemeClr val="tx2">
                    <a:lumMod val="75000"/>
                  </a:schemeClr>
                </a:solidFill>
                <a:latin typeface="EC Square Sans Pro" panose="020B0506040000020004" pitchFamily="34" charset="0"/>
              </a:rPr>
              <a:t> </a:t>
            </a:r>
            <a:r>
              <a:rPr lang="fr-BE" sz="4800" dirty="0" err="1">
                <a:solidFill>
                  <a:schemeClr val="tx2">
                    <a:lumMod val="75000"/>
                  </a:schemeClr>
                </a:solidFill>
                <a:latin typeface="EC Square Sans Pro" panose="020B0506040000020004" pitchFamily="34" charset="0"/>
              </a:rPr>
              <a:t>poverty</a:t>
            </a:r>
            <a:endParaRPr lang="en-GB" sz="4800" dirty="0">
              <a:solidFill>
                <a:schemeClr val="tx2">
                  <a:lumMod val="75000"/>
                </a:schemeClr>
              </a:solidFill>
              <a:latin typeface="EC Square Sans Pro" panose="020B0506040000020004" pitchFamily="34" charset="0"/>
            </a:endParaRPr>
          </a:p>
          <a:p>
            <a:endParaRPr lang="en-GB" b="1" dirty="0">
              <a:solidFill>
                <a:schemeClr val="tx2">
                  <a:lumMod val="75000"/>
                </a:schemeClr>
              </a:solidFill>
              <a:latin typeface="EC Square Sans Pro" panose="020B0506040000020004" pitchFamily="34" charset="0"/>
            </a:endParaRPr>
          </a:p>
        </p:txBody>
      </p:sp>
      <p:pic>
        <p:nvPicPr>
          <p:cNvPr id="11" name="Picture 10">
            <a:extLst>
              <a:ext uri="{FF2B5EF4-FFF2-40B4-BE49-F238E27FC236}">
                <a16:creationId xmlns:a16="http://schemas.microsoft.com/office/drawing/2014/main" id="{0EB7B798-321B-584F-B911-05ED225BB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7713" y="7462368"/>
            <a:ext cx="3183911" cy="835857"/>
          </a:xfrm>
          <a:prstGeom prst="rect">
            <a:avLst/>
          </a:prstGeom>
        </p:spPr>
      </p:pic>
      <p:sp>
        <p:nvSpPr>
          <p:cNvPr id="31" name="Title 3">
            <a:extLst>
              <a:ext uri="{FF2B5EF4-FFF2-40B4-BE49-F238E27FC236}">
                <a16:creationId xmlns:a16="http://schemas.microsoft.com/office/drawing/2014/main" id="{32377369-C593-6267-EC7D-3D71DC6A9B08}"/>
              </a:ext>
            </a:extLst>
          </p:cNvPr>
          <p:cNvSpPr txBox="1">
            <a:spLocks/>
          </p:cNvSpPr>
          <p:nvPr/>
        </p:nvSpPr>
        <p:spPr>
          <a:xfrm>
            <a:off x="973643" y="2453145"/>
            <a:ext cx="13622249" cy="976962"/>
          </a:xfrm>
          <a:prstGeom prst="rect">
            <a:avLst/>
          </a:prstGeom>
        </p:spPr>
        <p:txBody>
          <a:bodyPr/>
          <a:lstStyle>
            <a:lvl1pPr algn="l" defTabSz="1142360" rtl="0" eaLnBrk="1" latinLnBrk="0" hangingPunct="1">
              <a:lnSpc>
                <a:spcPct val="90000"/>
              </a:lnSpc>
              <a:spcBef>
                <a:spcPct val="0"/>
              </a:spcBef>
              <a:buNone/>
              <a:defRPr sz="4997" kern="1200">
                <a:solidFill>
                  <a:schemeClr val="tx2"/>
                </a:solidFill>
                <a:latin typeface="+mj-lt"/>
                <a:ea typeface="+mj-ea"/>
                <a:cs typeface="+mj-cs"/>
              </a:defRPr>
            </a:lvl1pPr>
          </a:lstStyle>
          <a:p>
            <a:pPr>
              <a:spcAft>
                <a:spcPts val="2249"/>
              </a:spcAft>
            </a:pPr>
            <a:r>
              <a:rPr lang="fr-BE" sz="2800" dirty="0">
                <a:solidFill>
                  <a:schemeClr val="tx2">
                    <a:lumMod val="75000"/>
                  </a:schemeClr>
                </a:solidFill>
                <a:latin typeface="EC Square Sans Pro" panose="020B0506040000020004" pitchFamily="34" charset="0"/>
              </a:rPr>
              <a:t>Children </a:t>
            </a:r>
            <a:r>
              <a:rPr lang="en-US" sz="2800" dirty="0">
                <a:solidFill>
                  <a:schemeClr val="tx2">
                    <a:lumMod val="75000"/>
                  </a:schemeClr>
                </a:solidFill>
                <a:latin typeface="EC Square Sans Pro" panose="020B0506040000020004" pitchFamily="34" charset="0"/>
              </a:rPr>
              <a:t>are </a:t>
            </a:r>
            <a:r>
              <a:rPr lang="en-US" sz="2800" b="1" dirty="0">
                <a:solidFill>
                  <a:schemeClr val="tx2">
                    <a:lumMod val="75000"/>
                  </a:schemeClr>
                </a:solidFill>
                <a:latin typeface="EC Square Sans Pro" panose="020B0506040000020004" pitchFamily="34" charset="0"/>
              </a:rPr>
              <a:t>at risk of poverty or social exclusion (AROPE) </a:t>
            </a:r>
            <a:r>
              <a:rPr lang="en-US" sz="2800" dirty="0">
                <a:solidFill>
                  <a:schemeClr val="tx2">
                    <a:lumMod val="75000"/>
                  </a:schemeClr>
                </a:solidFill>
                <a:latin typeface="EC Square Sans Pro" panose="020B0506040000020004" pitchFamily="34" charset="0"/>
              </a:rPr>
              <a:t>when they are either: </a:t>
            </a:r>
          </a:p>
          <a:p>
            <a:pPr marL="428385" indent="-428385">
              <a:spcAft>
                <a:spcPts val="1499"/>
              </a:spcAft>
              <a:buFont typeface="Wingdings" panose="05000000000000000000" pitchFamily="2" charset="2"/>
              <a:buChar char="§"/>
            </a:pPr>
            <a:r>
              <a:rPr lang="en-US" sz="2800" b="1" dirty="0">
                <a:solidFill>
                  <a:schemeClr val="tx2">
                    <a:lumMod val="75000"/>
                  </a:schemeClr>
                </a:solidFill>
                <a:latin typeface="EC Square Sans Pro" panose="020B0506040000020004" pitchFamily="34" charset="0"/>
              </a:rPr>
              <a:t>at risk of poverty </a:t>
            </a:r>
            <a:r>
              <a:rPr lang="en-US" sz="2800" dirty="0">
                <a:solidFill>
                  <a:schemeClr val="tx2">
                    <a:lumMod val="75000"/>
                  </a:schemeClr>
                </a:solidFill>
                <a:latin typeface="EC Square Sans Pro" panose="020B0506040000020004" pitchFamily="34" charset="0"/>
              </a:rPr>
              <a:t>(parents’ income below the at-risk-of-poverty threshold, set at 60 % of the national median income with specific weighting for children),</a:t>
            </a:r>
          </a:p>
          <a:p>
            <a:pPr marL="428385" indent="-428385">
              <a:spcAft>
                <a:spcPts val="1499"/>
              </a:spcAft>
              <a:buFont typeface="Wingdings" panose="05000000000000000000" pitchFamily="2" charset="2"/>
              <a:buChar char="§"/>
            </a:pPr>
            <a:r>
              <a:rPr lang="en-US" sz="2800" b="1" dirty="0">
                <a:solidFill>
                  <a:schemeClr val="tx2">
                    <a:lumMod val="75000"/>
                  </a:schemeClr>
                </a:solidFill>
                <a:latin typeface="EC Square Sans Pro" panose="020B0506040000020004" pitchFamily="34" charset="0"/>
              </a:rPr>
              <a:t>severely materially and socially deprived </a:t>
            </a:r>
            <a:r>
              <a:rPr lang="en-US" sz="2800" dirty="0">
                <a:solidFill>
                  <a:schemeClr val="tx2">
                    <a:lumMod val="75000"/>
                  </a:schemeClr>
                </a:solidFill>
                <a:latin typeface="EC Square Sans Pro" panose="020B0506040000020004" pitchFamily="34" charset="0"/>
              </a:rPr>
              <a:t>(enforced lack of at least 7 out of 13 necessary items – e.g. ability to keep home adequately warm…)</a:t>
            </a:r>
          </a:p>
          <a:p>
            <a:pPr marL="428385" indent="-428385">
              <a:spcAft>
                <a:spcPts val="1499"/>
              </a:spcAft>
              <a:buFont typeface="Wingdings" panose="05000000000000000000" pitchFamily="2" charset="2"/>
              <a:buChar char="§"/>
            </a:pPr>
            <a:r>
              <a:rPr lang="en-US" sz="2800" dirty="0">
                <a:solidFill>
                  <a:schemeClr val="tx2">
                    <a:lumMod val="75000"/>
                  </a:schemeClr>
                </a:solidFill>
                <a:latin typeface="EC Square Sans Pro" panose="020B0506040000020004" pitchFamily="34" charset="0"/>
              </a:rPr>
              <a:t>or </a:t>
            </a:r>
            <a:r>
              <a:rPr lang="en-US" sz="2800" b="1" dirty="0">
                <a:solidFill>
                  <a:schemeClr val="tx2">
                    <a:lumMod val="75000"/>
                  </a:schemeClr>
                </a:solidFill>
                <a:latin typeface="EC Square Sans Pro" panose="020B0506040000020004" pitchFamily="34" charset="0"/>
              </a:rPr>
              <a:t>living in a household with a very low work intensity</a:t>
            </a:r>
            <a:r>
              <a:rPr lang="fr-BE" sz="2800" b="1" dirty="0">
                <a:solidFill>
                  <a:schemeClr val="tx2">
                    <a:lumMod val="75000"/>
                  </a:schemeClr>
                </a:solidFill>
                <a:latin typeface="EC Square Sans Pro" panose="020B0506040000020004" pitchFamily="34" charset="0"/>
              </a:rPr>
              <a:t> </a:t>
            </a:r>
            <a:r>
              <a:rPr lang="fr-BE" sz="2800" dirty="0">
                <a:solidFill>
                  <a:schemeClr val="tx2">
                    <a:lumMod val="75000"/>
                  </a:schemeClr>
                </a:solidFill>
                <a:latin typeface="EC Square Sans Pro" panose="020B0506040000020004" pitchFamily="34" charset="0"/>
              </a:rPr>
              <a:t>(</a:t>
            </a:r>
            <a:r>
              <a:rPr lang="en-US" sz="2800" dirty="0">
                <a:solidFill>
                  <a:schemeClr val="tx2">
                    <a:lumMod val="75000"/>
                  </a:schemeClr>
                </a:solidFill>
                <a:latin typeface="EC Square Sans Pro" panose="020B0506040000020004" pitchFamily="34" charset="0"/>
              </a:rPr>
              <a:t>working age members of the household working for a time equal to or less than 20% of their total work-time potential during the previous year)</a:t>
            </a:r>
            <a:endParaRPr lang="fr-BE" sz="2800" dirty="0">
              <a:solidFill>
                <a:schemeClr val="tx2">
                  <a:lumMod val="75000"/>
                </a:schemeClr>
              </a:solidFill>
              <a:latin typeface="EC Square Sans Pro" panose="020B0506040000020004" pitchFamily="34" charset="0"/>
            </a:endParaRPr>
          </a:p>
          <a:p>
            <a:pPr>
              <a:spcAft>
                <a:spcPts val="1499"/>
              </a:spcAft>
            </a:pPr>
            <a:endParaRPr lang="fr-BE" sz="3498" dirty="0">
              <a:solidFill>
                <a:schemeClr val="tx2">
                  <a:lumMod val="75000"/>
                </a:schemeClr>
              </a:solidFill>
              <a:latin typeface="EC Square Sans Pro" panose="020B0506040000020004" pitchFamily="34" charset="0"/>
            </a:endParaRPr>
          </a:p>
          <a:p>
            <a:endParaRPr lang="en-GB" sz="3498" dirty="0">
              <a:solidFill>
                <a:schemeClr val="tx2">
                  <a:lumMod val="75000"/>
                </a:schemeClr>
              </a:solidFill>
              <a:latin typeface="EC Square Sans Pro" panose="020B0506040000020004" pitchFamily="34" charset="0"/>
            </a:endParaRPr>
          </a:p>
          <a:p>
            <a:endParaRPr lang="en-GB" b="1" dirty="0">
              <a:solidFill>
                <a:schemeClr val="tx2">
                  <a:lumMod val="75000"/>
                </a:schemeClr>
              </a:solidFill>
              <a:latin typeface="EC Square Sans Pro" panose="020B0506040000020004" pitchFamily="34" charset="0"/>
            </a:endParaRPr>
          </a:p>
        </p:txBody>
      </p:sp>
    </p:spTree>
    <p:extLst>
      <p:ext uri="{BB962C8B-B14F-4D97-AF65-F5344CB8AC3E}">
        <p14:creationId xmlns:p14="http://schemas.microsoft.com/office/powerpoint/2010/main" val="147930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9590" y="7463803"/>
            <a:ext cx="3185349" cy="836234"/>
          </a:xfrm>
          <a:prstGeom prst="rect">
            <a:avLst/>
          </a:prstGeom>
        </p:spPr>
      </p:pic>
      <p:sp>
        <p:nvSpPr>
          <p:cNvPr id="3" name="Content Placeholder 1"/>
          <p:cNvSpPr txBox="1">
            <a:spLocks/>
          </p:cNvSpPr>
          <p:nvPr/>
        </p:nvSpPr>
        <p:spPr>
          <a:xfrm>
            <a:off x="590766" y="1842582"/>
            <a:ext cx="13765641" cy="6725156"/>
          </a:xfrm>
          <a:prstGeom prst="rect">
            <a:avLst/>
          </a:prstGeom>
        </p:spPr>
        <p:txBody>
          <a:bodyPr/>
          <a:lstStyle>
            <a:lvl1pPr marL="285590" indent="-285590" algn="l" defTabSz="1142360" rtl="0" eaLnBrk="1" latinLnBrk="0" hangingPunct="1">
              <a:lnSpc>
                <a:spcPct val="100000"/>
              </a:lnSpc>
              <a:spcBef>
                <a:spcPts val="0"/>
              </a:spcBef>
              <a:spcAft>
                <a:spcPts val="2249"/>
              </a:spcAft>
              <a:buClr>
                <a:schemeClr val="tx2"/>
              </a:buClr>
              <a:buFont typeface="Arial" panose="020B0604020202020204" pitchFamily="34" charset="0"/>
              <a:buChar char="•"/>
              <a:defRPr sz="2998" kern="1200">
                <a:solidFill>
                  <a:schemeClr val="tx1"/>
                </a:solidFill>
                <a:latin typeface="+mn-lt"/>
                <a:ea typeface="+mn-ea"/>
                <a:cs typeface="+mn-cs"/>
              </a:defRPr>
            </a:lvl1pPr>
            <a:lvl2pPr marL="85677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2499" kern="1200">
                <a:solidFill>
                  <a:schemeClr val="tx1"/>
                </a:solidFill>
                <a:latin typeface="+mn-lt"/>
                <a:ea typeface="+mn-ea"/>
                <a:cs typeface="+mn-cs"/>
              </a:defRPr>
            </a:lvl2pPr>
            <a:lvl3pPr marL="142795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2249" kern="1200">
                <a:solidFill>
                  <a:schemeClr val="tx1"/>
                </a:solidFill>
                <a:latin typeface="+mn-lt"/>
                <a:ea typeface="+mn-ea"/>
                <a:cs typeface="+mn-cs"/>
              </a:defRPr>
            </a:lvl3pPr>
            <a:lvl4pPr marL="199913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1999" kern="1200">
                <a:solidFill>
                  <a:schemeClr val="tx1"/>
                </a:solidFill>
                <a:latin typeface="+mn-lt"/>
                <a:ea typeface="+mn-ea"/>
                <a:cs typeface="+mn-cs"/>
              </a:defRPr>
            </a:lvl4pPr>
            <a:lvl5pPr marL="257031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1999" kern="1200">
                <a:solidFill>
                  <a:schemeClr val="tx1"/>
                </a:solidFill>
                <a:latin typeface="+mn-lt"/>
                <a:ea typeface="+mn-ea"/>
                <a:cs typeface="+mn-cs"/>
              </a:defRPr>
            </a:lvl5pPr>
            <a:lvl6pPr marL="314149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6pPr>
            <a:lvl7pPr marL="371267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7pPr>
            <a:lvl8pPr marL="428385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8pPr>
            <a:lvl9pPr marL="485503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1D2C65"/>
                </a:solidFill>
                <a:latin typeface="EC Square Sans Cond Pro" panose="020B0506040000020004" pitchFamily="34" charset="0"/>
              </a:rPr>
              <a:t>Children under the age 18 years who are at risk of poverty or social exclusion.</a:t>
            </a:r>
          </a:p>
          <a:p>
            <a:pPr marL="0" indent="0">
              <a:buFont typeface="Arial" panose="020B0604020202020204" pitchFamily="34" charset="0"/>
              <a:buNone/>
            </a:pPr>
            <a:r>
              <a:rPr lang="en-US" sz="2800" dirty="0">
                <a:solidFill>
                  <a:srgbClr val="1D2C65"/>
                </a:solidFill>
                <a:latin typeface="EC Square Sans Cond Pro" panose="020B0506040000020004" pitchFamily="34" charset="0"/>
              </a:rPr>
              <a:t>The recommendation asks the Member States to identify children in need and take into account specific disadvantages experienced by:  </a:t>
            </a:r>
          </a:p>
          <a:p>
            <a:pPr marL="457200" indent="-457200">
              <a:spcAft>
                <a:spcPts val="1200"/>
              </a:spcAft>
              <a:buFont typeface="+mj-lt"/>
              <a:buAutoNum type="alphaLcParenR"/>
            </a:pPr>
            <a:r>
              <a:rPr lang="en-US" sz="2800" dirty="0">
                <a:solidFill>
                  <a:srgbClr val="1D2C65"/>
                </a:solidFill>
                <a:uFill>
                  <a:solidFill>
                    <a:schemeClr val="bg2">
                      <a:lumMod val="50000"/>
                    </a:schemeClr>
                  </a:solidFill>
                </a:uFill>
                <a:latin typeface="EC Square Sans Cond Pro" panose="020B0506040000020004" pitchFamily="34" charset="0"/>
              </a:rPr>
              <a:t>homeless children or those experiencing severe material deprivation;</a:t>
            </a:r>
          </a:p>
          <a:p>
            <a:pPr marL="457200" indent="-457200">
              <a:spcAft>
                <a:spcPts val="1200"/>
              </a:spcAft>
              <a:buFont typeface="+mj-lt"/>
              <a:buAutoNum type="alphaLcParenR"/>
            </a:pPr>
            <a:r>
              <a:rPr lang="en-US" sz="2800" dirty="0">
                <a:solidFill>
                  <a:srgbClr val="1D2C65"/>
                </a:solidFill>
                <a:latin typeface="EC Square Sans Cond Pro" panose="020B0506040000020004" pitchFamily="34" charset="0"/>
              </a:rPr>
              <a:t>children with disabilities;</a:t>
            </a:r>
          </a:p>
          <a:p>
            <a:pPr marL="457200" indent="-457200">
              <a:spcAft>
                <a:spcPts val="1200"/>
              </a:spcAft>
              <a:buFont typeface="+mj-lt"/>
              <a:buAutoNum type="alphaLcParenR"/>
            </a:pPr>
            <a:r>
              <a:rPr lang="en-US" sz="2800" dirty="0">
                <a:solidFill>
                  <a:srgbClr val="1D2C65"/>
                </a:solidFill>
                <a:latin typeface="EC Square Sans Cond Pro" panose="020B0506040000020004" pitchFamily="34" charset="0"/>
              </a:rPr>
              <a:t>children with mental health issues;</a:t>
            </a:r>
          </a:p>
          <a:p>
            <a:pPr marL="457200" indent="-457200">
              <a:spcAft>
                <a:spcPts val="1200"/>
              </a:spcAft>
              <a:buFont typeface="+mj-lt"/>
              <a:buAutoNum type="alphaLcParenR"/>
            </a:pPr>
            <a:r>
              <a:rPr lang="en-US" sz="2800" dirty="0">
                <a:solidFill>
                  <a:srgbClr val="1D2C65"/>
                </a:solidFill>
                <a:latin typeface="EC Square Sans Cond Pro" panose="020B0506040000020004" pitchFamily="34" charset="0"/>
              </a:rPr>
              <a:t>children with a migrant background or a minority ethnic origin (particularly Roma);</a:t>
            </a:r>
          </a:p>
          <a:p>
            <a:pPr marL="457200" indent="-457200">
              <a:spcAft>
                <a:spcPts val="1200"/>
              </a:spcAft>
              <a:buFont typeface="+mj-lt"/>
              <a:buAutoNum type="alphaLcParenR"/>
            </a:pPr>
            <a:r>
              <a:rPr lang="en-US" sz="2800" dirty="0">
                <a:solidFill>
                  <a:srgbClr val="1D2C65"/>
                </a:solidFill>
                <a:latin typeface="EC Square Sans Cond Pro" panose="020B0506040000020004" pitchFamily="34" charset="0"/>
              </a:rPr>
              <a:t>children being in alternative (especially institutional) care; </a:t>
            </a:r>
          </a:p>
          <a:p>
            <a:pPr marL="457200" indent="-457200">
              <a:buFont typeface="+mj-lt"/>
              <a:buAutoNum type="alphaLcParenR"/>
            </a:pPr>
            <a:r>
              <a:rPr lang="en-US" sz="2800" dirty="0">
                <a:solidFill>
                  <a:srgbClr val="1D2C65"/>
                </a:solidFill>
                <a:latin typeface="EC Square Sans Cond Pro" panose="020B0506040000020004" pitchFamily="34" charset="0"/>
              </a:rPr>
              <a:t>children in precarious family situations (e.g. single-parent household, imprisoned parent or parent with a disability, mental or long-term illness, or addiction; teenage mother; exposure to violence; left-behind children of EU citizens).</a:t>
            </a:r>
          </a:p>
        </p:txBody>
      </p:sp>
      <p:sp>
        <p:nvSpPr>
          <p:cNvPr id="5" name="Title 3"/>
          <p:cNvSpPr txBox="1">
            <a:spLocks/>
          </p:cNvSpPr>
          <p:nvPr/>
        </p:nvSpPr>
        <p:spPr>
          <a:xfrm>
            <a:off x="1213276" y="939594"/>
            <a:ext cx="13143131" cy="977403"/>
          </a:xfrm>
          <a:prstGeom prst="rect">
            <a:avLst/>
          </a:prstGeom>
        </p:spPr>
        <p:txBody>
          <a:bodyPr/>
          <a:lstStyle>
            <a:lvl1pPr algn="l" defTabSz="1142360" rtl="0" eaLnBrk="1" latinLnBrk="0" hangingPunct="1">
              <a:lnSpc>
                <a:spcPct val="90000"/>
              </a:lnSpc>
              <a:spcBef>
                <a:spcPct val="0"/>
              </a:spcBef>
              <a:buNone/>
              <a:defRPr sz="4997" kern="1200">
                <a:solidFill>
                  <a:schemeClr val="tx2"/>
                </a:solidFill>
                <a:latin typeface="+mj-lt"/>
                <a:ea typeface="+mj-ea"/>
                <a:cs typeface="+mj-cs"/>
              </a:defRPr>
            </a:lvl1pPr>
          </a:lstStyle>
          <a:p>
            <a:pPr algn="ctr"/>
            <a:r>
              <a:rPr lang="en-US" sz="4800" dirty="0">
                <a:solidFill>
                  <a:srgbClr val="002060"/>
                </a:solidFill>
                <a:latin typeface="EC Square Sans Cond Pro" panose="020B0506040000020004" pitchFamily="34" charset="0"/>
              </a:rPr>
              <a:t>Target group: children in need</a:t>
            </a:r>
            <a:endParaRPr lang="en-GB" sz="4800" dirty="0">
              <a:solidFill>
                <a:srgbClr val="002060"/>
              </a:solidFill>
              <a:latin typeface="EC Square Sans Cond Pro" panose="020B0506040000020004" pitchFamily="34" charset="0"/>
            </a:endParaRPr>
          </a:p>
        </p:txBody>
      </p:sp>
    </p:spTree>
    <p:extLst>
      <p:ext uri="{BB962C8B-B14F-4D97-AF65-F5344CB8AC3E}">
        <p14:creationId xmlns:p14="http://schemas.microsoft.com/office/powerpoint/2010/main" val="1927765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0E4112-A80F-5340-ABD3-F4BF9000B684}"/>
              </a:ext>
            </a:extLst>
          </p:cNvPr>
          <p:cNvPicPr>
            <a:picLocks noChangeAspect="1"/>
          </p:cNvPicPr>
          <p:nvPr/>
        </p:nvPicPr>
        <p:blipFill>
          <a:blip r:embed="rId3"/>
          <a:stretch>
            <a:fillRect/>
          </a:stretch>
        </p:blipFill>
        <p:spPr>
          <a:xfrm>
            <a:off x="-4694" y="458"/>
            <a:ext cx="15231532" cy="8567737"/>
          </a:xfrm>
          <a:prstGeom prst="rect">
            <a:avLst/>
          </a:prstGeom>
        </p:spPr>
      </p:pic>
      <p:sp>
        <p:nvSpPr>
          <p:cNvPr id="32" name="TextBox 31">
            <a:extLst>
              <a:ext uri="{FF2B5EF4-FFF2-40B4-BE49-F238E27FC236}">
                <a16:creationId xmlns:a16="http://schemas.microsoft.com/office/drawing/2014/main" id="{F65170A6-D688-9E4A-92E3-ABDB2EEA0744}"/>
              </a:ext>
            </a:extLst>
          </p:cNvPr>
          <p:cNvSpPr txBox="1"/>
          <p:nvPr/>
        </p:nvSpPr>
        <p:spPr>
          <a:xfrm>
            <a:off x="556255" y="1769158"/>
            <a:ext cx="5132387" cy="1940275"/>
          </a:xfrm>
          <a:prstGeom prst="rect">
            <a:avLst/>
          </a:prstGeom>
          <a:noFill/>
        </p:spPr>
        <p:txBody>
          <a:bodyPr wrap="square" rtlCol="0">
            <a:spAutoFit/>
          </a:bodyPr>
          <a:lstStyle/>
          <a:p>
            <a:pPr>
              <a:lnSpc>
                <a:spcPts val="7000"/>
              </a:lnSpc>
            </a:pPr>
            <a:r>
              <a:rPr lang="pl-PL" sz="6000" dirty="0">
                <a:solidFill>
                  <a:srgbClr val="002060"/>
                </a:solidFill>
                <a:latin typeface="EC Square Sans Pro Medium" panose="020B0506040000020004" pitchFamily="34" charset="0"/>
              </a:rPr>
              <a:t>Services </a:t>
            </a:r>
            <a:r>
              <a:rPr lang="pl-PL" sz="6000" dirty="0" err="1">
                <a:solidFill>
                  <a:srgbClr val="002060"/>
                </a:solidFill>
                <a:latin typeface="EC Square Sans Pro Medium" panose="020B0506040000020004" pitchFamily="34" charset="0"/>
              </a:rPr>
              <a:t>covered</a:t>
            </a:r>
            <a:endParaRPr lang="en-US" sz="7200" b="1" dirty="0">
              <a:solidFill>
                <a:srgbClr val="002060"/>
              </a:solidFill>
              <a:latin typeface="EC Square Sans Pro" panose="020B0506040000020004" pitchFamily="34" charset="0"/>
            </a:endParaRPr>
          </a:p>
        </p:txBody>
      </p:sp>
      <p:sp>
        <p:nvSpPr>
          <p:cNvPr id="35" name="Rectangle 34">
            <a:extLst>
              <a:ext uri="{FF2B5EF4-FFF2-40B4-BE49-F238E27FC236}">
                <a16:creationId xmlns:a16="http://schemas.microsoft.com/office/drawing/2014/main" id="{7FF6B2CB-097A-6E42-9532-519F98C0A96E}"/>
              </a:ext>
            </a:extLst>
          </p:cNvPr>
          <p:cNvSpPr/>
          <p:nvPr/>
        </p:nvSpPr>
        <p:spPr>
          <a:xfrm>
            <a:off x="556255" y="5290363"/>
            <a:ext cx="6103128" cy="954107"/>
          </a:xfrm>
          <a:prstGeom prst="rect">
            <a:avLst/>
          </a:prstGeom>
        </p:spPr>
        <p:txBody>
          <a:bodyPr wrap="square">
            <a:spAutoFit/>
          </a:bodyPr>
          <a:lstStyle/>
          <a:p>
            <a:r>
              <a:rPr lang="en-US" sz="2800" b="1" dirty="0">
                <a:solidFill>
                  <a:srgbClr val="203A63"/>
                </a:solidFill>
                <a:latin typeface="EC Square Sans Pro" panose="020B0506040000020004" pitchFamily="34" charset="0"/>
              </a:rPr>
              <a:t>Member States should guarantee </a:t>
            </a:r>
            <a:br>
              <a:rPr lang="en-US" sz="2800" b="1" dirty="0">
                <a:solidFill>
                  <a:srgbClr val="203A63"/>
                </a:solidFill>
                <a:latin typeface="EC Square Sans Pro" panose="020B0506040000020004" pitchFamily="34" charset="0"/>
              </a:rPr>
            </a:br>
            <a:r>
              <a:rPr lang="en-US" sz="2800" dirty="0">
                <a:solidFill>
                  <a:srgbClr val="203A63"/>
                </a:solidFill>
                <a:latin typeface="EC Square Sans Pro" panose="020B0506040000020004" pitchFamily="34" charset="0"/>
              </a:rPr>
              <a:t>for children in need…</a:t>
            </a:r>
          </a:p>
        </p:txBody>
      </p:sp>
      <p:sp>
        <p:nvSpPr>
          <p:cNvPr id="5" name="Rectangle 4">
            <a:extLst>
              <a:ext uri="{FF2B5EF4-FFF2-40B4-BE49-F238E27FC236}">
                <a16:creationId xmlns:a16="http://schemas.microsoft.com/office/drawing/2014/main" id="{5FB54054-BA30-FE46-B200-0595C5EDF6A2}"/>
              </a:ext>
            </a:extLst>
          </p:cNvPr>
          <p:cNvSpPr/>
          <p:nvPr/>
        </p:nvSpPr>
        <p:spPr>
          <a:xfrm>
            <a:off x="8338586" y="1434607"/>
            <a:ext cx="6277300" cy="523220"/>
          </a:xfrm>
          <a:prstGeom prst="rect">
            <a:avLst/>
          </a:prstGeom>
        </p:spPr>
        <p:txBody>
          <a:bodyPr wrap="square">
            <a:spAutoFit/>
          </a:bodyPr>
          <a:lstStyle/>
          <a:p>
            <a:pPr algn="just"/>
            <a:r>
              <a:rPr lang="en-US" sz="2800" b="1" dirty="0">
                <a:solidFill>
                  <a:srgbClr val="203A63"/>
                </a:solidFill>
                <a:latin typeface="EC Square Sans Pro" panose="020B0506040000020004" pitchFamily="34" charset="0"/>
              </a:rPr>
              <a:t>…free and effective access </a:t>
            </a:r>
            <a:r>
              <a:rPr lang="en-US" sz="2800" dirty="0">
                <a:solidFill>
                  <a:srgbClr val="203A63"/>
                </a:solidFill>
                <a:latin typeface="EC Square Sans Pro" panose="020B0506040000020004" pitchFamily="34" charset="0"/>
              </a:rPr>
              <a:t>to:</a:t>
            </a:r>
          </a:p>
        </p:txBody>
      </p:sp>
      <p:sp>
        <p:nvSpPr>
          <p:cNvPr id="13" name="Rectangle 12">
            <a:extLst>
              <a:ext uri="{FF2B5EF4-FFF2-40B4-BE49-F238E27FC236}">
                <a16:creationId xmlns:a16="http://schemas.microsoft.com/office/drawing/2014/main" id="{934DB2B6-A62C-C34D-9F50-9F205498D3A8}"/>
              </a:ext>
            </a:extLst>
          </p:cNvPr>
          <p:cNvSpPr/>
          <p:nvPr/>
        </p:nvSpPr>
        <p:spPr>
          <a:xfrm>
            <a:off x="9775500" y="2200121"/>
            <a:ext cx="1850444" cy="1015663"/>
          </a:xfrm>
          <a:prstGeom prst="rect">
            <a:avLst/>
          </a:prstGeom>
        </p:spPr>
        <p:txBody>
          <a:bodyPr wrap="square">
            <a:spAutoFit/>
          </a:bodyPr>
          <a:lstStyle/>
          <a:p>
            <a:r>
              <a:rPr lang="en-US" sz="2000" dirty="0">
                <a:solidFill>
                  <a:srgbClr val="203A63"/>
                </a:solidFill>
                <a:latin typeface="EC Square Sans Pro" panose="020B0506040000020004" pitchFamily="34" charset="0"/>
              </a:rPr>
              <a:t>early childhood education </a:t>
            </a:r>
            <a:br>
              <a:rPr lang="en-US" sz="2000" dirty="0">
                <a:solidFill>
                  <a:srgbClr val="203A63"/>
                </a:solidFill>
                <a:latin typeface="EC Square Sans Pro" panose="020B0506040000020004" pitchFamily="34" charset="0"/>
              </a:rPr>
            </a:br>
            <a:r>
              <a:rPr lang="en-US" sz="2000" dirty="0">
                <a:solidFill>
                  <a:srgbClr val="203A63"/>
                </a:solidFill>
                <a:latin typeface="EC Square Sans Pro" panose="020B0506040000020004" pitchFamily="34" charset="0"/>
              </a:rPr>
              <a:t>and care</a:t>
            </a:r>
          </a:p>
        </p:txBody>
      </p:sp>
      <p:sp>
        <p:nvSpPr>
          <p:cNvPr id="15" name="Rectangle 14">
            <a:extLst>
              <a:ext uri="{FF2B5EF4-FFF2-40B4-BE49-F238E27FC236}">
                <a16:creationId xmlns:a16="http://schemas.microsoft.com/office/drawing/2014/main" id="{90B2C3C3-109C-DF43-94D2-8325D2083FBC}"/>
              </a:ext>
            </a:extLst>
          </p:cNvPr>
          <p:cNvSpPr/>
          <p:nvPr/>
        </p:nvSpPr>
        <p:spPr>
          <a:xfrm>
            <a:off x="13055729" y="2200121"/>
            <a:ext cx="1850444" cy="1015663"/>
          </a:xfrm>
          <a:prstGeom prst="rect">
            <a:avLst/>
          </a:prstGeom>
        </p:spPr>
        <p:txBody>
          <a:bodyPr wrap="square">
            <a:spAutoFit/>
          </a:bodyPr>
          <a:lstStyle/>
          <a:p>
            <a:r>
              <a:rPr lang="en-US" sz="2000" dirty="0">
                <a:solidFill>
                  <a:srgbClr val="203A63"/>
                </a:solidFill>
                <a:latin typeface="EC Square Sans Pro" panose="020B0506040000020004" pitchFamily="34" charset="0"/>
              </a:rPr>
              <a:t>education and school-based activities</a:t>
            </a:r>
          </a:p>
        </p:txBody>
      </p:sp>
      <p:sp>
        <p:nvSpPr>
          <p:cNvPr id="16" name="Rectangle 15">
            <a:extLst>
              <a:ext uri="{FF2B5EF4-FFF2-40B4-BE49-F238E27FC236}">
                <a16:creationId xmlns:a16="http://schemas.microsoft.com/office/drawing/2014/main" id="{17D77E43-2B22-1949-A63C-A010117C34BA}"/>
              </a:ext>
            </a:extLst>
          </p:cNvPr>
          <p:cNvSpPr/>
          <p:nvPr/>
        </p:nvSpPr>
        <p:spPr>
          <a:xfrm>
            <a:off x="9775500" y="4203093"/>
            <a:ext cx="1850444" cy="1323439"/>
          </a:xfrm>
          <a:prstGeom prst="rect">
            <a:avLst/>
          </a:prstGeom>
        </p:spPr>
        <p:txBody>
          <a:bodyPr wrap="square">
            <a:spAutoFit/>
          </a:bodyPr>
          <a:lstStyle/>
          <a:p>
            <a:r>
              <a:rPr lang="en-US" sz="2000" dirty="0">
                <a:solidFill>
                  <a:srgbClr val="203A63"/>
                </a:solidFill>
                <a:latin typeface="EC Square Sans Pro" panose="020B0506040000020004" pitchFamily="34" charset="0"/>
              </a:rPr>
              <a:t>at least </a:t>
            </a:r>
            <a:br>
              <a:rPr lang="en-US" sz="2000" dirty="0">
                <a:solidFill>
                  <a:srgbClr val="203A63"/>
                </a:solidFill>
                <a:latin typeface="EC Square Sans Pro" panose="020B0506040000020004" pitchFamily="34" charset="0"/>
              </a:rPr>
            </a:br>
            <a:r>
              <a:rPr lang="en-US" sz="2000" dirty="0">
                <a:solidFill>
                  <a:srgbClr val="203A63"/>
                </a:solidFill>
                <a:latin typeface="EC Square Sans Pro" panose="020B0506040000020004" pitchFamily="34" charset="0"/>
              </a:rPr>
              <a:t>one healthy </a:t>
            </a:r>
            <a:br>
              <a:rPr lang="en-US" sz="2000" dirty="0">
                <a:solidFill>
                  <a:srgbClr val="203A63"/>
                </a:solidFill>
                <a:latin typeface="EC Square Sans Pro" panose="020B0506040000020004" pitchFamily="34" charset="0"/>
              </a:rPr>
            </a:br>
            <a:r>
              <a:rPr lang="en-US" sz="2000" dirty="0">
                <a:solidFill>
                  <a:srgbClr val="203A63"/>
                </a:solidFill>
                <a:latin typeface="EC Square Sans Pro" panose="020B0506040000020004" pitchFamily="34" charset="0"/>
              </a:rPr>
              <a:t>meal each </a:t>
            </a:r>
            <a:br>
              <a:rPr lang="en-US" sz="2000" dirty="0">
                <a:solidFill>
                  <a:srgbClr val="203A63"/>
                </a:solidFill>
                <a:latin typeface="EC Square Sans Pro" panose="020B0506040000020004" pitchFamily="34" charset="0"/>
              </a:rPr>
            </a:br>
            <a:r>
              <a:rPr lang="en-US" sz="2000" dirty="0">
                <a:solidFill>
                  <a:srgbClr val="203A63"/>
                </a:solidFill>
                <a:latin typeface="EC Square Sans Pro" panose="020B0506040000020004" pitchFamily="34" charset="0"/>
              </a:rPr>
              <a:t>school day </a:t>
            </a:r>
          </a:p>
        </p:txBody>
      </p:sp>
      <p:sp>
        <p:nvSpPr>
          <p:cNvPr id="17" name="Rectangle 16">
            <a:extLst>
              <a:ext uri="{FF2B5EF4-FFF2-40B4-BE49-F238E27FC236}">
                <a16:creationId xmlns:a16="http://schemas.microsoft.com/office/drawing/2014/main" id="{20DCF26F-C16C-2D48-B984-157EBD32D7FF}"/>
              </a:ext>
            </a:extLst>
          </p:cNvPr>
          <p:cNvSpPr/>
          <p:nvPr/>
        </p:nvSpPr>
        <p:spPr>
          <a:xfrm>
            <a:off x="13055729" y="4537945"/>
            <a:ext cx="1850444" cy="400110"/>
          </a:xfrm>
          <a:prstGeom prst="rect">
            <a:avLst/>
          </a:prstGeom>
        </p:spPr>
        <p:txBody>
          <a:bodyPr wrap="square">
            <a:spAutoFit/>
          </a:bodyPr>
          <a:lstStyle/>
          <a:p>
            <a:r>
              <a:rPr lang="en-US" sz="2000" dirty="0">
                <a:solidFill>
                  <a:srgbClr val="203A63"/>
                </a:solidFill>
                <a:latin typeface="EC Square Sans Pro" panose="020B0506040000020004" pitchFamily="34" charset="0"/>
              </a:rPr>
              <a:t>healthcare</a:t>
            </a:r>
          </a:p>
        </p:txBody>
      </p:sp>
      <p:sp>
        <p:nvSpPr>
          <p:cNvPr id="18" name="Rectangle 17">
            <a:extLst>
              <a:ext uri="{FF2B5EF4-FFF2-40B4-BE49-F238E27FC236}">
                <a16:creationId xmlns:a16="http://schemas.microsoft.com/office/drawing/2014/main" id="{C8022A16-BDBC-C444-90E3-C760B2891C52}"/>
              </a:ext>
            </a:extLst>
          </p:cNvPr>
          <p:cNvSpPr/>
          <p:nvPr/>
        </p:nvSpPr>
        <p:spPr>
          <a:xfrm>
            <a:off x="9775500" y="6786636"/>
            <a:ext cx="1850444" cy="707886"/>
          </a:xfrm>
          <a:prstGeom prst="rect">
            <a:avLst/>
          </a:prstGeom>
        </p:spPr>
        <p:txBody>
          <a:bodyPr wrap="square">
            <a:spAutoFit/>
          </a:bodyPr>
          <a:lstStyle/>
          <a:p>
            <a:r>
              <a:rPr lang="en-US" sz="2000" dirty="0">
                <a:solidFill>
                  <a:srgbClr val="203A63"/>
                </a:solidFill>
                <a:latin typeface="EC Square Sans Pro" panose="020B0506040000020004" pitchFamily="34" charset="0"/>
              </a:rPr>
              <a:t>healthy nutrition </a:t>
            </a:r>
          </a:p>
        </p:txBody>
      </p:sp>
      <p:sp>
        <p:nvSpPr>
          <p:cNvPr id="19" name="Rectangle 18">
            <a:extLst>
              <a:ext uri="{FF2B5EF4-FFF2-40B4-BE49-F238E27FC236}">
                <a16:creationId xmlns:a16="http://schemas.microsoft.com/office/drawing/2014/main" id="{256600A7-F082-7246-A437-217943BDAC22}"/>
              </a:ext>
            </a:extLst>
          </p:cNvPr>
          <p:cNvSpPr/>
          <p:nvPr/>
        </p:nvSpPr>
        <p:spPr>
          <a:xfrm>
            <a:off x="13055729" y="6786636"/>
            <a:ext cx="1850444" cy="707886"/>
          </a:xfrm>
          <a:prstGeom prst="rect">
            <a:avLst/>
          </a:prstGeom>
        </p:spPr>
        <p:txBody>
          <a:bodyPr wrap="square">
            <a:spAutoFit/>
          </a:bodyPr>
          <a:lstStyle/>
          <a:p>
            <a:r>
              <a:rPr lang="en-US" sz="2000" dirty="0">
                <a:solidFill>
                  <a:srgbClr val="203A63"/>
                </a:solidFill>
                <a:latin typeface="EC Square Sans Pro" panose="020B0506040000020004" pitchFamily="34" charset="0"/>
              </a:rPr>
              <a:t>adequate housing</a:t>
            </a:r>
          </a:p>
        </p:txBody>
      </p:sp>
      <p:sp>
        <p:nvSpPr>
          <p:cNvPr id="20" name="Rectangle 19">
            <a:extLst>
              <a:ext uri="{FF2B5EF4-FFF2-40B4-BE49-F238E27FC236}">
                <a16:creationId xmlns:a16="http://schemas.microsoft.com/office/drawing/2014/main" id="{1473B172-0A21-7E4F-9A93-8A61615B9DA1}"/>
              </a:ext>
            </a:extLst>
          </p:cNvPr>
          <p:cNvSpPr/>
          <p:nvPr/>
        </p:nvSpPr>
        <p:spPr>
          <a:xfrm>
            <a:off x="8338586" y="6034163"/>
            <a:ext cx="6277300" cy="430887"/>
          </a:xfrm>
          <a:prstGeom prst="rect">
            <a:avLst/>
          </a:prstGeom>
        </p:spPr>
        <p:txBody>
          <a:bodyPr wrap="square">
            <a:spAutoFit/>
          </a:bodyPr>
          <a:lstStyle/>
          <a:p>
            <a:pPr algn="just"/>
            <a:r>
              <a:rPr lang="en-US" sz="2200" b="1" dirty="0">
                <a:solidFill>
                  <a:srgbClr val="203A63"/>
                </a:solidFill>
                <a:latin typeface="EC Square Sans Pro" panose="020B0506040000020004" pitchFamily="34" charset="0"/>
              </a:rPr>
              <a:t>…effective access </a:t>
            </a:r>
            <a:r>
              <a:rPr lang="en-US" sz="2200" dirty="0">
                <a:solidFill>
                  <a:srgbClr val="203A63"/>
                </a:solidFill>
                <a:latin typeface="EC Square Sans Pro" panose="020B0506040000020004" pitchFamily="34" charset="0"/>
              </a:rPr>
              <a:t>to:</a:t>
            </a:r>
          </a:p>
        </p:txBody>
      </p:sp>
    </p:spTree>
    <p:extLst>
      <p:ext uri="{BB962C8B-B14F-4D97-AF65-F5344CB8AC3E}">
        <p14:creationId xmlns:p14="http://schemas.microsoft.com/office/powerpoint/2010/main" val="1545204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9590" y="7463803"/>
            <a:ext cx="3185349" cy="836234"/>
          </a:xfrm>
          <a:prstGeom prst="rect">
            <a:avLst/>
          </a:prstGeom>
        </p:spPr>
      </p:pic>
      <p:sp>
        <p:nvSpPr>
          <p:cNvPr id="3" name="Content Placeholder 1"/>
          <p:cNvSpPr txBox="1">
            <a:spLocks/>
          </p:cNvSpPr>
          <p:nvPr/>
        </p:nvSpPr>
        <p:spPr>
          <a:xfrm>
            <a:off x="1047639" y="2280764"/>
            <a:ext cx="13308768" cy="4880331"/>
          </a:xfrm>
          <a:prstGeom prst="rect">
            <a:avLst/>
          </a:prstGeom>
        </p:spPr>
        <p:txBody>
          <a:bodyPr/>
          <a:lstStyle>
            <a:lvl1pPr marL="285590" indent="-285590" algn="l" defTabSz="1142360" rtl="0" eaLnBrk="1" latinLnBrk="0" hangingPunct="1">
              <a:lnSpc>
                <a:spcPct val="100000"/>
              </a:lnSpc>
              <a:spcBef>
                <a:spcPts val="0"/>
              </a:spcBef>
              <a:spcAft>
                <a:spcPts val="2249"/>
              </a:spcAft>
              <a:buClr>
                <a:schemeClr val="tx2"/>
              </a:buClr>
              <a:buFont typeface="Arial" panose="020B0604020202020204" pitchFamily="34" charset="0"/>
              <a:buChar char="•"/>
              <a:defRPr sz="2998" kern="1200">
                <a:solidFill>
                  <a:schemeClr val="tx1"/>
                </a:solidFill>
                <a:latin typeface="+mn-lt"/>
                <a:ea typeface="+mn-ea"/>
                <a:cs typeface="+mn-cs"/>
              </a:defRPr>
            </a:lvl1pPr>
            <a:lvl2pPr marL="85677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2499" kern="1200">
                <a:solidFill>
                  <a:schemeClr val="tx1"/>
                </a:solidFill>
                <a:latin typeface="+mn-lt"/>
                <a:ea typeface="+mn-ea"/>
                <a:cs typeface="+mn-cs"/>
              </a:defRPr>
            </a:lvl2pPr>
            <a:lvl3pPr marL="142795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2249" kern="1200">
                <a:solidFill>
                  <a:schemeClr val="tx1"/>
                </a:solidFill>
                <a:latin typeface="+mn-lt"/>
                <a:ea typeface="+mn-ea"/>
                <a:cs typeface="+mn-cs"/>
              </a:defRPr>
            </a:lvl3pPr>
            <a:lvl4pPr marL="199913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1999" kern="1200">
                <a:solidFill>
                  <a:schemeClr val="tx1"/>
                </a:solidFill>
                <a:latin typeface="+mn-lt"/>
                <a:ea typeface="+mn-ea"/>
                <a:cs typeface="+mn-cs"/>
              </a:defRPr>
            </a:lvl4pPr>
            <a:lvl5pPr marL="2570310" indent="-285590" algn="l" defTabSz="1142360" rtl="0" eaLnBrk="1" latinLnBrk="0" hangingPunct="1">
              <a:lnSpc>
                <a:spcPct val="100000"/>
              </a:lnSpc>
              <a:spcBef>
                <a:spcPts val="625"/>
              </a:spcBef>
              <a:spcAft>
                <a:spcPts val="2249"/>
              </a:spcAft>
              <a:buClr>
                <a:schemeClr val="tx2"/>
              </a:buClr>
              <a:buFont typeface="Arial" panose="020B0604020202020204" pitchFamily="34" charset="0"/>
              <a:buChar char="•"/>
              <a:defRPr sz="1999" kern="1200">
                <a:solidFill>
                  <a:schemeClr val="tx1"/>
                </a:solidFill>
                <a:latin typeface="+mn-lt"/>
                <a:ea typeface="+mn-ea"/>
                <a:cs typeface="+mn-cs"/>
              </a:defRPr>
            </a:lvl5pPr>
            <a:lvl6pPr marL="314149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6pPr>
            <a:lvl7pPr marL="371267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7pPr>
            <a:lvl8pPr marL="428385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8pPr>
            <a:lvl9pPr marL="4855030" indent="-285590" algn="l" defTabSz="1142360" rtl="0" eaLnBrk="1" latinLnBrk="0" hangingPunct="1">
              <a:lnSpc>
                <a:spcPct val="90000"/>
              </a:lnSpc>
              <a:spcBef>
                <a:spcPts val="625"/>
              </a:spcBef>
              <a:buFont typeface="Arial" panose="020B0604020202020204" pitchFamily="34" charset="0"/>
              <a:buChar char="•"/>
              <a:defRPr sz="2249" kern="1200">
                <a:solidFill>
                  <a:schemeClr val="tx1"/>
                </a:solidFill>
                <a:latin typeface="+mn-lt"/>
                <a:ea typeface="+mn-ea"/>
                <a:cs typeface="+mn-cs"/>
              </a:defRPr>
            </a:lvl9pPr>
          </a:lstStyle>
          <a:p>
            <a:r>
              <a:rPr lang="en-US" sz="2800" b="1" dirty="0">
                <a:solidFill>
                  <a:srgbClr val="1D2C65"/>
                </a:solidFill>
              </a:rPr>
              <a:t>Effective access </a:t>
            </a:r>
            <a:r>
              <a:rPr lang="en-US" sz="2800" dirty="0">
                <a:solidFill>
                  <a:srgbClr val="1D2C65"/>
                </a:solidFill>
              </a:rPr>
              <a:t>- services are readily available, affordable, accessible, of good quality, provided in a timely manner and where the potential users are aware of their existence, as well as of entitlements to use them; </a:t>
            </a:r>
          </a:p>
          <a:p>
            <a:r>
              <a:rPr lang="en-US" sz="2800" b="1" dirty="0">
                <a:solidFill>
                  <a:srgbClr val="1D2C65"/>
                </a:solidFill>
              </a:rPr>
              <a:t>Effective and free access </a:t>
            </a:r>
            <a:r>
              <a:rPr lang="en-US" sz="2800" dirty="0">
                <a:solidFill>
                  <a:srgbClr val="1D2C65"/>
                </a:solidFill>
              </a:rPr>
              <a:t>- services are readily available, accessible, of good quality, provided in a timely manner, where the potential users are aware of their existence, as well as of entitlements to use them. They are provided free of charge, either by </a:t>
            </a:r>
            <a:r>
              <a:rPr lang="en-US" sz="2800" dirty="0" err="1">
                <a:solidFill>
                  <a:srgbClr val="1D2C65"/>
                </a:solidFill>
              </a:rPr>
              <a:t>organising</a:t>
            </a:r>
            <a:r>
              <a:rPr lang="en-US" sz="2800" dirty="0">
                <a:solidFill>
                  <a:srgbClr val="1D2C65"/>
                </a:solidFill>
              </a:rPr>
              <a:t> and providing such services or by adequate benefits to cover the costs or the charges of the services, or in such a way that financial circumstances will not pose an obstacle to equal access.  </a:t>
            </a:r>
          </a:p>
        </p:txBody>
      </p:sp>
      <p:sp>
        <p:nvSpPr>
          <p:cNvPr id="5" name="Title 3"/>
          <p:cNvSpPr txBox="1">
            <a:spLocks/>
          </p:cNvSpPr>
          <p:nvPr/>
        </p:nvSpPr>
        <p:spPr>
          <a:xfrm>
            <a:off x="1130457" y="1080000"/>
            <a:ext cx="13143131" cy="977403"/>
          </a:xfrm>
          <a:prstGeom prst="rect">
            <a:avLst/>
          </a:prstGeom>
        </p:spPr>
        <p:txBody>
          <a:bodyPr/>
          <a:lstStyle>
            <a:lvl1pPr algn="l" defTabSz="1142360" rtl="0" eaLnBrk="1" latinLnBrk="0" hangingPunct="1">
              <a:lnSpc>
                <a:spcPct val="90000"/>
              </a:lnSpc>
              <a:spcBef>
                <a:spcPct val="0"/>
              </a:spcBef>
              <a:buNone/>
              <a:defRPr sz="4997" kern="1200">
                <a:solidFill>
                  <a:schemeClr val="tx2"/>
                </a:solidFill>
                <a:latin typeface="+mj-lt"/>
                <a:ea typeface="+mj-ea"/>
                <a:cs typeface="+mj-cs"/>
              </a:defRPr>
            </a:lvl1pPr>
          </a:lstStyle>
          <a:p>
            <a:pPr algn="ctr"/>
            <a:r>
              <a:rPr lang="en-US" sz="4800" dirty="0">
                <a:solidFill>
                  <a:srgbClr val="002060"/>
                </a:solidFill>
              </a:rPr>
              <a:t>Type of access to services</a:t>
            </a:r>
            <a:endParaRPr lang="en-GB" sz="4800" dirty="0">
              <a:solidFill>
                <a:srgbClr val="002060"/>
              </a:solidFill>
            </a:endParaRPr>
          </a:p>
        </p:txBody>
      </p:sp>
    </p:spTree>
    <p:extLst>
      <p:ext uri="{BB962C8B-B14F-4D97-AF65-F5344CB8AC3E}">
        <p14:creationId xmlns:p14="http://schemas.microsoft.com/office/powerpoint/2010/main" val="661032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19727</TotalTime>
  <Words>5254</Words>
  <Application>Microsoft Office PowerPoint</Application>
  <PresentationFormat>Custom</PresentationFormat>
  <Paragraphs>312</Paragraphs>
  <Slides>26</Slides>
  <Notes>26</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41" baseType="lpstr">
      <vt:lpstr>Arial</vt:lpstr>
      <vt:lpstr>Calibri</vt:lpstr>
      <vt:lpstr>Calibri Light</vt:lpstr>
      <vt:lpstr>Courier New</vt:lpstr>
      <vt:lpstr>EC Square Sans Cond Pro</vt:lpstr>
      <vt:lpstr>EC Square Sans Pro</vt:lpstr>
      <vt:lpstr>EC Square Sans Pro Medium</vt:lpstr>
      <vt:lpstr>Segoe Print</vt:lpstr>
      <vt:lpstr>Segoe UI</vt:lpstr>
      <vt:lpstr>Symbol</vt:lpstr>
      <vt:lpstr>Times New Roman</vt:lpstr>
      <vt:lpstr>Wingdings</vt:lpstr>
      <vt:lpstr>Office Theme</vt:lpstr>
      <vt:lpstr>1_Office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Inga Tchorzewska</dc:creator>
  <cp:lastModifiedBy>JABLONOWSKA Olga (EMPL)</cp:lastModifiedBy>
  <cp:revision>338</cp:revision>
  <cp:lastPrinted>2023-11-30T15:51:18Z</cp:lastPrinted>
  <dcterms:created xsi:type="dcterms:W3CDTF">2021-03-02T19:40:12Z</dcterms:created>
  <dcterms:modified xsi:type="dcterms:W3CDTF">2024-09-23T06:44:43Z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2023-11-29T18:29:30Z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475b17ab-8d6f-4e6a-ad93-2621b6c83891</vt:lpwstr>
  </property>
  <property fmtid="{D5CDD505-2E9C-101B-9397-08002B2CF9AE}" pid="8" name="MSIP_Label_6bd9ddd1-4d20-43f6-abfa-fc3c07406f94_ContentBits">
    <vt:lpwstr>0</vt:lpwstr>
  </property>
</Properties>
</file>