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058400" cx="7772400"/>
  <p:notesSz cx="7772400" cy="10058400"/>
  <p:embeddedFontLst>
    <p:embeddedFont>
      <p:font typeface="Montserrat"/>
      <p:regular r:id="rId12"/>
      <p:bold r:id="rId13"/>
      <p:italic r:id="rId14"/>
      <p:boldItalic r:id="rId15"/>
    </p:embeddedFont>
    <p:embeddedFont>
      <p:font typeface="Tahoma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8" roundtripDataSignature="AMtx7mhu8wqgaznj2iYTOv8numh6XHIw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-bold.fntdata"/><Relationship Id="rId12" Type="http://schemas.openxmlformats.org/officeDocument/2006/relationships/font" Target="fonts/Montserra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Italic.fntdata"/><Relationship Id="rId14" Type="http://schemas.openxmlformats.org/officeDocument/2006/relationships/font" Target="fonts/Montserrat-italic.fntdata"/><Relationship Id="rId17" Type="http://schemas.openxmlformats.org/officeDocument/2006/relationships/font" Target="fonts/Tahoma-bold.fntdata"/><Relationship Id="rId16" Type="http://schemas.openxmlformats.org/officeDocument/2006/relationships/font" Target="fonts/Tahom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f9f44b30c_0_13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3f9f44b30c_0_13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f9f44b30c_0_8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f9f44b30c_0_8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3f9f44b30c_0_23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3f9f44b30c_0_23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4021484153_0_158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4021484153_0_158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4021484153_0_173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4021484153_0_173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 type="obj">
  <p:cSld name="OBJEC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0"/>
          <p:cNvSpPr txBox="1"/>
          <p:nvPr>
            <p:ph type="title"/>
          </p:nvPr>
        </p:nvSpPr>
        <p:spPr>
          <a:xfrm>
            <a:off x="2706894" y="942579"/>
            <a:ext cx="2358611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0"/>
          <p:cNvSpPr txBox="1"/>
          <p:nvPr>
            <p:ph idx="1" type="body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0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0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0"/>
          <p:cNvSpPr txBox="1"/>
          <p:nvPr>
            <p:ph idx="12" type="sldNum"/>
          </p:nvPr>
        </p:nvSpPr>
        <p:spPr>
          <a:xfrm>
            <a:off x="7185083" y="9577698"/>
            <a:ext cx="234950" cy="180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1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1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1"/>
          <p:cNvSpPr txBox="1"/>
          <p:nvPr>
            <p:ph idx="12" type="sldNum"/>
          </p:nvPr>
        </p:nvSpPr>
        <p:spPr>
          <a:xfrm>
            <a:off x="7185083" y="9577698"/>
            <a:ext cx="234950" cy="180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/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2"/>
          <p:cNvSpPr txBox="1"/>
          <p:nvPr>
            <p:ph idx="1" type="subTitle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2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2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2" type="sldNum"/>
          </p:nvPr>
        </p:nvSpPr>
        <p:spPr>
          <a:xfrm>
            <a:off x="7185083" y="9577698"/>
            <a:ext cx="234950" cy="180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3"/>
          <p:cNvSpPr txBox="1"/>
          <p:nvPr>
            <p:ph type="title"/>
          </p:nvPr>
        </p:nvSpPr>
        <p:spPr>
          <a:xfrm>
            <a:off x="2706894" y="942579"/>
            <a:ext cx="2358611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3"/>
          <p:cNvSpPr txBox="1"/>
          <p:nvPr>
            <p:ph idx="1" type="body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2" type="body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3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3"/>
          <p:cNvSpPr txBox="1"/>
          <p:nvPr>
            <p:ph idx="12" type="sldNum"/>
          </p:nvPr>
        </p:nvSpPr>
        <p:spPr>
          <a:xfrm>
            <a:off x="7185083" y="9577698"/>
            <a:ext cx="234950" cy="180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4"/>
          <p:cNvSpPr txBox="1"/>
          <p:nvPr>
            <p:ph type="title"/>
          </p:nvPr>
        </p:nvSpPr>
        <p:spPr>
          <a:xfrm>
            <a:off x="2706894" y="942579"/>
            <a:ext cx="2358611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4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4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4"/>
          <p:cNvSpPr txBox="1"/>
          <p:nvPr>
            <p:ph idx="12" type="sldNum"/>
          </p:nvPr>
        </p:nvSpPr>
        <p:spPr>
          <a:xfrm>
            <a:off x="7185083" y="9577698"/>
            <a:ext cx="234950" cy="180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38100" marR="0" algn="l">
              <a:lnSpc>
                <a:spcPct val="100000"/>
              </a:lnSpc>
              <a:spcBef>
                <a:spcPts val="0"/>
              </a:spcBef>
              <a:buNone/>
              <a:defRPr b="1" i="0" sz="1000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67994" y="9455404"/>
            <a:ext cx="358190" cy="37408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29"/>
          <p:cNvSpPr txBox="1"/>
          <p:nvPr>
            <p:ph type="title"/>
          </p:nvPr>
        </p:nvSpPr>
        <p:spPr>
          <a:xfrm>
            <a:off x="2706894" y="942579"/>
            <a:ext cx="2358611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5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9"/>
          <p:cNvSpPr txBox="1"/>
          <p:nvPr>
            <p:ph idx="1" type="body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9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29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29"/>
          <p:cNvSpPr txBox="1"/>
          <p:nvPr>
            <p:ph idx="12" type="sldNum"/>
          </p:nvPr>
        </p:nvSpPr>
        <p:spPr>
          <a:xfrm>
            <a:off x="7185083" y="9577698"/>
            <a:ext cx="234950" cy="180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000" u="none" cap="none" strike="noStrike">
                <a:solidFill>
                  <a:srgbClr val="10050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15.png"/><Relationship Id="rId13" Type="http://schemas.openxmlformats.org/officeDocument/2006/relationships/image" Target="../media/image2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Relationship Id="rId15" Type="http://schemas.openxmlformats.org/officeDocument/2006/relationships/image" Target="../media/image11.png"/><Relationship Id="rId14" Type="http://schemas.openxmlformats.org/officeDocument/2006/relationships/image" Target="../media/image4.png"/><Relationship Id="rId17" Type="http://schemas.openxmlformats.org/officeDocument/2006/relationships/image" Target="../media/image13.jpg"/><Relationship Id="rId16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17.png"/><Relationship Id="rId7" Type="http://schemas.openxmlformats.org/officeDocument/2006/relationships/image" Target="../media/image16.png"/><Relationship Id="rId8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unicef.org/media/64751/file/Global-framework-on-transferable-skills-2019.pdf" TargetMode="External"/><Relationship Id="rId4" Type="http://schemas.openxmlformats.org/officeDocument/2006/relationships/hyperlink" Target="https://www.unicef.org/media/64751/file/Global-framework-on-transferable-skills-2019.pdf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8920" y="1684210"/>
            <a:ext cx="5156161" cy="173879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"/>
          <p:cNvSpPr txBox="1"/>
          <p:nvPr>
            <p:ph type="title"/>
          </p:nvPr>
        </p:nvSpPr>
        <p:spPr>
          <a:xfrm>
            <a:off x="2087427" y="2273979"/>
            <a:ext cx="3464700" cy="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APRENDER  PARA TRANFORMAR</a:t>
            </a:r>
            <a:endParaRPr/>
          </a:p>
        </p:txBody>
      </p:sp>
      <p:pic>
        <p:nvPicPr>
          <p:cNvPr id="46" name="Google Shape;4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91382" y="975004"/>
            <a:ext cx="1055992" cy="975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08250" y="8983733"/>
            <a:ext cx="1480058" cy="538765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"/>
          <p:cNvSpPr txBox="1"/>
          <p:nvPr/>
        </p:nvSpPr>
        <p:spPr>
          <a:xfrm>
            <a:off x="1804483" y="3394795"/>
            <a:ext cx="425069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65760" lvl="0" marL="377825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9A8E1"/>
                </a:solidFill>
                <a:latin typeface="Verdana"/>
                <a:ea typeface="Verdana"/>
                <a:cs typeface="Verdana"/>
                <a:sym typeface="Verdana"/>
              </a:rPr>
              <a:t>ACTIVIDADES  PARA CADA UNA DE LAS  12 HABILIDADES TRANSFERIBLES</a:t>
            </a:r>
            <a:endParaRPr b="0" i="0" sz="1600" u="none" cap="none" strike="noStrike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9" name="Google Shape;49;p1"/>
          <p:cNvGrpSpPr/>
          <p:nvPr/>
        </p:nvGrpSpPr>
        <p:grpSpPr>
          <a:xfrm>
            <a:off x="1248740" y="3922801"/>
            <a:ext cx="5239105" cy="4380725"/>
            <a:chOff x="1248740" y="3922801"/>
            <a:chExt cx="5239105" cy="4380725"/>
          </a:xfrm>
        </p:grpSpPr>
        <p:pic>
          <p:nvPicPr>
            <p:cNvPr id="50" name="Google Shape;50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047811" y="4138199"/>
              <a:ext cx="3871619" cy="39490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779000" y="3922801"/>
              <a:ext cx="1708845" cy="17088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374740" y="4245656"/>
              <a:ext cx="1214999" cy="1214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248740" y="6766204"/>
              <a:ext cx="1537331" cy="1537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168000" y="4408199"/>
              <a:ext cx="755999" cy="755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191000" y="6131456"/>
              <a:ext cx="755992" cy="755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5666999" y="5845706"/>
              <a:ext cx="571500" cy="571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441200" y="7051949"/>
              <a:ext cx="454789" cy="454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1380667" y="6007357"/>
              <a:ext cx="794829" cy="7948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347499" y="6715499"/>
              <a:ext cx="952500" cy="952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" name="Google Shape;60;p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973309" y="8890389"/>
            <a:ext cx="1191379" cy="81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4606" y="0"/>
            <a:ext cx="7770438" cy="100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3f9f44b30c_0_13"/>
          <p:cNvSpPr txBox="1"/>
          <p:nvPr>
            <p:ph type="title"/>
          </p:nvPr>
        </p:nvSpPr>
        <p:spPr>
          <a:xfrm>
            <a:off x="2706894" y="942579"/>
            <a:ext cx="23586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ÍNDICE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7" name="Google Shape;67;g13f9f44b30c_0_13"/>
          <p:cNvSpPr txBox="1"/>
          <p:nvPr>
            <p:ph idx="1" type="body"/>
          </p:nvPr>
        </p:nvSpPr>
        <p:spPr>
          <a:xfrm>
            <a:off x="388620" y="2313432"/>
            <a:ext cx="6995100" cy="4155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El libro de actividades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Las habilidades transferibles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 Actividades por habilidad transferible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Creatividad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Pensamiento crítico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Resolución de problemas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Cooperación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Negociación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Toma de decisiones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Manejo de sí mismo/a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Resiliencia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Comunicación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Respeto por la diversidad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Empatía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AutoNum type="romanLcPeriod"/>
            </a:pPr>
            <a:r>
              <a:rPr lang="en-US"/>
              <a:t>Participación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f9f44b30c_0_8"/>
          <p:cNvSpPr txBox="1"/>
          <p:nvPr>
            <p:ph type="title"/>
          </p:nvPr>
        </p:nvSpPr>
        <p:spPr>
          <a:xfrm>
            <a:off x="952625" y="332975"/>
            <a:ext cx="56577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EL LIBRO DE ACTIVIDADES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3" name="Google Shape;73;g13f9f44b30c_0_8"/>
          <p:cNvSpPr txBox="1"/>
          <p:nvPr>
            <p:ph idx="1" type="body"/>
          </p:nvPr>
        </p:nvSpPr>
        <p:spPr>
          <a:xfrm>
            <a:off x="388650" y="1308150"/>
            <a:ext cx="6995100" cy="8804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¿Q</a:t>
            </a:r>
            <a:r>
              <a:rPr b="1" lang="en-US" sz="1400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ué es el libro de actividades?</a:t>
            </a:r>
            <a:endParaRPr b="1" sz="1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Es una guía instruccional con diversos recursos que permiten facilitar </a:t>
            </a:r>
            <a:r>
              <a:rPr lang="en-US" sz="1400">
                <a:solidFill>
                  <a:schemeClr val="dk1"/>
                </a:solidFill>
              </a:rPr>
              <a:t>experiencias de juego y aprendizaje</a:t>
            </a:r>
            <a:r>
              <a:rPr lang="en-US" sz="1400"/>
              <a:t> para potenciar el desarrollo de las habilidades transferibles </a:t>
            </a:r>
            <a:r>
              <a:rPr lang="en-US" sz="1400">
                <a:solidFill>
                  <a:schemeClr val="dk1"/>
                </a:solidFill>
              </a:rPr>
              <a:t>con</a:t>
            </a:r>
            <a:r>
              <a:rPr lang="en-US" sz="1400">
                <a:solidFill>
                  <a:schemeClr val="dk1"/>
                </a:solidFill>
              </a:rPr>
              <a:t> jóvenes y adolescentes. </a:t>
            </a:r>
            <a:endParaRPr sz="1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</a:rPr>
              <a:t>¿A quién está dirigido el libro de actividades?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</a:rPr>
              <a:t>El libro de actividades está dirigido a todas las personas que trabajen o se relacionen con adolescentes o jóvenes, y quieran promover el desarrollo de sus habilidades. Es una invitación a facilitar un espacio para aprender jugando en grupo sobre las habilidades transferibles.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</a:rPr>
              <a:t>¿Cómo usar el libro de actividades?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solidFill>
                  <a:schemeClr val="dk1"/>
                </a:solidFill>
              </a:rPr>
              <a:t>El libro se organiza por las habilidades transferibles. Para cada habilidad se presenta una definición de ésta,  preguntas reflexivas, el objetivo de la actividad, instrucciones paso a paso para realizarla y dos códigos QR, uno que conduce a escuchar un podcast sobre la habilidad y otro que lleva hacia una misión para practicar la habilidad en el contexto cotidiano.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solidFill>
                  <a:schemeClr val="dk1"/>
                </a:solidFill>
              </a:rPr>
              <a:t>Para aprovechar al máximo los recursos, te sugerimos que sigas el siguiente orden al facilitar la actividad: 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-US" sz="1400">
                <a:solidFill>
                  <a:schemeClr val="dk1"/>
                </a:solidFill>
              </a:rPr>
              <a:t>Comenzar leyendo la definición de la habilidad 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-US" sz="1400">
                <a:solidFill>
                  <a:schemeClr val="dk1"/>
                </a:solidFill>
              </a:rPr>
              <a:t>Introducir las preguntas reflexivas y activadoras de aprendizaje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-US" sz="1400">
                <a:solidFill>
                  <a:schemeClr val="dk1"/>
                </a:solidFill>
              </a:rPr>
              <a:t>Realizar la actividad 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-US" sz="1400">
                <a:solidFill>
                  <a:schemeClr val="dk1"/>
                </a:solidFill>
              </a:rPr>
              <a:t>Revisar el podcast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-US" sz="1400">
                <a:solidFill>
                  <a:schemeClr val="dk1"/>
                </a:solidFill>
              </a:rPr>
              <a:t>Cerrar revisando las misiones, esta queda como tarea para la casa. </a:t>
            </a:r>
            <a:endParaRPr sz="1400">
              <a:solidFill>
                <a:schemeClr val="dk1"/>
              </a:solidFill>
            </a:endParaRPr>
          </a:p>
          <a:p>
            <a:pPr indent="0" lvl="0" marL="127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</a:endParaRPr>
          </a:p>
          <a:p>
            <a:pPr indent="0" lvl="0" marL="127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</a:rPr>
              <a:t>¿En qué consisten las actividades?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</a:rPr>
              <a:t>Consisten en experiencias lúdicas y de aprendizaje de </a:t>
            </a:r>
            <a:r>
              <a:rPr b="1" lang="en-US" sz="1400">
                <a:solidFill>
                  <a:schemeClr val="dk1"/>
                </a:solidFill>
              </a:rPr>
              <a:t>45 minutos</a:t>
            </a:r>
            <a:r>
              <a:rPr lang="en-US" sz="1400">
                <a:solidFill>
                  <a:schemeClr val="dk1"/>
                </a:solidFill>
              </a:rPr>
              <a:t> de duración, que invitan a conocer y practicar las habilidades transferibles de manera grupal. Estas actividades se han diseñado para realizarse de </a:t>
            </a:r>
            <a:r>
              <a:rPr b="1" lang="en-US" sz="1400">
                <a:solidFill>
                  <a:schemeClr val="dk1"/>
                </a:solidFill>
              </a:rPr>
              <a:t>manera presencial</a:t>
            </a:r>
            <a:r>
              <a:rPr lang="en-US" sz="1400">
                <a:solidFill>
                  <a:schemeClr val="dk1"/>
                </a:solidFill>
              </a:rPr>
              <a:t>, sin embargo, son fácilmente adaptables para la modalidad virtual y pueden participar de </a:t>
            </a:r>
            <a:r>
              <a:rPr b="1" lang="en-US" sz="1400">
                <a:solidFill>
                  <a:schemeClr val="dk1"/>
                </a:solidFill>
              </a:rPr>
              <a:t>5 a 45 jóvenes y adolescentes. 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¿Qué se necesita para implementar las actividades?</a:t>
            </a:r>
            <a:endParaRPr b="1" sz="1400">
              <a:solidFill>
                <a:schemeClr val="dk1"/>
              </a:solidFill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en-US" sz="1400">
                <a:solidFill>
                  <a:schemeClr val="dk1"/>
                </a:solidFill>
              </a:rPr>
              <a:t>Necesitarás los materiales solicitados para cada actividad. Recuerda privilegiar lo que tengas a mano y preferir reciclados. 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❏"/>
            </a:pPr>
            <a:r>
              <a:rPr lang="en-US" sz="1400">
                <a:solidFill>
                  <a:schemeClr val="dk1"/>
                </a:solidFill>
              </a:rPr>
              <a:t>Acceso a internet para revisar los videopodcasts. Si no cuentas con internet en el lugar donde se realizará la actividad, los puedes descargar previamente.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3f9f44b30c_0_23"/>
          <p:cNvSpPr txBox="1"/>
          <p:nvPr>
            <p:ph type="title"/>
          </p:nvPr>
        </p:nvSpPr>
        <p:spPr>
          <a:xfrm>
            <a:off x="2706894" y="942579"/>
            <a:ext cx="23586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13f9f44b30c_0_23"/>
          <p:cNvSpPr txBox="1"/>
          <p:nvPr/>
        </p:nvSpPr>
        <p:spPr>
          <a:xfrm>
            <a:off x="261900" y="1735900"/>
            <a:ext cx="66249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Recomendaciones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facilitar las actividades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457200" marR="22352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❏"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 inicio, da la bienvenida y comienza con una breve actividad rompehielo de 5 minutos. Una recomendación es hacer una ronda con la indicación “en pocas palabras ¿cómo </a:t>
            </a: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llegas</a:t>
            </a: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 esta actividad?” en donde cada participante comparte lo que quiera frente a esta pregunta: una emoción, un pensamiento, un suceso u otro. </a:t>
            </a:r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04800" lvl="1" marL="457200" marR="22352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❏"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Todas las actividades son cooperativas, es decir, sin competencia y no se admitirán situaciones de discriminación y agresión. </a:t>
            </a:r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04800" lvl="1" marL="457200" marR="22352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❏"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Considera tiempo para los comentarios y reflexiones espontáneas que vayan surgiendo.</a:t>
            </a:r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04800" lvl="1" marL="457200" marR="22352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❏"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Utiliza todos tus recursos personales para darle un toque personal a las actividades.  </a:t>
            </a:r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04800" lvl="1" marL="457200" marR="22352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❏"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Promueve estrategias para la </a:t>
            </a: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participación activa </a:t>
            </a: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 los grupos, es decir, </a:t>
            </a:r>
            <a:r>
              <a:rPr lang="en-US" sz="1200">
                <a:solidFill>
                  <a:srgbClr val="202124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facilita el desarrollo de un clima de confianza, despierta el interés por el trabajo en grupo, ayuda a compartir los conocimientos, motiva y facilita la convivencia.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marR="22352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021484153_0_158"/>
          <p:cNvSpPr txBox="1"/>
          <p:nvPr>
            <p:ph type="title"/>
          </p:nvPr>
        </p:nvSpPr>
        <p:spPr>
          <a:xfrm>
            <a:off x="2706894" y="942579"/>
            <a:ext cx="23586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14021484153_0_158"/>
          <p:cNvSpPr txBox="1"/>
          <p:nvPr>
            <p:ph idx="1" type="body"/>
          </p:nvPr>
        </p:nvSpPr>
        <p:spPr>
          <a:xfrm>
            <a:off x="388620" y="637032"/>
            <a:ext cx="6995100" cy="83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Las </a:t>
            </a:r>
            <a:r>
              <a:rPr b="1"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habilidades transferibles</a:t>
            </a: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 o también conocidas como habilidades para la vida, son las destrezas que facilitan la adaptación y aproximación a los diferentes contextos de la vida. Estas permiten a las personas y en sus diversas etapas de desarrollo, </a:t>
            </a:r>
            <a:r>
              <a:rPr b="1"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responder a los desafíos propios en el mundo contemporáneo y del futuro</a:t>
            </a: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1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Estas habilidades se desarrollan a lo largo de la vida, y potencialmente</a:t>
            </a:r>
            <a:r>
              <a:rPr b="1"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 se pueden transferir entre diversos ámbitos </a:t>
            </a: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dentro del mundo laboral, social, académico, etc. conectándose y reforzando otras habilidades. </a:t>
            </a: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Por ejemplo, la cooperación es una habilidad de gran importancia para relacionarse con los vecinos o cuando necesitas sacar una tarea adelante en tu trabajo y también cuando te divides las responsabilidades en tu hogar. </a:t>
            </a: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Se ocupan en muchos contextos y a lo largo de toda la vida. </a:t>
            </a:r>
            <a:endParaRPr sz="11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De este modo, se entiende que ninguna es más importante que la otra, sino que en su conjunto posibilitan que niños, niñas, adolescentes y jóvenes se conviertan en aprendices ágiles y ciudadanos/as activos/as, para responder de manera pertinente a los desafíos del mundo actual. </a:t>
            </a:r>
            <a:endParaRPr sz="11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Basado en el </a:t>
            </a:r>
            <a:r>
              <a:rPr lang="en-US" sz="11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Marco Global de Habilidades Transferibles de </a:t>
            </a:r>
            <a:r>
              <a:rPr lang="en-US" sz="11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U</a:t>
            </a:r>
            <a:r>
              <a:rPr lang="en-US" sz="11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NICEF, se ha definido un conjunto de doce habilidades transferibles claves, en función de cuatro dimensiones centrales: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 </a:t>
            </a:r>
            <a:r>
              <a:rPr b="1"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dimensión cognitiva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(aprender a saber), incluye habilidades para el aprendizaje como creatividad, pensamiento crítico y resolución de problemas. La </a:t>
            </a:r>
            <a:r>
              <a:rPr b="1"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dimensión instrumental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(aprender a hacer), incluye habilidades para la empleabilidad como cooperación, negociación y toma de decisiones. La </a:t>
            </a:r>
            <a:r>
              <a:rPr b="1"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dimensión individual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(aprender a ser), incluye habilidades personales como manejo de sí mismo, resiliencia y comunicación. Finalmente, la </a:t>
            </a:r>
            <a:r>
              <a:rPr b="1"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dimensión social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(aprender a vivir juntos), incluye habilidades para la ciudadanía activa como el respeto por la diversidad, empatía y participación.  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 efectivo desarrollo de habilidades transferibles requiere de entornos de aprendizaje adecuados donde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textRoundtripDataId="7"/>
                  </a:ext>
                </a:extLst>
              </a:rPr>
              <a:t>los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 las adolescentes y jóvenes puedan sentirse física, social y emocionalmente seguros. Esto se puede lograr mediante buenas prácticas de comunicación, transparencia, equidad y participación. 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Estas actividades surgen desde la convicción de que las y los adolescentes a lo largo de todo el mundo tienen grandes sueños y metas, y buscan la forma de actuar en la construcción de un mundo más sostenible. Por medio de este libro buscamos acompañarlos y acompañarlas en ese proceso, fortaleciendo sus habilidades transferibles para participar en su territorio. 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Finalmente, desde un enfoque de participación y protagonismo adolescente, la figura del facilitador/a es un poco distinta a los modelos tradicionales, ya que </a:t>
            </a:r>
            <a:r>
              <a:rPr b="1"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 es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la figura central o dirigente del proceso, sino que son los mismos/as adolescentes. Las y los facilitadores asumen un papel horizontal, de diálogo y aprendizaje conjunto y </a:t>
            </a:r>
            <a:r>
              <a:rPr b="1"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imponen su forma o visión del mundo a las y los adolescentes, sino que acompañan y dan la libertad para que sean ellos/as los/as agentes de su propio aprendizaje. 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g14021484153_0_158"/>
          <p:cNvSpPr txBox="1"/>
          <p:nvPr/>
        </p:nvSpPr>
        <p:spPr>
          <a:xfrm>
            <a:off x="8365800" y="436375"/>
            <a:ext cx="6184200" cy="6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14021484153_0_158"/>
          <p:cNvSpPr txBox="1"/>
          <p:nvPr/>
        </p:nvSpPr>
        <p:spPr>
          <a:xfrm>
            <a:off x="1247975" y="236825"/>
            <a:ext cx="548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LAS HABILIDADES TRANSFERIBLES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4021484153_0_173"/>
          <p:cNvSpPr txBox="1"/>
          <p:nvPr>
            <p:ph type="title"/>
          </p:nvPr>
        </p:nvSpPr>
        <p:spPr>
          <a:xfrm>
            <a:off x="2706894" y="942579"/>
            <a:ext cx="23586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g14021484153_0_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204" y="613101"/>
            <a:ext cx="6234268" cy="6234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75B9B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2022-07-27T14:56:09Z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2022-03-16T00:00:00Z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2022-07-27T00:00:00Z</vt:filetime>
  </property>
</Properties>
</file>