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7"/>
  </p:sldMasterIdLst>
  <p:sldIdLst>
    <p:sldId id="258" r:id="rId8"/>
    <p:sldId id="260" r:id="rId9"/>
  </p:sldIdLst>
  <p:sldSz cx="7772400" cy="100584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760" userDrawn="1">
          <p15:clr>
            <a:srgbClr val="A4A3A4"/>
          </p15:clr>
        </p15:guide>
        <p15:guide id="2" pos="2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hika Hayashi" initials="CH" lastIdx="6" clrIdx="0">
    <p:extLst>
      <p:ext uri="{19B8F6BF-5375-455C-9EA6-DF929625EA0E}">
        <p15:presenceInfo xmlns:p15="http://schemas.microsoft.com/office/powerpoint/2012/main" userId="S-1-5-21-889838981-920820592-1903951286-441087" providerId="AD"/>
      </p:ext>
    </p:extLst>
  </p:cmAuthor>
  <p:cmAuthor id="2" name="Vrinda R Mehra" initials="VRM" lastIdx="5" clrIdx="1">
    <p:extLst>
      <p:ext uri="{19B8F6BF-5375-455C-9EA6-DF929625EA0E}">
        <p15:presenceInfo xmlns:p15="http://schemas.microsoft.com/office/powerpoint/2012/main" userId="S-1-5-21-889838981-920820592-1903951286-755758" providerId="AD"/>
      </p:ext>
    </p:extLst>
  </p:cmAuthor>
  <p:cmAuthor id="3" name="Marius RANDRIAMANAMBINTSOA" initials="MR" lastIdx="2" clrIdx="2">
    <p:extLst>
      <p:ext uri="{19B8F6BF-5375-455C-9EA6-DF929625EA0E}">
        <p15:presenceInfo xmlns:p15="http://schemas.microsoft.com/office/powerpoint/2012/main" userId="ed922566f011586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CB040"/>
    <a:srgbClr val="F15A40"/>
    <a:srgbClr val="684FA1"/>
    <a:srgbClr val="3BB8C5"/>
    <a:srgbClr val="3AB9C6"/>
    <a:srgbClr val="595959"/>
    <a:srgbClr val="FFFFFF"/>
    <a:srgbClr val="D0CEC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215"/>
    <p:restoredTop sz="94672"/>
  </p:normalViewPr>
  <p:slideViewPr>
    <p:cSldViewPr snapToGrid="0" snapToObjects="1" showGuides="1">
      <p:cViewPr>
        <p:scale>
          <a:sx n="125" d="100"/>
          <a:sy n="125" d="100"/>
        </p:scale>
        <p:origin x="893" y="-4320"/>
      </p:cViewPr>
      <p:guideLst>
        <p:guide orient="horz" pos="2760"/>
        <p:guide pos="2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Master" Target="slideMasters/slideMaster1.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customXml" Target="../customXml/item6.xml"/><Relationship Id="rId11" Type="http://schemas.openxmlformats.org/officeDocument/2006/relationships/presProps" Target="presProps.xml"/><Relationship Id="rId5" Type="http://schemas.openxmlformats.org/officeDocument/2006/relationships/customXml" Target="../customXml/item5.xml"/><Relationship Id="rId15" Type="http://schemas.microsoft.com/office/2016/11/relationships/changesInfo" Target="changesInfos/changesInfo1.xml"/><Relationship Id="rId10" Type="http://schemas.openxmlformats.org/officeDocument/2006/relationships/commentAuthors" Target="commentAuthors.xml"/><Relationship Id="rId4" Type="http://schemas.openxmlformats.org/officeDocument/2006/relationships/customXml" Target="../customXml/item4.xml"/><Relationship Id="rId9" Type="http://schemas.openxmlformats.org/officeDocument/2006/relationships/slide" Target="slides/slide2.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anto Ramananjato" userId="7e0b6d74-34b3-4932-b644-e51a15da7462" providerId="ADAL" clId="{1A609768-7D4C-4BBF-AA08-FFC5B3A810FB}"/>
    <pc:docChg chg="modSld">
      <pc:chgData name="Ranto Ramananjato" userId="7e0b6d74-34b3-4932-b644-e51a15da7462" providerId="ADAL" clId="{1A609768-7D4C-4BBF-AA08-FFC5B3A810FB}" dt="2023-09-09T09:45:24.408" v="50" actId="1038"/>
      <pc:docMkLst>
        <pc:docMk/>
      </pc:docMkLst>
      <pc:sldChg chg="modSp mod">
        <pc:chgData name="Ranto Ramananjato" userId="7e0b6d74-34b3-4932-b644-e51a15da7462" providerId="ADAL" clId="{1A609768-7D4C-4BBF-AA08-FFC5B3A810FB}" dt="2023-09-09T09:45:24.408" v="50" actId="1038"/>
        <pc:sldMkLst>
          <pc:docMk/>
          <pc:sldMk cId="1558149060" sldId="258"/>
        </pc:sldMkLst>
        <pc:spChg chg="mod">
          <ac:chgData name="Ranto Ramananjato" userId="7e0b6d74-34b3-4932-b644-e51a15da7462" providerId="ADAL" clId="{1A609768-7D4C-4BBF-AA08-FFC5B3A810FB}" dt="2023-09-09T09:45:17.247" v="24" actId="1036"/>
          <ac:spMkLst>
            <pc:docMk/>
            <pc:sldMk cId="1558149060" sldId="258"/>
            <ac:spMk id="9" creationId="{00000000-0000-0000-0000-000000000000}"/>
          </ac:spMkLst>
        </pc:spChg>
        <pc:spChg chg="mod">
          <ac:chgData name="Ranto Ramananjato" userId="7e0b6d74-34b3-4932-b644-e51a15da7462" providerId="ADAL" clId="{1A609768-7D4C-4BBF-AA08-FFC5B3A810FB}" dt="2023-09-09T09:45:24.408" v="50" actId="1038"/>
          <ac:spMkLst>
            <pc:docMk/>
            <pc:sldMk cId="1558149060" sldId="258"/>
            <ac:spMk id="10" creationId="{00000000-0000-0000-0000-000000000000}"/>
          </ac:spMkLst>
        </pc:sp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7.xml"/><Relationship Id="rId1" Type="http://schemas.microsoft.com/office/2011/relationships/chartStyle" Target="style7.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Sheet1!$B$5</c:f>
              <c:strCache>
                <c:ptCount val="1"/>
                <c:pt idx="0">
                  <c:v>Value</c:v>
                </c:pt>
              </c:strCache>
            </c:strRef>
          </c:tx>
          <c:dPt>
            <c:idx val="0"/>
            <c:bubble3D val="0"/>
            <c:spPr>
              <a:solidFill>
                <a:srgbClr val="F15A40"/>
              </a:solidFill>
              <a:ln w="19050">
                <a:solidFill>
                  <a:schemeClr val="lt1"/>
                </a:solidFill>
              </a:ln>
              <a:effectLst/>
            </c:spPr>
            <c:extLst>
              <c:ext xmlns:c16="http://schemas.microsoft.com/office/drawing/2014/chart" uri="{C3380CC4-5D6E-409C-BE32-E72D297353CC}">
                <c16:uniqueId val="{00000001-D7AB-477A-83B1-80C5A26CBA11}"/>
              </c:ext>
            </c:extLst>
          </c:dPt>
          <c:dPt>
            <c:idx val="1"/>
            <c:bubble3D val="0"/>
            <c:spPr>
              <a:solidFill>
                <a:srgbClr val="D0CECE"/>
              </a:solidFill>
              <a:ln w="19050">
                <a:solidFill>
                  <a:schemeClr val="lt1"/>
                </a:solidFill>
              </a:ln>
              <a:effectLst/>
            </c:spPr>
            <c:extLst>
              <c:ext xmlns:c16="http://schemas.microsoft.com/office/drawing/2014/chart" uri="{C3380CC4-5D6E-409C-BE32-E72D297353CC}">
                <c16:uniqueId val="{00000003-D7AB-477A-83B1-80C5A26CBA11}"/>
              </c:ext>
            </c:extLst>
          </c:dPt>
          <c:dLbls>
            <c:dLbl>
              <c:idx val="0"/>
              <c:numFmt formatCode="#,##0" sourceLinked="0"/>
              <c:spPr>
                <a:noFill/>
                <a:ln>
                  <a:noFill/>
                </a:ln>
                <a:effectLst/>
              </c:spPr>
              <c:txPr>
                <a:bodyPr rot="0" spcFirstLastPara="1" vertOverflow="clip" horzOverflow="clip" vert="horz" wrap="square" lIns="38100" tIns="19050" rIns="38100" bIns="19050" anchor="ctr" anchorCtr="0">
                  <a:noAutofit/>
                </a:bodyPr>
                <a:lstStyle/>
                <a:p>
                  <a:pPr algn="ctr">
                    <a:defRPr lang="en-US" sz="7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wedgeRectCallout">
                      <a:avLst/>
                    </a:prstGeom>
                    <a:noFill/>
                    <a:ln>
                      <a:noFill/>
                    </a:ln>
                  </c15:spPr>
                </c:ext>
                <c:ext xmlns:c16="http://schemas.microsoft.com/office/drawing/2014/chart" uri="{C3380CC4-5D6E-409C-BE32-E72D297353CC}">
                  <c16:uniqueId val="{00000001-D7AB-477A-83B1-80C5A26CBA11}"/>
                </c:ext>
              </c:extLst>
            </c:dLbl>
            <c:numFmt formatCode="#,##0" sourceLinked="0"/>
            <c:spPr>
              <a:noFill/>
              <a:ln>
                <a:noFill/>
              </a:ln>
              <a:effectLst/>
            </c:spPr>
            <c:txPr>
              <a:bodyPr rot="0" spcFirstLastPara="1" vertOverflow="ellipsis" vert="horz" wrap="square" lIns="38100" tIns="19050" rIns="38100" bIns="19050" anchor="ctr" anchorCtr="0">
                <a:spAutoFit/>
              </a:bodyPr>
              <a:lstStyle/>
              <a:p>
                <a:pPr algn="ctr">
                  <a:defRPr lang="en-US" sz="700" b="0" i="0" u="none" strike="noStrike" kern="1200" baseline="0">
                    <a:solidFill>
                      <a:schemeClr val="bg1"/>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s>
          <c:cat>
            <c:strRef>
              <c:f>Sheet1!$A$6:$A$7</c:f>
              <c:strCache>
                <c:ptCount val="2"/>
                <c:pt idx="0">
                  <c:v>Yes</c:v>
                </c:pt>
                <c:pt idx="1">
                  <c:v>No</c:v>
                </c:pt>
              </c:strCache>
            </c:strRef>
          </c:cat>
          <c:val>
            <c:numRef>
              <c:f>Sheet1!$B$6:$B$7</c:f>
              <c:numCache>
                <c:formatCode>General</c:formatCode>
                <c:ptCount val="2"/>
                <c:pt idx="0">
                  <c:v>5.0999999999999996</c:v>
                </c:pt>
                <c:pt idx="1">
                  <c:v>94.9</c:v>
                </c:pt>
              </c:numCache>
            </c:numRef>
          </c:val>
          <c:extLst>
            <c:ext xmlns:c16="http://schemas.microsoft.com/office/drawing/2014/chart" uri="{C3380CC4-5D6E-409C-BE32-E72D297353CC}">
              <c16:uniqueId val="{00000004-D7AB-477A-83B1-80C5A26CBA11}"/>
            </c:ext>
          </c:extLst>
        </c:ser>
        <c:dLbls>
          <c:showLegendKey val="0"/>
          <c:showVal val="0"/>
          <c:showCatName val="0"/>
          <c:showSerName val="0"/>
          <c:showPercent val="0"/>
          <c:showBubbleSize val="0"/>
          <c:showLeaderLines val="1"/>
        </c:dLbls>
        <c:firstSliceAng val="0"/>
        <c:holeSize val="51"/>
      </c:doughnut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Sheet1!$B$6</c:f>
              <c:strCache>
                <c:ptCount val="1"/>
                <c:pt idx="0">
                  <c:v>Value</c:v>
                </c:pt>
              </c:strCache>
            </c:strRef>
          </c:tx>
          <c:dPt>
            <c:idx val="0"/>
            <c:bubble3D val="0"/>
            <c:spPr>
              <a:solidFill>
                <a:srgbClr val="FCB040"/>
              </a:solidFill>
              <a:ln w="19050">
                <a:solidFill>
                  <a:schemeClr val="lt1"/>
                </a:solidFill>
              </a:ln>
              <a:effectLst/>
            </c:spPr>
            <c:extLst>
              <c:ext xmlns:c16="http://schemas.microsoft.com/office/drawing/2014/chart" uri="{C3380CC4-5D6E-409C-BE32-E72D297353CC}">
                <c16:uniqueId val="{00000001-ED42-4E63-9C0C-55229202266B}"/>
              </c:ext>
            </c:extLst>
          </c:dPt>
          <c:dPt>
            <c:idx val="1"/>
            <c:bubble3D val="0"/>
            <c:spPr>
              <a:solidFill>
                <a:srgbClr val="D0CECE"/>
              </a:solidFill>
              <a:ln w="19050">
                <a:solidFill>
                  <a:schemeClr val="lt1"/>
                </a:solidFill>
              </a:ln>
              <a:effectLst/>
            </c:spPr>
            <c:extLst>
              <c:ext xmlns:c16="http://schemas.microsoft.com/office/drawing/2014/chart" uri="{C3380CC4-5D6E-409C-BE32-E72D297353CC}">
                <c16:uniqueId val="{00000003-ED42-4E63-9C0C-55229202266B}"/>
              </c:ext>
            </c:extLst>
          </c:dPt>
          <c:dLbls>
            <c:dLbl>
              <c:idx val="0"/>
              <c:numFmt formatCode="#,##0" sourceLinked="0"/>
              <c:spPr>
                <a:noFill/>
                <a:ln>
                  <a:noFill/>
                </a:ln>
                <a:effectLst/>
              </c:spPr>
              <c:txPr>
                <a:bodyPr rot="0" spcFirstLastPara="1" vertOverflow="clip" horzOverflow="clip" vert="horz" wrap="square" lIns="36576" tIns="18288" rIns="36576" bIns="18288" anchor="ctr" anchorCtr="0">
                  <a:spAutoFit/>
                </a:bodyPr>
                <a:lstStyle/>
                <a:p>
                  <a:pPr algn="ctr">
                    <a:defRPr lang="en-US" sz="7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wedgeRectCallout">
                      <a:avLst/>
                    </a:prstGeom>
                    <a:noFill/>
                    <a:ln>
                      <a:noFill/>
                    </a:ln>
                  </c15:spPr>
                </c:ext>
                <c:ext xmlns:c16="http://schemas.microsoft.com/office/drawing/2014/chart" uri="{C3380CC4-5D6E-409C-BE32-E72D297353CC}">
                  <c16:uniqueId val="{00000001-ED42-4E63-9C0C-55229202266B}"/>
                </c:ext>
              </c:extLst>
            </c:dLbl>
            <c:numFmt formatCode="#,##0" sourceLinked="0"/>
            <c:spPr>
              <a:noFill/>
              <a:ln>
                <a:noFill/>
              </a:ln>
              <a:effectLst/>
            </c:spPr>
            <c:txPr>
              <a:bodyPr rot="0" spcFirstLastPara="1" vertOverflow="ellipsis" vert="horz" wrap="square" anchor="ctr" anchorCtr="0"/>
              <a:lstStyle/>
              <a:p>
                <a:pPr algn="ctr">
                  <a:defRPr lang="en-US" sz="700" b="0" i="0" u="none" strike="noStrike" kern="1200" baseline="0">
                    <a:solidFill>
                      <a:schemeClr val="bg1"/>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s>
          <c:cat>
            <c:strRef>
              <c:f>Sheet1!$A$7:$A$8</c:f>
              <c:strCache>
                <c:ptCount val="2"/>
                <c:pt idx="0">
                  <c:v>Yes</c:v>
                </c:pt>
                <c:pt idx="1">
                  <c:v>No</c:v>
                </c:pt>
              </c:strCache>
            </c:strRef>
          </c:cat>
          <c:val>
            <c:numRef>
              <c:f>Sheet1!$B$7:$B$8</c:f>
              <c:numCache>
                <c:formatCode>General</c:formatCode>
                <c:ptCount val="2"/>
                <c:pt idx="0">
                  <c:v>9.1</c:v>
                </c:pt>
                <c:pt idx="1">
                  <c:v>90.9</c:v>
                </c:pt>
              </c:numCache>
            </c:numRef>
          </c:val>
          <c:extLst>
            <c:ext xmlns:c16="http://schemas.microsoft.com/office/drawing/2014/chart" uri="{C3380CC4-5D6E-409C-BE32-E72D297353CC}">
              <c16:uniqueId val="{00000004-ED42-4E63-9C0C-55229202266B}"/>
            </c:ext>
          </c:extLst>
        </c:ser>
        <c:dLbls>
          <c:showLegendKey val="0"/>
          <c:showVal val="0"/>
          <c:showCatName val="0"/>
          <c:showSerName val="0"/>
          <c:showPercent val="0"/>
          <c:showBubbleSize val="0"/>
          <c:showLeaderLines val="1"/>
        </c:dLbls>
        <c:firstSliceAng val="0"/>
        <c:holeSize val="51"/>
      </c:doughnutChart>
      <c:spPr>
        <a:noFill/>
        <a:ln>
          <a:noFill/>
        </a:ln>
        <a:effectLst/>
      </c:spPr>
    </c:plotArea>
    <c:plotVisOnly val="1"/>
    <c:dispBlanksAs val="gap"/>
    <c:showDLblsOverMax val="0"/>
  </c:chart>
  <c:spPr>
    <a:noFill/>
    <a:ln>
      <a:noFill/>
    </a:ln>
    <a:effectLst/>
  </c:spPr>
  <c:txPr>
    <a:bodyPr/>
    <a:lstStyle/>
    <a:p>
      <a:pPr marL="0" algn="ctr" defTabSz="914400" rtl="0" eaLnBrk="1" latinLnBrk="0" hangingPunct="1">
        <a:defRPr lang="en-US" sz="600" kern="1200">
          <a:solidFill>
            <a:schemeClr val="tx1"/>
          </a:solidFill>
          <a:latin typeface="+mn-lt"/>
          <a:ea typeface="+mn-ea"/>
          <a:cs typeface="+mn-cs"/>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Sheet1!$B$5</c:f>
              <c:strCache>
                <c:ptCount val="1"/>
                <c:pt idx="0">
                  <c:v>Value</c:v>
                </c:pt>
              </c:strCache>
            </c:strRef>
          </c:tx>
          <c:dPt>
            <c:idx val="0"/>
            <c:bubble3D val="0"/>
            <c:spPr>
              <a:solidFill>
                <a:srgbClr val="684FA1"/>
              </a:solidFill>
              <a:ln w="19050">
                <a:solidFill>
                  <a:schemeClr val="lt1"/>
                </a:solidFill>
              </a:ln>
              <a:effectLst/>
            </c:spPr>
            <c:extLst>
              <c:ext xmlns:c16="http://schemas.microsoft.com/office/drawing/2014/chart" uri="{C3380CC4-5D6E-409C-BE32-E72D297353CC}">
                <c16:uniqueId val="{00000001-4686-4EE1-ABC3-37909C99227D}"/>
              </c:ext>
            </c:extLst>
          </c:dPt>
          <c:dPt>
            <c:idx val="1"/>
            <c:bubble3D val="0"/>
            <c:spPr>
              <a:solidFill>
                <a:srgbClr val="D0CECE"/>
              </a:solidFill>
              <a:ln w="19050">
                <a:solidFill>
                  <a:schemeClr val="lt1"/>
                </a:solidFill>
              </a:ln>
              <a:effectLst/>
            </c:spPr>
            <c:extLst>
              <c:ext xmlns:c16="http://schemas.microsoft.com/office/drawing/2014/chart" uri="{C3380CC4-5D6E-409C-BE32-E72D297353CC}">
                <c16:uniqueId val="{00000003-4686-4EE1-ABC3-37909C99227D}"/>
              </c:ext>
            </c:extLst>
          </c:dPt>
          <c:dLbls>
            <c:dLbl>
              <c:idx val="0"/>
              <c:numFmt formatCode="#,##0" sourceLinked="0"/>
              <c:spPr>
                <a:noFill/>
                <a:ln>
                  <a:noFill/>
                </a:ln>
                <a:effectLst/>
              </c:spPr>
              <c:txPr>
                <a:bodyPr rot="0" spcFirstLastPara="1" vertOverflow="clip" horzOverflow="clip" vert="horz" wrap="square" lIns="38100" tIns="19050" rIns="38100" bIns="19050" anchor="ctr" anchorCtr="0">
                  <a:noAutofit/>
                </a:bodyPr>
                <a:lstStyle/>
                <a:p>
                  <a:pPr algn="ctr">
                    <a:defRPr lang="en-US" sz="7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wedgeRectCallout">
                      <a:avLst/>
                    </a:prstGeom>
                    <a:noFill/>
                    <a:ln>
                      <a:noFill/>
                    </a:ln>
                  </c15:spPr>
                </c:ext>
                <c:ext xmlns:c16="http://schemas.microsoft.com/office/drawing/2014/chart" uri="{C3380CC4-5D6E-409C-BE32-E72D297353CC}">
                  <c16:uniqueId val="{00000001-4686-4EE1-ABC3-37909C99227D}"/>
                </c:ext>
              </c:extLst>
            </c:dLbl>
            <c:numFmt formatCode="#,##0" sourceLinked="0"/>
            <c:spPr>
              <a:noFill/>
              <a:ln>
                <a:noFill/>
              </a:ln>
              <a:effectLst/>
            </c:spPr>
            <c:txPr>
              <a:bodyPr rot="0" spcFirstLastPara="1" vertOverflow="ellipsis" vert="horz" wrap="square" lIns="38100" tIns="19050" rIns="38100" bIns="19050" anchor="ctr" anchorCtr="0">
                <a:spAutoFit/>
              </a:bodyPr>
              <a:lstStyle/>
              <a:p>
                <a:pPr algn="ctr">
                  <a:defRPr lang="en-US" sz="700" b="0" i="0" u="none" strike="noStrike" kern="1200" baseline="0">
                    <a:solidFill>
                      <a:schemeClr val="bg1"/>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s>
          <c:cat>
            <c:strRef>
              <c:f>Sheet1!$A$6:$A$7</c:f>
              <c:strCache>
                <c:ptCount val="2"/>
                <c:pt idx="0">
                  <c:v>Yes</c:v>
                </c:pt>
                <c:pt idx="1">
                  <c:v>No</c:v>
                </c:pt>
              </c:strCache>
            </c:strRef>
          </c:cat>
          <c:val>
            <c:numRef>
              <c:f>Sheet1!$B$6:$B$7</c:f>
              <c:numCache>
                <c:formatCode>0.0</c:formatCode>
                <c:ptCount val="2"/>
                <c:pt idx="0">
                  <c:v>4</c:v>
                </c:pt>
                <c:pt idx="1">
                  <c:v>96</c:v>
                </c:pt>
              </c:numCache>
            </c:numRef>
          </c:val>
          <c:extLst>
            <c:ext xmlns:c16="http://schemas.microsoft.com/office/drawing/2014/chart" uri="{C3380CC4-5D6E-409C-BE32-E72D297353CC}">
              <c16:uniqueId val="{00000004-4686-4EE1-ABC3-37909C99227D}"/>
            </c:ext>
          </c:extLst>
        </c:ser>
        <c:dLbls>
          <c:showLegendKey val="0"/>
          <c:showVal val="0"/>
          <c:showCatName val="0"/>
          <c:showSerName val="0"/>
          <c:showPercent val="0"/>
          <c:showBubbleSize val="0"/>
          <c:showLeaderLines val="1"/>
        </c:dLbls>
        <c:firstSliceAng val="0"/>
        <c:holeSize val="51"/>
      </c:doughnut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Sheet1!$B$5</c:f>
              <c:strCache>
                <c:ptCount val="1"/>
                <c:pt idx="0">
                  <c:v>Value</c:v>
                </c:pt>
              </c:strCache>
            </c:strRef>
          </c:tx>
          <c:dPt>
            <c:idx val="0"/>
            <c:bubble3D val="0"/>
            <c:spPr>
              <a:solidFill>
                <a:srgbClr val="3BB8C5"/>
              </a:solidFill>
              <a:ln w="19050">
                <a:solidFill>
                  <a:schemeClr val="lt1"/>
                </a:solidFill>
              </a:ln>
              <a:effectLst/>
            </c:spPr>
            <c:extLst>
              <c:ext xmlns:c16="http://schemas.microsoft.com/office/drawing/2014/chart" uri="{C3380CC4-5D6E-409C-BE32-E72D297353CC}">
                <c16:uniqueId val="{00000001-51C8-4EDF-BCF8-9DE2E3E4A7FE}"/>
              </c:ext>
            </c:extLst>
          </c:dPt>
          <c:dPt>
            <c:idx val="1"/>
            <c:bubble3D val="0"/>
            <c:spPr>
              <a:solidFill>
                <a:srgbClr val="D0CECE"/>
              </a:solidFill>
              <a:ln w="19050">
                <a:solidFill>
                  <a:schemeClr val="lt1"/>
                </a:solidFill>
              </a:ln>
              <a:effectLst/>
            </c:spPr>
            <c:extLst>
              <c:ext xmlns:c16="http://schemas.microsoft.com/office/drawing/2014/chart" uri="{C3380CC4-5D6E-409C-BE32-E72D297353CC}">
                <c16:uniqueId val="{00000003-51C8-4EDF-BCF8-9DE2E3E4A7FE}"/>
              </c:ext>
            </c:extLst>
          </c:dPt>
          <c:dLbls>
            <c:dLbl>
              <c:idx val="0"/>
              <c:numFmt formatCode="#,##0" sourceLinked="0"/>
              <c:spPr>
                <a:noFill/>
                <a:ln>
                  <a:noFill/>
                </a:ln>
                <a:effectLst/>
              </c:spPr>
              <c:txPr>
                <a:bodyPr rot="0" spcFirstLastPara="1" vertOverflow="clip" horzOverflow="clip" vert="horz" wrap="square" lIns="38100" tIns="19050" rIns="38100" bIns="19050" anchor="ctr" anchorCtr="1">
                  <a:noAutofit/>
                </a:bodyPr>
                <a:lstStyle/>
                <a:p>
                  <a:pPr>
                    <a:defRPr sz="700" b="0"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wedgeRectCallout">
                      <a:avLst/>
                    </a:prstGeom>
                    <a:noFill/>
                    <a:ln>
                      <a:noFill/>
                    </a:ln>
                  </c15:spPr>
                </c:ext>
                <c:ext xmlns:c16="http://schemas.microsoft.com/office/drawing/2014/chart" uri="{C3380CC4-5D6E-409C-BE32-E72D297353CC}">
                  <c16:uniqueId val="{00000001-51C8-4EDF-BCF8-9DE2E3E4A7FE}"/>
                </c:ext>
              </c:extLst>
            </c:dLbl>
            <c:spPr>
              <a:noFill/>
              <a:ln>
                <a:noFill/>
              </a:ln>
              <a:effectLst/>
            </c:spPr>
            <c:txPr>
              <a:bodyPr rot="0" spcFirstLastPara="1" vertOverflow="ellipsis" vert="horz" wrap="square" lIns="38100" tIns="19050" rIns="38100" bIns="19050" anchor="ctr" anchorCtr="1">
                <a:spAutoFit/>
              </a:bodyPr>
              <a:lstStyle/>
              <a:p>
                <a:pPr>
                  <a:defRPr sz="700" b="0" i="0" u="none" strike="noStrike" kern="1200" baseline="0">
                    <a:solidFill>
                      <a:schemeClr val="bg1"/>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extLst>
          </c:dLbls>
          <c:cat>
            <c:strRef>
              <c:f>Sheet1!$A$6:$A$7</c:f>
              <c:strCache>
                <c:ptCount val="2"/>
                <c:pt idx="0">
                  <c:v>Yes</c:v>
                </c:pt>
                <c:pt idx="1">
                  <c:v>No</c:v>
                </c:pt>
              </c:strCache>
            </c:strRef>
          </c:cat>
          <c:val>
            <c:numRef>
              <c:f>Sheet1!$B$6:$B$7</c:f>
              <c:numCache>
                <c:formatCode>General</c:formatCode>
                <c:ptCount val="2"/>
                <c:pt idx="0">
                  <c:v>18.2</c:v>
                </c:pt>
                <c:pt idx="1">
                  <c:v>81.8</c:v>
                </c:pt>
              </c:numCache>
            </c:numRef>
          </c:val>
          <c:extLst>
            <c:ext xmlns:c16="http://schemas.microsoft.com/office/drawing/2014/chart" uri="{C3380CC4-5D6E-409C-BE32-E72D297353CC}">
              <c16:uniqueId val="{00000004-51C8-4EDF-BCF8-9DE2E3E4A7FE}"/>
            </c:ext>
          </c:extLst>
        </c:ser>
        <c:dLbls>
          <c:showLegendKey val="0"/>
          <c:showVal val="0"/>
          <c:showCatName val="0"/>
          <c:showSerName val="0"/>
          <c:showPercent val="0"/>
          <c:showBubbleSize val="0"/>
          <c:showLeaderLines val="1"/>
        </c:dLbls>
        <c:firstSliceAng val="0"/>
        <c:holeSize val="51"/>
      </c:doughnut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0466027544489381"/>
          <c:y val="5.7641300308804114E-2"/>
          <c:w val="0.86014321949884054"/>
          <c:h val="0.75400686784924409"/>
        </c:manualLayout>
      </c:layout>
      <c:scatterChart>
        <c:scatterStyle val="lineMarker"/>
        <c:varyColors val="0"/>
        <c:ser>
          <c:idx val="0"/>
          <c:order val="0"/>
          <c:tx>
            <c:strRef>
              <c:f>Sheet1!$C$5</c:f>
              <c:strCache>
                <c:ptCount val="1"/>
                <c:pt idx="0">
                  <c:v>Retard de croissance</c:v>
                </c:pt>
              </c:strCache>
            </c:strRef>
          </c:tx>
          <c:spPr>
            <a:ln w="19050" cap="rnd">
              <a:solidFill>
                <a:srgbClr val="3BB8C5"/>
              </a:solidFill>
              <a:round/>
            </a:ln>
            <a:effectLst/>
          </c:spPr>
          <c:marker>
            <c:symbol val="none"/>
          </c:marker>
          <c:xVal>
            <c:numRef>
              <c:f>Sheet1!$B$6:$B$66</c:f>
              <c:numCache>
                <c:formatCode>General</c:formatCode>
                <c:ptCount val="61"/>
                <c:pt idx="0">
                  <c:v>3</c:v>
                </c:pt>
                <c:pt idx="1">
                  <c:v>9</c:v>
                </c:pt>
                <c:pt idx="2">
                  <c:v>15</c:v>
                </c:pt>
                <c:pt idx="3">
                  <c:v>21</c:v>
                </c:pt>
                <c:pt idx="4">
                  <c:v>30</c:v>
                </c:pt>
                <c:pt idx="5">
                  <c:v>42</c:v>
                </c:pt>
                <c:pt idx="6">
                  <c:v>54</c:v>
                </c:pt>
              </c:numCache>
            </c:numRef>
          </c:xVal>
          <c:yVal>
            <c:numRef>
              <c:f>Sheet1!$C$6:$C$66</c:f>
              <c:numCache>
                <c:formatCode>General</c:formatCode>
                <c:ptCount val="61"/>
                <c:pt idx="0">
                  <c:v>15.9</c:v>
                </c:pt>
                <c:pt idx="1">
                  <c:v>15.1</c:v>
                </c:pt>
                <c:pt idx="2">
                  <c:v>26.8</c:v>
                </c:pt>
                <c:pt idx="3">
                  <c:v>30.4</c:v>
                </c:pt>
                <c:pt idx="4">
                  <c:v>19.399999999999999</c:v>
                </c:pt>
                <c:pt idx="5">
                  <c:v>15.6</c:v>
                </c:pt>
                <c:pt idx="6">
                  <c:v>12.7</c:v>
                </c:pt>
              </c:numCache>
            </c:numRef>
          </c:yVal>
          <c:smooth val="0"/>
          <c:extLst>
            <c:ext xmlns:c16="http://schemas.microsoft.com/office/drawing/2014/chart" uri="{C3380CC4-5D6E-409C-BE32-E72D297353CC}">
              <c16:uniqueId val="{00000000-13AF-E14D-8E14-E12AEE6F41E4}"/>
            </c:ext>
          </c:extLst>
        </c:ser>
        <c:ser>
          <c:idx val="1"/>
          <c:order val="1"/>
          <c:tx>
            <c:strRef>
              <c:f>Sheet1!$D$5</c:f>
              <c:strCache>
                <c:ptCount val="1"/>
                <c:pt idx="0">
                  <c:v>Obésité</c:v>
                </c:pt>
              </c:strCache>
            </c:strRef>
          </c:tx>
          <c:spPr>
            <a:ln w="19050" cap="rnd">
              <a:solidFill>
                <a:srgbClr val="684FA1"/>
              </a:solidFill>
              <a:round/>
            </a:ln>
            <a:effectLst/>
          </c:spPr>
          <c:marker>
            <c:symbol val="none"/>
          </c:marker>
          <c:xVal>
            <c:numRef>
              <c:f>Sheet1!$B$6:$B$66</c:f>
              <c:numCache>
                <c:formatCode>General</c:formatCode>
                <c:ptCount val="61"/>
                <c:pt idx="0">
                  <c:v>3</c:v>
                </c:pt>
                <c:pt idx="1">
                  <c:v>9</c:v>
                </c:pt>
                <c:pt idx="2">
                  <c:v>15</c:v>
                </c:pt>
                <c:pt idx="3">
                  <c:v>21</c:v>
                </c:pt>
                <c:pt idx="4">
                  <c:v>30</c:v>
                </c:pt>
                <c:pt idx="5">
                  <c:v>42</c:v>
                </c:pt>
                <c:pt idx="6">
                  <c:v>54</c:v>
                </c:pt>
              </c:numCache>
            </c:numRef>
          </c:xVal>
          <c:yVal>
            <c:numRef>
              <c:f>Sheet1!$D$6:$D$66</c:f>
              <c:numCache>
                <c:formatCode>General</c:formatCode>
                <c:ptCount val="61"/>
                <c:pt idx="0">
                  <c:v>9.9</c:v>
                </c:pt>
                <c:pt idx="1">
                  <c:v>4.5</c:v>
                </c:pt>
                <c:pt idx="2">
                  <c:v>4.4000000000000004</c:v>
                </c:pt>
                <c:pt idx="3">
                  <c:v>3</c:v>
                </c:pt>
                <c:pt idx="4">
                  <c:v>4.0999999999999996</c:v>
                </c:pt>
                <c:pt idx="5">
                  <c:v>2.4</c:v>
                </c:pt>
                <c:pt idx="6">
                  <c:v>2.6</c:v>
                </c:pt>
              </c:numCache>
            </c:numRef>
          </c:yVal>
          <c:smooth val="0"/>
          <c:extLst>
            <c:ext xmlns:c16="http://schemas.microsoft.com/office/drawing/2014/chart" uri="{C3380CC4-5D6E-409C-BE32-E72D297353CC}">
              <c16:uniqueId val="{00000001-13AF-E14D-8E14-E12AEE6F41E4}"/>
            </c:ext>
          </c:extLst>
        </c:ser>
        <c:ser>
          <c:idx val="2"/>
          <c:order val="2"/>
          <c:tx>
            <c:strRef>
              <c:f>Sheet1!$E$5</c:f>
              <c:strCache>
                <c:ptCount val="1"/>
                <c:pt idx="0">
                  <c:v>Emaciation</c:v>
                </c:pt>
              </c:strCache>
            </c:strRef>
          </c:tx>
          <c:spPr>
            <a:ln w="19050" cap="rnd">
              <a:solidFill>
                <a:srgbClr val="F15A40"/>
              </a:solidFill>
              <a:round/>
            </a:ln>
            <a:effectLst/>
          </c:spPr>
          <c:marker>
            <c:symbol val="none"/>
          </c:marker>
          <c:xVal>
            <c:numRef>
              <c:f>Sheet1!$B$6:$B$66</c:f>
              <c:numCache>
                <c:formatCode>General</c:formatCode>
                <c:ptCount val="61"/>
                <c:pt idx="0">
                  <c:v>3</c:v>
                </c:pt>
                <c:pt idx="1">
                  <c:v>9</c:v>
                </c:pt>
                <c:pt idx="2">
                  <c:v>15</c:v>
                </c:pt>
                <c:pt idx="3">
                  <c:v>21</c:v>
                </c:pt>
                <c:pt idx="4">
                  <c:v>30</c:v>
                </c:pt>
                <c:pt idx="5">
                  <c:v>42</c:v>
                </c:pt>
                <c:pt idx="6">
                  <c:v>54</c:v>
                </c:pt>
              </c:numCache>
            </c:numRef>
          </c:xVal>
          <c:yVal>
            <c:numRef>
              <c:f>Sheet1!$E$6:$E$66</c:f>
              <c:numCache>
                <c:formatCode>General</c:formatCode>
                <c:ptCount val="61"/>
                <c:pt idx="0">
                  <c:v>5.9</c:v>
                </c:pt>
                <c:pt idx="1">
                  <c:v>6.8</c:v>
                </c:pt>
                <c:pt idx="2">
                  <c:v>5.9</c:v>
                </c:pt>
                <c:pt idx="3">
                  <c:v>2.2999999999999998</c:v>
                </c:pt>
                <c:pt idx="4">
                  <c:v>3.7</c:v>
                </c:pt>
                <c:pt idx="5">
                  <c:v>5.8</c:v>
                </c:pt>
                <c:pt idx="6">
                  <c:v>5.0999999999999996</c:v>
                </c:pt>
              </c:numCache>
            </c:numRef>
          </c:yVal>
          <c:smooth val="0"/>
          <c:extLst>
            <c:ext xmlns:c16="http://schemas.microsoft.com/office/drawing/2014/chart" uri="{C3380CC4-5D6E-409C-BE32-E72D297353CC}">
              <c16:uniqueId val="{00000002-13AF-E14D-8E14-E12AEE6F41E4}"/>
            </c:ext>
          </c:extLst>
        </c:ser>
        <c:ser>
          <c:idx val="3"/>
          <c:order val="3"/>
          <c:tx>
            <c:strRef>
              <c:f>Sheet1!$F$5</c:f>
              <c:strCache>
                <c:ptCount val="1"/>
                <c:pt idx="0">
                  <c:v>Insuffisance pondérale</c:v>
                </c:pt>
              </c:strCache>
            </c:strRef>
          </c:tx>
          <c:spPr>
            <a:ln w="19050" cap="rnd">
              <a:solidFill>
                <a:srgbClr val="FCB040"/>
              </a:solidFill>
              <a:round/>
            </a:ln>
            <a:effectLst/>
          </c:spPr>
          <c:marker>
            <c:symbol val="none"/>
          </c:marker>
          <c:xVal>
            <c:numRef>
              <c:f>Sheet1!$B$6:$B$66</c:f>
              <c:numCache>
                <c:formatCode>General</c:formatCode>
                <c:ptCount val="61"/>
                <c:pt idx="0">
                  <c:v>3</c:v>
                </c:pt>
                <c:pt idx="1">
                  <c:v>9</c:v>
                </c:pt>
                <c:pt idx="2">
                  <c:v>15</c:v>
                </c:pt>
                <c:pt idx="3">
                  <c:v>21</c:v>
                </c:pt>
                <c:pt idx="4">
                  <c:v>30</c:v>
                </c:pt>
                <c:pt idx="5">
                  <c:v>42</c:v>
                </c:pt>
                <c:pt idx="6">
                  <c:v>54</c:v>
                </c:pt>
              </c:numCache>
            </c:numRef>
          </c:xVal>
          <c:yVal>
            <c:numRef>
              <c:f>Sheet1!$F$6:$F$66</c:f>
              <c:numCache>
                <c:formatCode>General</c:formatCode>
                <c:ptCount val="61"/>
                <c:pt idx="0">
                  <c:v>11.4</c:v>
                </c:pt>
                <c:pt idx="1">
                  <c:v>7.8</c:v>
                </c:pt>
                <c:pt idx="2">
                  <c:v>11.6</c:v>
                </c:pt>
                <c:pt idx="3">
                  <c:v>6.6</c:v>
                </c:pt>
                <c:pt idx="4">
                  <c:v>7.9</c:v>
                </c:pt>
                <c:pt idx="5">
                  <c:v>9.8000000000000007</c:v>
                </c:pt>
                <c:pt idx="6">
                  <c:v>9</c:v>
                </c:pt>
              </c:numCache>
            </c:numRef>
          </c:yVal>
          <c:smooth val="0"/>
          <c:extLst>
            <c:ext xmlns:c16="http://schemas.microsoft.com/office/drawing/2014/chart" uri="{C3380CC4-5D6E-409C-BE32-E72D297353CC}">
              <c16:uniqueId val="{00000003-13AF-E14D-8E14-E12AEE6F41E4}"/>
            </c:ext>
          </c:extLst>
        </c:ser>
        <c:dLbls>
          <c:showLegendKey val="0"/>
          <c:showVal val="0"/>
          <c:showCatName val="0"/>
          <c:showSerName val="0"/>
          <c:showPercent val="0"/>
          <c:showBubbleSize val="0"/>
        </c:dLbls>
        <c:axId val="220597976"/>
        <c:axId val="221006016"/>
      </c:scatterChart>
      <c:valAx>
        <c:axId val="220597976"/>
        <c:scaling>
          <c:orientation val="minMax"/>
          <c:max val="60"/>
        </c:scaling>
        <c:delete val="0"/>
        <c:axPos val="b"/>
        <c:title>
          <c:tx>
            <c:rich>
              <a:bodyPr rot="0" spcFirstLastPara="1" vertOverflow="ellipsis" vert="horz" wrap="square" anchor="ctr" anchorCtr="1"/>
              <a:lstStyle/>
              <a:p>
                <a:pPr>
                  <a:defRPr sz="600" b="0" i="0" u="none" strike="noStrike" kern="1200" baseline="0">
                    <a:solidFill>
                      <a:schemeClr val="tx1">
                        <a:lumMod val="65000"/>
                        <a:lumOff val="35000"/>
                      </a:schemeClr>
                    </a:solidFill>
                    <a:latin typeface="+mn-lt"/>
                    <a:ea typeface="+mn-ea"/>
                    <a:cs typeface="+mn-cs"/>
                  </a:defRPr>
                </a:pPr>
                <a:r>
                  <a:rPr lang="en-US"/>
                  <a:t>Age in months</a:t>
                </a:r>
              </a:p>
            </c:rich>
          </c:tx>
          <c:overlay val="0"/>
          <c:spPr>
            <a:noFill/>
            <a:ln>
              <a:noFill/>
            </a:ln>
            <a:effectLst/>
          </c:spPr>
          <c:txPr>
            <a:bodyPr rot="0" spcFirstLastPara="1" vertOverflow="ellipsis" vert="horz" wrap="square" anchor="ctr" anchorCtr="1"/>
            <a:lstStyle/>
            <a:p>
              <a:pPr>
                <a:defRPr sz="6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600" b="0" i="0" u="none" strike="noStrike" kern="1200" baseline="0">
                <a:solidFill>
                  <a:schemeClr val="tx1">
                    <a:lumMod val="65000"/>
                    <a:lumOff val="35000"/>
                  </a:schemeClr>
                </a:solidFill>
                <a:latin typeface="+mn-lt"/>
                <a:ea typeface="+mn-ea"/>
                <a:cs typeface="+mn-cs"/>
              </a:defRPr>
            </a:pPr>
            <a:endParaRPr lang="en-US"/>
          </a:p>
        </c:txPr>
        <c:crossAx val="221006016"/>
        <c:crosses val="autoZero"/>
        <c:crossBetween val="midCat"/>
        <c:majorUnit val="12"/>
      </c:valAx>
      <c:valAx>
        <c:axId val="221006016"/>
        <c:scaling>
          <c:orientation val="minMax"/>
          <c:max val="100"/>
          <c:min val="0"/>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lgn="ctr" rtl="0">
                  <a:defRPr lang="fr-FR" sz="600" b="0" i="0" u="none" strike="noStrike" kern="1200" baseline="0" noProof="0">
                    <a:solidFill>
                      <a:schemeClr val="bg2">
                        <a:lumMod val="75000"/>
                      </a:schemeClr>
                    </a:solidFill>
                    <a:latin typeface="+mn-lt"/>
                    <a:ea typeface="+mn-ea"/>
                    <a:cs typeface="+mn-cs"/>
                  </a:defRPr>
                </a:pPr>
                <a:r>
                  <a:rPr lang="fr-FR" sz="600" b="0" i="0" u="none" strike="noStrike" kern="1200" baseline="0" noProof="0" dirty="0">
                    <a:solidFill>
                      <a:schemeClr val="bg2">
                        <a:lumMod val="75000"/>
                      </a:schemeClr>
                    </a:solidFill>
                    <a:latin typeface="+mn-lt"/>
                    <a:ea typeface="+mn-ea"/>
                    <a:cs typeface="+mn-cs"/>
                  </a:rPr>
                  <a:t>Pourcentage</a:t>
                </a:r>
              </a:p>
            </c:rich>
          </c:tx>
          <c:layout>
            <c:manualLayout>
              <c:xMode val="edge"/>
              <c:yMode val="edge"/>
              <c:x val="0"/>
              <c:y val="0.42746046843747537"/>
            </c:manualLayout>
          </c:layout>
          <c:overlay val="0"/>
          <c:spPr>
            <a:noFill/>
            <a:ln>
              <a:noFill/>
            </a:ln>
            <a:effectLst/>
          </c:spPr>
          <c:txPr>
            <a:bodyPr rot="-5400000" spcFirstLastPara="1" vertOverflow="ellipsis" vert="horz" wrap="square" anchor="ctr" anchorCtr="1"/>
            <a:lstStyle/>
            <a:p>
              <a:pPr algn="ctr" rtl="0">
                <a:defRPr lang="fr-FR" sz="600" b="0" i="0" u="none" strike="noStrike" kern="1200" baseline="0" noProof="0">
                  <a:solidFill>
                    <a:schemeClr val="bg2">
                      <a:lumMod val="7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noFill/>
            <a:round/>
          </a:ln>
          <a:effectLst/>
        </c:spPr>
        <c:txPr>
          <a:bodyPr rot="-60000000" spcFirstLastPara="1" vertOverflow="ellipsis" vert="horz" wrap="square" anchor="ctr" anchorCtr="1"/>
          <a:lstStyle/>
          <a:p>
            <a:pPr>
              <a:defRPr sz="600" b="0" i="0" u="none" strike="noStrike" kern="1200" baseline="0">
                <a:solidFill>
                  <a:schemeClr val="tx1">
                    <a:lumMod val="65000"/>
                    <a:lumOff val="35000"/>
                  </a:schemeClr>
                </a:solidFill>
                <a:latin typeface="+mn-lt"/>
                <a:ea typeface="+mn-ea"/>
                <a:cs typeface="+mn-cs"/>
              </a:defRPr>
            </a:pPr>
            <a:endParaRPr lang="en-US"/>
          </a:p>
        </c:txPr>
        <c:crossAx val="220597976"/>
        <c:crosses val="autoZero"/>
        <c:crossBetween val="midCat"/>
        <c:majorUnit val="20"/>
      </c:valAx>
      <c:spPr>
        <a:noFill/>
        <a:ln>
          <a:noFill/>
        </a:ln>
        <a:effectLst/>
      </c:spPr>
    </c:plotArea>
    <c:legend>
      <c:legendPos val="b"/>
      <c:layout>
        <c:manualLayout>
          <c:xMode val="edge"/>
          <c:yMode val="edge"/>
          <c:x val="8.0672320773273548E-2"/>
          <c:y val="0.92943980089722356"/>
          <c:w val="0.91932767922672642"/>
          <c:h val="7.0560199102776416E-2"/>
        </c:manualLayout>
      </c:layout>
      <c:overlay val="0"/>
      <c:spPr>
        <a:noFill/>
        <a:ln>
          <a:noFill/>
        </a:ln>
        <a:effectLst/>
      </c:spPr>
      <c:txPr>
        <a:bodyPr rot="0" spcFirstLastPara="1" vertOverflow="ellipsis" vert="horz" wrap="square" anchor="ctr" anchorCtr="1"/>
        <a:lstStyle/>
        <a:p>
          <a:pPr>
            <a:defRPr sz="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600"/>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3192560472779115E-2"/>
          <c:y val="7.6745456722852615E-2"/>
          <c:w val="0.88575746999284211"/>
          <c:h val="0.75375945164649094"/>
        </c:manualLayout>
      </c:layout>
      <c:stockChart>
        <c:ser>
          <c:idx val="0"/>
          <c:order val="0"/>
          <c:tx>
            <c:strRef>
              <c:f>Sheet1!$B$5</c:f>
              <c:strCache>
                <c:ptCount val="1"/>
                <c:pt idx="0">
                  <c:v>Lowest</c:v>
                </c:pt>
              </c:strCache>
            </c:strRef>
          </c:tx>
          <c:spPr>
            <a:ln w="25400" cap="rnd">
              <a:noFill/>
              <a:round/>
            </a:ln>
            <a:effectLst/>
          </c:spPr>
          <c:marker>
            <c:symbol val="circle"/>
            <c:size val="6"/>
            <c:spPr>
              <a:solidFill>
                <a:schemeClr val="bg1"/>
              </a:solidFill>
              <a:ln w="22225">
                <a:solidFill>
                  <a:srgbClr val="3AB9C6"/>
                </a:solidFill>
                <a:round/>
              </a:ln>
              <a:effectLst/>
            </c:spPr>
          </c:marker>
          <c:dLbls>
            <c:dLbl>
              <c:idx val="0"/>
              <c:tx>
                <c:rich>
                  <a:bodyPr/>
                  <a:lstStyle/>
                  <a:p>
                    <a:r>
                      <a:rPr lang="en-US" dirty="0" err="1"/>
                      <a:t>Urbain</a:t>
                    </a:r>
                    <a:r>
                      <a:rPr lang="en-US" baseline="0" dirty="0"/>
                      <a:t>, </a:t>
                    </a:r>
                    <a:fld id="{E080A987-3033-479F-BABE-FC72AD1A5158}" type="VALUE">
                      <a:rPr lang="en-US" baseline="0"/>
                      <a:pPr/>
                      <a:t>[VALUE]</a:t>
                    </a:fld>
                    <a:endParaRPr lang="en-US" baseline="0" dirty="0"/>
                  </a:p>
                </c:rich>
              </c:tx>
              <c:dLblPos val="b"/>
              <c:showLegendKey val="0"/>
              <c:showVal val="1"/>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0-92FC-4883-95BF-E6617D64428B}"/>
                </c:ext>
              </c:extLst>
            </c:dLbl>
            <c:dLbl>
              <c:idx val="1"/>
              <c:layout>
                <c:manualLayout>
                  <c:x val="-0.13568263696219304"/>
                  <c:y val="7.869940687071901E-2"/>
                </c:manualLayout>
              </c:layout>
              <c:tx>
                <c:rich>
                  <a:bodyPr/>
                  <a:lstStyle/>
                  <a:p>
                    <a:r>
                      <a:rPr lang="en-US" dirty="0"/>
                      <a:t>Le plus riche</a:t>
                    </a:r>
                    <a:r>
                      <a:rPr lang="en-US" baseline="0" dirty="0"/>
                      <a:t>, </a:t>
                    </a:r>
                    <a:fld id="{5ED94B58-B069-4D90-A58D-D828BF9006F8}" type="VALUE">
                      <a:rPr lang="en-US" baseline="0"/>
                      <a:pPr/>
                      <a:t>[VALUE]</a:t>
                    </a:fld>
                    <a:endParaRPr lang="en-US" baseline="0" dirty="0"/>
                  </a:p>
                </c:rich>
              </c:tx>
              <c:dLblPos val="r"/>
              <c:showLegendKey val="0"/>
              <c:showVal val="1"/>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1-92FC-4883-95BF-E6617D64428B}"/>
                </c:ext>
              </c:extLst>
            </c:dLbl>
            <c:dLbl>
              <c:idx val="2"/>
              <c:layout>
                <c:manualLayout>
                  <c:x val="-9.5066344066302794E-2"/>
                  <c:y val="7.869940687071901E-2"/>
                </c:manualLayout>
              </c:layout>
              <c:tx>
                <c:rich>
                  <a:bodyPr/>
                  <a:lstStyle/>
                  <a:p>
                    <a:r>
                      <a:rPr lang="en-US" baseline="0" dirty="0" err="1"/>
                      <a:t>Supérieur</a:t>
                    </a:r>
                    <a:r>
                      <a:rPr lang="en-US" baseline="0" dirty="0"/>
                      <a:t>, </a:t>
                    </a:r>
                    <a:fld id="{3DCF9249-C649-4954-A8B5-FD9FC3D04972}" type="VALUE">
                      <a:rPr lang="en-US" baseline="0"/>
                      <a:pPr/>
                      <a:t>[VALUE]</a:t>
                    </a:fld>
                    <a:endParaRPr lang="en-US" baseline="0" dirty="0"/>
                  </a:p>
                </c:rich>
              </c:tx>
              <c:dLblPos val="r"/>
              <c:showLegendKey val="0"/>
              <c:showVal val="1"/>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2-92FC-4883-95BF-E6617D64428B}"/>
                </c:ext>
              </c:extLst>
            </c:dLbl>
            <c:dLbl>
              <c:idx val="3"/>
              <c:layout>
                <c:manualLayout>
                  <c:x val="-5.3776849677301043E-2"/>
                  <c:y val="4.7013936708481779E-2"/>
                </c:manualLayout>
              </c:layout>
              <c:tx>
                <c:rich>
                  <a:bodyPr/>
                  <a:lstStyle/>
                  <a:p>
                    <a:r>
                      <a:rPr lang="en-US" baseline="0" dirty="0" err="1"/>
                      <a:t>Ngazidja</a:t>
                    </a:r>
                    <a:r>
                      <a:rPr lang="en-US" baseline="0" dirty="0"/>
                      <a:t>, </a:t>
                    </a:r>
                    <a:fld id="{EEF98BF8-B737-44BB-B486-46D81C7B1316}" type="VALUE">
                      <a:rPr lang="en-US" baseline="0"/>
                      <a:pPr/>
                      <a:t>[VALUE]</a:t>
                    </a:fld>
                    <a:endParaRPr lang="en-US" baseline="0" dirty="0"/>
                  </a:p>
                </c:rich>
              </c:tx>
              <c:dLblPos val="r"/>
              <c:showLegendKey val="0"/>
              <c:showVal val="1"/>
              <c:showCatName val="0"/>
              <c:showSerName val="0"/>
              <c:showPercent val="0"/>
              <c:showBubbleSize val="0"/>
              <c:extLst>
                <c:ext xmlns:c15="http://schemas.microsoft.com/office/drawing/2012/chart" uri="{CE6537A1-D6FC-4f65-9D91-7224C49458BB}">
                  <c15:layout>
                    <c:manualLayout>
                      <c:w val="0.17101181356222972"/>
                      <c:h val="6.2341779520905881E-2"/>
                    </c:manualLayout>
                  </c15:layout>
                  <c15:dlblFieldTable/>
                  <c15:showDataLabelsRange val="1"/>
                </c:ext>
                <c:ext xmlns:c16="http://schemas.microsoft.com/office/drawing/2014/chart" uri="{C3380CC4-5D6E-409C-BE32-E72D297353CC}">
                  <c16:uniqueId val="{00000003-92FC-4883-95BF-E6617D64428B}"/>
                </c:ext>
              </c:extLst>
            </c:dLbl>
            <c:numFmt formatCode="#,##0" sourceLinked="0"/>
            <c:spPr>
              <a:solidFill>
                <a:schemeClr val="lt1"/>
              </a:solidFill>
              <a:ln>
                <a:noFill/>
              </a:ln>
              <a:effectLst/>
            </c:spPr>
            <c:txPr>
              <a:bodyPr rot="0" spcFirstLastPara="1" vertOverflow="clip" horzOverflow="clip" vert="horz" wrap="square" lIns="38100" tIns="19050" rIns="38100" bIns="19050" anchor="ctr" anchorCtr="0">
                <a:spAutoFit/>
              </a:bodyPr>
              <a:lstStyle/>
              <a:p>
                <a:pPr algn="ctr">
                  <a:defRPr lang="en-US" sz="600" b="0" i="0" u="none" strike="noStrike" kern="1200" baseline="0">
                    <a:solidFill>
                      <a:schemeClr val="tx1"/>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a:noFill/>
                  <a:ln>
                    <a:noFill/>
                  </a:ln>
                </c15:spPr>
                <c15:showDataLabelsRange val="1"/>
                <c15:showLeaderLines val="0"/>
              </c:ext>
            </c:extLst>
          </c:dLbls>
          <c:cat>
            <c:strRef>
              <c:f>Sheet1!$A$6:$A$9</c:f>
              <c:strCache>
                <c:ptCount val="4"/>
                <c:pt idx="0">
                  <c:v>Milieu</c:v>
                </c:pt>
                <c:pt idx="1">
                  <c:v>Quintile
de bien-être</c:v>
                </c:pt>
                <c:pt idx="2">
                  <c:v>Niveau d'instruction 
de la mère</c:v>
                </c:pt>
                <c:pt idx="3">
                  <c:v>Région</c:v>
                </c:pt>
              </c:strCache>
            </c:strRef>
          </c:cat>
          <c:val>
            <c:numRef>
              <c:f>Sheet1!$B$6:$B$9</c:f>
              <c:numCache>
                <c:formatCode>0.0</c:formatCode>
                <c:ptCount val="4"/>
                <c:pt idx="0">
                  <c:v>15.5</c:v>
                </c:pt>
                <c:pt idx="1">
                  <c:v>12.5</c:v>
                </c:pt>
                <c:pt idx="2">
                  <c:v>12.5</c:v>
                </c:pt>
                <c:pt idx="3">
                  <c:v>14.2</c:v>
                </c:pt>
              </c:numCache>
            </c:numRef>
          </c:val>
          <c:smooth val="0"/>
          <c:extLst>
            <c:ext xmlns:c15="http://schemas.microsoft.com/office/drawing/2012/chart" uri="{02D57815-91ED-43cb-92C2-25804820EDAC}">
              <c15:datalabelsRange>
                <c15:f>Sheet1!$F$6:$F$9</c15:f>
                <c15:dlblRangeCache>
                  <c:ptCount val="4"/>
                  <c:pt idx="0">
                    <c:v>Urbain</c:v>
                  </c:pt>
                  <c:pt idx="1">
                    <c:v>   Le plus riche</c:v>
                  </c:pt>
                  <c:pt idx="2">
                    <c:v>Supérieur</c:v>
                  </c:pt>
                  <c:pt idx="3">
                    <c:v>Ngazidja</c:v>
                  </c:pt>
                </c15:dlblRangeCache>
              </c15:datalabelsRange>
            </c:ext>
            <c:ext xmlns:c16="http://schemas.microsoft.com/office/drawing/2014/chart" uri="{C3380CC4-5D6E-409C-BE32-E72D297353CC}">
              <c16:uniqueId val="{00000005-7BA1-4BFE-8F89-93FB8C9029F2}"/>
            </c:ext>
          </c:extLst>
        </c:ser>
        <c:ser>
          <c:idx val="1"/>
          <c:order val="1"/>
          <c:tx>
            <c:strRef>
              <c:f>Sheet1!$C$5</c:f>
              <c:strCache>
                <c:ptCount val="1"/>
                <c:pt idx="0">
                  <c:v>Highest</c:v>
                </c:pt>
              </c:strCache>
            </c:strRef>
          </c:tx>
          <c:spPr>
            <a:ln w="25400" cap="rnd">
              <a:noFill/>
              <a:round/>
            </a:ln>
            <a:effectLst/>
          </c:spPr>
          <c:marker>
            <c:symbol val="circle"/>
            <c:size val="6"/>
            <c:spPr>
              <a:solidFill>
                <a:srgbClr val="3AB9C6"/>
              </a:solidFill>
              <a:ln w="22225">
                <a:solidFill>
                  <a:srgbClr val="3AB9C6"/>
                </a:solidFill>
                <a:round/>
              </a:ln>
              <a:effectLst/>
            </c:spPr>
          </c:marker>
          <c:dLbls>
            <c:dLbl>
              <c:idx val="0"/>
              <c:tx>
                <c:rich>
                  <a:bodyPr/>
                  <a:lstStyle/>
                  <a:p>
                    <a:fld id="{9DEE798A-374C-427A-8CBD-444C8545CDA8}" type="CELLRANGE">
                      <a:rPr lang="en-US" baseline="0"/>
                      <a:pPr/>
                      <a:t>[CELLRANGE]</a:t>
                    </a:fld>
                    <a:r>
                      <a:rPr lang="en-US" baseline="0"/>
                      <a:t>, </a:t>
                    </a:r>
                    <a:fld id="{CB57865D-FC2C-4B4C-99B5-1E92776032D5}" type="VALUE">
                      <a:rPr lang="en-US" baseline="0"/>
                      <a:pPr/>
                      <a:t>[VALUE]</a:t>
                    </a:fld>
                    <a:endParaRPr lang="en-US" baseline="0"/>
                  </a:p>
                </c:rich>
              </c:tx>
              <c:dLblPos val="t"/>
              <c:showLegendKey val="0"/>
              <c:showVal val="1"/>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4-92FC-4883-95BF-E6617D64428B}"/>
                </c:ext>
              </c:extLst>
            </c:dLbl>
            <c:dLbl>
              <c:idx val="1"/>
              <c:tx>
                <c:rich>
                  <a:bodyPr/>
                  <a:lstStyle/>
                  <a:p>
                    <a:r>
                      <a:rPr lang="en-US" dirty="0"/>
                      <a:t>Le plus </a:t>
                    </a:r>
                    <a:r>
                      <a:rPr lang="en-US" dirty="0" err="1"/>
                      <a:t>pauvre</a:t>
                    </a:r>
                    <a:r>
                      <a:rPr lang="en-US" baseline="0" dirty="0"/>
                      <a:t>, </a:t>
                    </a:r>
                    <a:fld id="{A863B304-75F8-45E4-BED9-05D0F955094D}" type="VALUE">
                      <a:rPr lang="en-US" baseline="0"/>
                      <a:pPr/>
                      <a:t>[VALUE]</a:t>
                    </a:fld>
                    <a:endParaRPr lang="en-US" baseline="0" dirty="0"/>
                  </a:p>
                </c:rich>
              </c:tx>
              <c:dLblPos val="t"/>
              <c:showLegendKey val="0"/>
              <c:showVal val="1"/>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5-92FC-4883-95BF-E6617D64428B}"/>
                </c:ext>
              </c:extLst>
            </c:dLbl>
            <c:dLbl>
              <c:idx val="2"/>
              <c:tx>
                <c:rich>
                  <a:bodyPr/>
                  <a:lstStyle/>
                  <a:p>
                    <a:r>
                      <a:rPr lang="en-US" baseline="0" dirty="0" err="1"/>
                      <a:t>Aucun</a:t>
                    </a:r>
                    <a:r>
                      <a:rPr lang="en-US" baseline="0" dirty="0"/>
                      <a:t>, </a:t>
                    </a:r>
                    <a:fld id="{368495EE-DCEA-4C1D-B617-BFB2A7187655}" type="VALUE">
                      <a:rPr lang="en-US" baseline="0"/>
                      <a:pPr/>
                      <a:t>[VALUE]</a:t>
                    </a:fld>
                    <a:endParaRPr lang="en-US" baseline="0" dirty="0"/>
                  </a:p>
                </c:rich>
              </c:tx>
              <c:dLblPos val="t"/>
              <c:showLegendKey val="0"/>
              <c:showVal val="1"/>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6-92FC-4883-95BF-E6617D64428B}"/>
                </c:ext>
              </c:extLst>
            </c:dLbl>
            <c:dLbl>
              <c:idx val="3"/>
              <c:tx>
                <c:rich>
                  <a:bodyPr/>
                  <a:lstStyle/>
                  <a:p>
                    <a:r>
                      <a:rPr lang="en-US" baseline="0" dirty="0" err="1"/>
                      <a:t>Ndzuwani</a:t>
                    </a:r>
                    <a:r>
                      <a:rPr lang="en-US" baseline="0" dirty="0"/>
                      <a:t>, </a:t>
                    </a:r>
                    <a:fld id="{D03FD539-63A1-41C3-BEB4-0A9084C95023}" type="VALUE">
                      <a:rPr lang="en-US" baseline="0"/>
                      <a:pPr/>
                      <a:t>[VALUE]</a:t>
                    </a:fld>
                    <a:endParaRPr lang="en-US" baseline="0" dirty="0"/>
                  </a:p>
                </c:rich>
              </c:tx>
              <c:dLblPos val="t"/>
              <c:showLegendKey val="0"/>
              <c:showVal val="1"/>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7-92FC-4883-95BF-E6617D64428B}"/>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600" b="0" i="0" u="none" strike="noStrike" kern="1200" baseline="0">
                    <a:solidFill>
                      <a:schemeClr val="tx1"/>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DataLabelsRange val="1"/>
                <c15:showLeaderLines val="0"/>
              </c:ext>
            </c:extLst>
          </c:dLbls>
          <c:cat>
            <c:strRef>
              <c:f>Sheet1!$A$6:$A$9</c:f>
              <c:strCache>
                <c:ptCount val="4"/>
                <c:pt idx="0">
                  <c:v>Milieu</c:v>
                </c:pt>
                <c:pt idx="1">
                  <c:v>Quintile
de bien-être</c:v>
                </c:pt>
                <c:pt idx="2">
                  <c:v>Niveau d'instruction 
de la mère</c:v>
                </c:pt>
                <c:pt idx="3">
                  <c:v>Région</c:v>
                </c:pt>
              </c:strCache>
            </c:strRef>
          </c:cat>
          <c:val>
            <c:numRef>
              <c:f>Sheet1!$C$6:$C$9</c:f>
              <c:numCache>
                <c:formatCode>0.0</c:formatCode>
                <c:ptCount val="4"/>
                <c:pt idx="0">
                  <c:v>19.399999999999999</c:v>
                </c:pt>
                <c:pt idx="1">
                  <c:v>26.3</c:v>
                </c:pt>
                <c:pt idx="2">
                  <c:v>22.3</c:v>
                </c:pt>
                <c:pt idx="3">
                  <c:v>22.4</c:v>
                </c:pt>
              </c:numCache>
            </c:numRef>
          </c:val>
          <c:smooth val="0"/>
          <c:extLst>
            <c:ext xmlns:c15="http://schemas.microsoft.com/office/drawing/2012/chart" uri="{02D57815-91ED-43cb-92C2-25804820EDAC}">
              <c15:datalabelsRange>
                <c15:f>Sheet1!$G$6:$G$9</c15:f>
                <c15:dlblRangeCache>
                  <c:ptCount val="4"/>
                  <c:pt idx="0">
                    <c:v>Rural</c:v>
                  </c:pt>
                  <c:pt idx="1">
                    <c:v>   Le plus pauvre</c:v>
                  </c:pt>
                  <c:pt idx="2">
                    <c:v>Aucun</c:v>
                  </c:pt>
                  <c:pt idx="3">
                    <c:v>Ndzuwani</c:v>
                  </c:pt>
                </c15:dlblRangeCache>
              </c15:datalabelsRange>
            </c:ext>
            <c:ext xmlns:c16="http://schemas.microsoft.com/office/drawing/2014/chart" uri="{C3380CC4-5D6E-409C-BE32-E72D297353CC}">
              <c16:uniqueId val="{0000000B-7BA1-4BFE-8F89-93FB8C9029F2}"/>
            </c:ext>
          </c:extLst>
        </c:ser>
        <c:ser>
          <c:idx val="2"/>
          <c:order val="2"/>
          <c:tx>
            <c:strRef>
              <c:f>Sheet1!$D$5</c:f>
              <c:strCache>
                <c:ptCount val="1"/>
                <c:pt idx="0">
                  <c:v>National</c:v>
                </c:pt>
              </c:strCache>
            </c:strRef>
          </c:tx>
          <c:spPr>
            <a:ln w="25400" cap="rnd">
              <a:noFill/>
              <a:round/>
            </a:ln>
            <a:effectLst/>
          </c:spPr>
          <c:marker>
            <c:symbol val="dash"/>
            <c:size val="6"/>
            <c:spPr>
              <a:gradFill rotWithShape="1">
                <a:gsLst>
                  <a:gs pos="0">
                    <a:schemeClr val="accent3">
                      <a:satMod val="103000"/>
                      <a:lumMod val="102000"/>
                      <a:tint val="94000"/>
                    </a:schemeClr>
                  </a:gs>
                  <a:gs pos="50000">
                    <a:schemeClr val="accent3">
                      <a:satMod val="110000"/>
                      <a:lumMod val="100000"/>
                      <a:shade val="100000"/>
                    </a:schemeClr>
                  </a:gs>
                  <a:gs pos="100000">
                    <a:schemeClr val="accent3">
                      <a:lumMod val="99000"/>
                      <a:satMod val="120000"/>
                      <a:shade val="78000"/>
                    </a:schemeClr>
                  </a:gs>
                </a:gsLst>
                <a:lin ang="5400000" scaled="0"/>
              </a:gradFill>
              <a:ln w="9525">
                <a:solidFill>
                  <a:schemeClr val="bg1">
                    <a:lumMod val="65000"/>
                  </a:schemeClr>
                </a:solidFill>
                <a:round/>
              </a:ln>
              <a:effectLst/>
            </c:spPr>
          </c:marker>
          <c:cat>
            <c:strRef>
              <c:f>Sheet1!$A$6:$A$9</c:f>
              <c:strCache>
                <c:ptCount val="4"/>
                <c:pt idx="0">
                  <c:v>Milieu</c:v>
                </c:pt>
                <c:pt idx="1">
                  <c:v>Quintile
de bien-être</c:v>
                </c:pt>
                <c:pt idx="2">
                  <c:v>Niveau d'instruction 
de la mère</c:v>
                </c:pt>
                <c:pt idx="3">
                  <c:v>Région</c:v>
                </c:pt>
              </c:strCache>
            </c:strRef>
          </c:cat>
          <c:val>
            <c:numRef>
              <c:f>Sheet1!$D$6:$D$9</c:f>
              <c:numCache>
                <c:formatCode>0.0</c:formatCode>
                <c:ptCount val="4"/>
                <c:pt idx="0">
                  <c:v>18.2</c:v>
                </c:pt>
                <c:pt idx="1">
                  <c:v>18.2</c:v>
                </c:pt>
                <c:pt idx="2">
                  <c:v>18.2</c:v>
                </c:pt>
                <c:pt idx="3">
                  <c:v>18.2</c:v>
                </c:pt>
              </c:numCache>
            </c:numRef>
          </c:val>
          <c:smooth val="0"/>
          <c:extLst>
            <c:ext xmlns:c16="http://schemas.microsoft.com/office/drawing/2014/chart" uri="{C3380CC4-5D6E-409C-BE32-E72D297353CC}">
              <c16:uniqueId val="{0000000C-7BA1-4BFE-8F89-93FB8C9029F2}"/>
            </c:ext>
          </c:extLst>
        </c:ser>
        <c:dLbls>
          <c:showLegendKey val="0"/>
          <c:showVal val="0"/>
          <c:showCatName val="0"/>
          <c:showSerName val="0"/>
          <c:showPercent val="0"/>
          <c:showBubbleSize val="0"/>
        </c:dLbls>
        <c:hiLowLines>
          <c:spPr>
            <a:ln w="3175" cap="flat" cmpd="sng" algn="ctr">
              <a:solidFill>
                <a:schemeClr val="bg1">
                  <a:lumMod val="65000"/>
                </a:schemeClr>
              </a:solidFill>
              <a:round/>
            </a:ln>
            <a:effectLst/>
          </c:spPr>
        </c:hiLowLines>
        <c:axId val="184101096"/>
        <c:axId val="184098744"/>
      </c:stockChart>
      <c:catAx>
        <c:axId val="184101096"/>
        <c:scaling>
          <c:orientation val="minMax"/>
        </c:scaling>
        <c:delete val="0"/>
        <c:axPos val="b"/>
        <c:numFmt formatCode="General" sourceLinked="1"/>
        <c:majorTickMark val="none"/>
        <c:minorTickMark val="none"/>
        <c:tickLblPos val="low"/>
        <c:spPr>
          <a:noFill/>
          <a:ln w="6350" cap="flat" cmpd="sng" algn="ctr">
            <a:solidFill>
              <a:schemeClr val="tx1">
                <a:lumMod val="15000"/>
                <a:lumOff val="85000"/>
              </a:schemeClr>
            </a:solidFill>
            <a:round/>
          </a:ln>
          <a:effectLst/>
        </c:spPr>
        <c:txPr>
          <a:bodyPr rot="0" spcFirstLastPara="1" vertOverflow="ellipsis" wrap="square" anchor="t" anchorCtr="0"/>
          <a:lstStyle/>
          <a:p>
            <a:pPr>
              <a:defRPr sz="600" b="0" i="0" u="none" strike="noStrike" kern="1200" baseline="0">
                <a:solidFill>
                  <a:schemeClr val="tx1">
                    <a:lumMod val="65000"/>
                    <a:lumOff val="35000"/>
                  </a:schemeClr>
                </a:solidFill>
                <a:latin typeface="+mn-lt"/>
                <a:ea typeface="+mn-ea"/>
                <a:cs typeface="+mn-cs"/>
              </a:defRPr>
            </a:pPr>
            <a:endParaRPr lang="en-US"/>
          </a:p>
        </c:txPr>
        <c:crossAx val="184098744"/>
        <c:crosses val="autoZero"/>
        <c:auto val="1"/>
        <c:lblAlgn val="ctr"/>
        <c:lblOffset val="250"/>
        <c:noMultiLvlLbl val="0"/>
      </c:catAx>
      <c:valAx>
        <c:axId val="184098744"/>
        <c:scaling>
          <c:orientation val="minMax"/>
          <c:max val="100"/>
          <c:min val="0"/>
        </c:scaling>
        <c:delete val="0"/>
        <c:axPos val="l"/>
        <c:majorGridlines>
          <c:spPr>
            <a:ln w="6350"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lang="fr-FR" sz="600" b="0" i="0" u="none" strike="noStrike" kern="1200" baseline="0" noProof="0">
                    <a:solidFill>
                      <a:schemeClr val="bg2">
                        <a:lumMod val="75000"/>
                      </a:schemeClr>
                    </a:solidFill>
                    <a:latin typeface="+mn-lt"/>
                    <a:ea typeface="+mn-ea"/>
                    <a:cs typeface="+mn-cs"/>
                  </a:defRPr>
                </a:pPr>
                <a:r>
                  <a:rPr lang="fr-FR" sz="600" noProof="0" dirty="0">
                    <a:solidFill>
                      <a:schemeClr val="bg2">
                        <a:lumMod val="75000"/>
                      </a:schemeClr>
                    </a:solidFill>
                  </a:rPr>
                  <a:t>Pourcentage</a:t>
                </a:r>
              </a:p>
            </c:rich>
          </c:tx>
          <c:layout>
            <c:manualLayout>
              <c:xMode val="edge"/>
              <c:yMode val="edge"/>
              <c:x val="0"/>
              <c:y val="0.34954912719239101"/>
            </c:manualLayout>
          </c:layout>
          <c:overlay val="0"/>
          <c:spPr>
            <a:noFill/>
            <a:ln>
              <a:noFill/>
            </a:ln>
            <a:effectLst/>
          </c:spPr>
          <c:txPr>
            <a:bodyPr rot="-5400000" spcFirstLastPara="1" vertOverflow="ellipsis" vert="horz" wrap="square" anchor="ctr" anchorCtr="1"/>
            <a:lstStyle/>
            <a:p>
              <a:pPr>
                <a:defRPr lang="fr-FR" sz="600" b="0" i="0" u="none" strike="noStrike" kern="1200" baseline="0" noProof="0">
                  <a:solidFill>
                    <a:schemeClr val="bg2">
                      <a:lumMod val="75000"/>
                    </a:schemeClr>
                  </a:solidFill>
                  <a:latin typeface="+mn-lt"/>
                  <a:ea typeface="+mn-ea"/>
                  <a:cs typeface="+mn-cs"/>
                </a:defRPr>
              </a:pPr>
              <a:endParaRPr lang="en-US"/>
            </a:p>
          </c:txPr>
        </c:title>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600" b="0" i="0" u="none" strike="noStrike" kern="1200" baseline="0">
                <a:solidFill>
                  <a:schemeClr val="tx1">
                    <a:lumMod val="65000"/>
                    <a:lumOff val="35000"/>
                  </a:schemeClr>
                </a:solidFill>
                <a:latin typeface="+mn-lt"/>
                <a:ea typeface="+mn-ea"/>
                <a:cs typeface="+mn-cs"/>
              </a:defRPr>
            </a:pPr>
            <a:endParaRPr lang="en-US"/>
          </a:p>
        </c:txPr>
        <c:crossAx val="184101096"/>
        <c:crosses val="autoZero"/>
        <c:crossBetween val="between"/>
        <c:majorUnit val="20"/>
      </c:valAx>
      <c:spPr>
        <a:noFill/>
        <a:ln>
          <a:noFill/>
        </a:ln>
        <a:effectLst/>
      </c:spPr>
    </c:plotArea>
    <c:legend>
      <c:legendPos val="r"/>
      <c:legendEntry>
        <c:idx val="0"/>
        <c:delete val="1"/>
      </c:legendEntry>
      <c:legendEntry>
        <c:idx val="1"/>
        <c:delete val="1"/>
      </c:legendEntry>
      <c:layout>
        <c:manualLayout>
          <c:xMode val="edge"/>
          <c:yMode val="edge"/>
          <c:x val="0.86812678489478423"/>
          <c:y val="5.0846781034499964E-3"/>
          <c:w val="0.12540773649308165"/>
          <c:h val="6.7263039363425578E-2"/>
        </c:manualLayout>
      </c:layout>
      <c:overlay val="0"/>
      <c:spPr>
        <a:noFill/>
        <a:ln>
          <a:noFill/>
        </a:ln>
        <a:effectLst/>
      </c:spPr>
      <c:txPr>
        <a:bodyPr rot="0" spcFirstLastPara="1" vertOverflow="ellipsis" vert="horz" wrap="square" anchor="ctr" anchorCtr="1"/>
        <a:lstStyle/>
        <a:p>
          <a:pPr>
            <a:defRPr sz="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446188247960578"/>
          <c:y val="7.6745456722852615E-2"/>
          <c:w val="0.85194950397236202"/>
          <c:h val="0.75904039799207601"/>
        </c:manualLayout>
      </c:layout>
      <c:stockChart>
        <c:ser>
          <c:idx val="0"/>
          <c:order val="0"/>
          <c:tx>
            <c:strRef>
              <c:f>Sheet1!$B$5</c:f>
              <c:strCache>
                <c:ptCount val="1"/>
                <c:pt idx="0">
                  <c:v>Lowest</c:v>
                </c:pt>
              </c:strCache>
            </c:strRef>
          </c:tx>
          <c:spPr>
            <a:ln w="25400" cap="rnd">
              <a:noFill/>
              <a:round/>
            </a:ln>
            <a:effectLst/>
          </c:spPr>
          <c:marker>
            <c:symbol val="circle"/>
            <c:size val="6"/>
            <c:spPr>
              <a:solidFill>
                <a:schemeClr val="bg1"/>
              </a:solidFill>
              <a:ln w="22225">
                <a:solidFill>
                  <a:srgbClr val="F15A40"/>
                </a:solidFill>
                <a:round/>
              </a:ln>
              <a:effectLst/>
            </c:spPr>
          </c:marker>
          <c:dLbls>
            <c:dLbl>
              <c:idx val="0"/>
              <c:tx>
                <c:rich>
                  <a:bodyPr/>
                  <a:lstStyle/>
                  <a:p>
                    <a:fld id="{CC4C728B-44F8-408B-A135-B40E60B962FD}" type="CELLRANGE">
                      <a:rPr lang="en-US" baseline="0"/>
                      <a:pPr/>
                      <a:t>[CELLRANGE]</a:t>
                    </a:fld>
                    <a:r>
                      <a:rPr lang="en-US" baseline="0"/>
                      <a:t>, </a:t>
                    </a:r>
                    <a:fld id="{ADC0206B-2515-44D9-AFC9-3925CB5D56EB}" type="VALUE">
                      <a:rPr lang="en-US" baseline="0"/>
                      <a:pPr/>
                      <a:t>[VALUE]</a:t>
                    </a:fld>
                    <a:endParaRPr lang="en-US" baseline="0"/>
                  </a:p>
                </c:rich>
              </c:tx>
              <c:dLblPos val="r"/>
              <c:showLegendKey val="0"/>
              <c:showVal val="1"/>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0-D553-4AB6-AB90-81720818822E}"/>
                </c:ext>
              </c:extLst>
            </c:dLbl>
            <c:dLbl>
              <c:idx val="1"/>
              <c:tx>
                <c:rich>
                  <a:bodyPr/>
                  <a:lstStyle/>
                  <a:p>
                    <a:fld id="{E6707A6E-7E38-4A2B-B330-6D7C2A8EC4D4}" type="CELLRANGE">
                      <a:rPr lang="en-US"/>
                      <a:pPr/>
                      <a:t>[CELLRANGE]</a:t>
                    </a:fld>
                    <a:r>
                      <a:rPr lang="en-US" baseline="0"/>
                      <a:t>, </a:t>
                    </a:r>
                    <a:fld id="{8F50CA24-A632-4588-AE39-48B45A66D4AF}" type="VALUE">
                      <a:rPr lang="en-US" baseline="0"/>
                      <a:pPr/>
                      <a:t>[VALUE]</a:t>
                    </a:fld>
                    <a:endParaRPr lang="en-US" baseline="0"/>
                  </a:p>
                </c:rich>
              </c:tx>
              <c:dLblPos val="r"/>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1-02FD-45D0-870C-B3F7A02B0A0C}"/>
                </c:ext>
              </c:extLst>
            </c:dLbl>
            <c:dLbl>
              <c:idx val="2"/>
              <c:tx>
                <c:rich>
                  <a:bodyPr/>
                  <a:lstStyle/>
                  <a:p>
                    <a:fld id="{163CCE52-96C3-494E-AAD4-F5DBCF0E4976}" type="CELLRANGE">
                      <a:rPr lang="en-US"/>
                      <a:pPr/>
                      <a:t>[CELLRANGE]</a:t>
                    </a:fld>
                    <a:r>
                      <a:rPr lang="en-US" baseline="0"/>
                      <a:t>, </a:t>
                    </a:r>
                    <a:fld id="{8C4DDC0F-261C-42A0-BB02-9B4099E10B71}" type="VALUE">
                      <a:rPr lang="en-US" baseline="0"/>
                      <a:pPr/>
                      <a:t>[VALUE]</a:t>
                    </a:fld>
                    <a:endParaRPr lang="en-US" baseline="0"/>
                  </a:p>
                </c:rich>
              </c:tx>
              <c:dLblPos val="r"/>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2-02FD-45D0-870C-B3F7A02B0A0C}"/>
                </c:ext>
              </c:extLst>
            </c:dLbl>
            <c:dLbl>
              <c:idx val="3"/>
              <c:tx>
                <c:rich>
                  <a:bodyPr/>
                  <a:lstStyle/>
                  <a:p>
                    <a:fld id="{FE69EE58-3A5D-42BD-9A0C-2B7095956AE3}" type="CELLRANGE">
                      <a:rPr lang="en-US"/>
                      <a:pPr/>
                      <a:t>[CELLRANGE]</a:t>
                    </a:fld>
                    <a:r>
                      <a:rPr lang="en-US" baseline="0"/>
                      <a:t>, </a:t>
                    </a:r>
                    <a:fld id="{B290DDAF-6955-41D1-BF4B-731E9D22ECED}" type="VALUE">
                      <a:rPr lang="en-US" baseline="0"/>
                      <a:pPr/>
                      <a:t>[VALUE]</a:t>
                    </a:fld>
                    <a:endParaRPr lang="en-US" baseline="0"/>
                  </a:p>
                </c:rich>
              </c:tx>
              <c:dLblPos val="r"/>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3-02FD-45D0-870C-B3F7A02B0A0C}"/>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600" b="0" i="0" u="none" strike="noStrike" kern="1200" baseline="0">
                    <a:solidFill>
                      <a:schemeClr val="tx1">
                        <a:lumMod val="75000"/>
                        <a:lumOff val="25000"/>
                      </a:schemeClr>
                    </a:solidFill>
                    <a:latin typeface="+mn-lt"/>
                    <a:ea typeface="+mn-ea"/>
                    <a:cs typeface="+mn-cs"/>
                  </a:defRPr>
                </a:pPr>
                <a:endParaRPr lang="en-US"/>
              </a:p>
            </c:txPr>
            <c:dLblPos val="r"/>
            <c:showLegendKey val="0"/>
            <c:showVal val="1"/>
            <c:showCatName val="0"/>
            <c:showSerName val="0"/>
            <c:showPercent val="0"/>
            <c:showBubbleSize val="0"/>
            <c:showLeaderLines val="0"/>
            <c:extLst>
              <c:ext xmlns:c15="http://schemas.microsoft.com/office/drawing/2012/chart" uri="{CE6537A1-D6FC-4f65-9D91-7224C49458BB}">
                <c15:showDataLabelsRange val="1"/>
                <c15:showLeaderLines val="1"/>
                <c15:leaderLines>
                  <c:spPr>
                    <a:ln w="9525" cap="flat" cmpd="sng" algn="ctr">
                      <a:solidFill>
                        <a:schemeClr val="tx1">
                          <a:lumMod val="35000"/>
                          <a:lumOff val="65000"/>
                        </a:schemeClr>
                      </a:solidFill>
                      <a:round/>
                    </a:ln>
                    <a:effectLst/>
                  </c:spPr>
                </c15:leaderLines>
              </c:ext>
            </c:extLst>
          </c:dLbls>
          <c:cat>
            <c:strRef>
              <c:f>Sheet1!$A$6:$A$9</c:f>
              <c:strCache>
                <c:ptCount val="4"/>
                <c:pt idx="0">
                  <c:v>Milieu</c:v>
                </c:pt>
                <c:pt idx="1">
                  <c:v>Quintile 
de bien-être</c:v>
                </c:pt>
                <c:pt idx="2">
                  <c:v>Niveau d'instruction
de la mère</c:v>
                </c:pt>
                <c:pt idx="3">
                  <c:v>Age de l'enfant</c:v>
                </c:pt>
              </c:strCache>
            </c:strRef>
          </c:cat>
          <c:val>
            <c:numRef>
              <c:f>Sheet1!$B$6:$B$9</c:f>
              <c:numCache>
                <c:formatCode>0.0</c:formatCode>
                <c:ptCount val="4"/>
                <c:pt idx="0">
                  <c:v>4.9000000000000004</c:v>
                </c:pt>
                <c:pt idx="1">
                  <c:v>4.2</c:v>
                </c:pt>
                <c:pt idx="2">
                  <c:v>4.8</c:v>
                </c:pt>
                <c:pt idx="3">
                  <c:v>2.2999999999999998</c:v>
                </c:pt>
              </c:numCache>
            </c:numRef>
          </c:val>
          <c:smooth val="0"/>
          <c:extLst>
            <c:ext xmlns:c15="http://schemas.microsoft.com/office/drawing/2012/chart" uri="{02D57815-91ED-43cb-92C2-25804820EDAC}">
              <c15:datalabelsRange>
                <c15:f>Sheet1!$G$6:$G$9</c15:f>
                <c15:dlblRangeCache>
                  <c:ptCount val="4"/>
                  <c:pt idx="0">
                    <c:v>Urbain</c:v>
                  </c:pt>
                  <c:pt idx="1">
                    <c:v>Second</c:v>
                  </c:pt>
                  <c:pt idx="2">
                    <c:v>Aucun</c:v>
                  </c:pt>
                  <c:pt idx="3">
                    <c:v>6-11 mois</c:v>
                  </c:pt>
                </c15:dlblRangeCache>
              </c15:datalabelsRange>
            </c:ext>
            <c:ext xmlns:c16="http://schemas.microsoft.com/office/drawing/2014/chart" uri="{C3380CC4-5D6E-409C-BE32-E72D297353CC}">
              <c16:uniqueId val="{00000004-058D-4389-9477-38C271E569BB}"/>
            </c:ext>
          </c:extLst>
        </c:ser>
        <c:ser>
          <c:idx val="1"/>
          <c:order val="1"/>
          <c:tx>
            <c:strRef>
              <c:f>Sheet1!$C$5</c:f>
              <c:strCache>
                <c:ptCount val="1"/>
                <c:pt idx="0">
                  <c:v>Highest</c:v>
                </c:pt>
              </c:strCache>
            </c:strRef>
          </c:tx>
          <c:spPr>
            <a:ln w="25400" cap="rnd">
              <a:noFill/>
              <a:round/>
            </a:ln>
            <a:effectLst/>
          </c:spPr>
          <c:marker>
            <c:symbol val="circle"/>
            <c:size val="6"/>
            <c:spPr>
              <a:solidFill>
                <a:srgbClr val="F15A40"/>
              </a:solidFill>
              <a:ln w="22225">
                <a:solidFill>
                  <a:srgbClr val="F15A40"/>
                </a:solidFill>
                <a:round/>
              </a:ln>
              <a:effectLst/>
            </c:spPr>
          </c:marker>
          <c:dLbls>
            <c:dLbl>
              <c:idx val="0"/>
              <c:tx>
                <c:rich>
                  <a:bodyPr/>
                  <a:lstStyle/>
                  <a:p>
                    <a:fld id="{2A5BEBE5-00F1-430B-9967-3FFE13EE17F1}" type="CELLRANGE">
                      <a:rPr lang="en-US" baseline="0"/>
                      <a:pPr/>
                      <a:t>[CELLRANGE]</a:t>
                    </a:fld>
                    <a:r>
                      <a:rPr lang="en-US" baseline="0"/>
                      <a:t>, </a:t>
                    </a:r>
                    <a:fld id="{09CB1252-13F8-4892-A3B2-7886017180F8}" type="VALUE">
                      <a:rPr lang="en-US" baseline="0"/>
                      <a:pPr/>
                      <a:t>[VALUE]</a:t>
                    </a:fld>
                    <a:endParaRPr lang="en-US" baseline="0"/>
                  </a:p>
                </c:rich>
              </c:tx>
              <c:dLblPos val="t"/>
              <c:showLegendKey val="0"/>
              <c:showVal val="1"/>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4-02FD-45D0-870C-B3F7A02B0A0C}"/>
                </c:ext>
              </c:extLst>
            </c:dLbl>
            <c:dLbl>
              <c:idx val="1"/>
              <c:tx>
                <c:rich>
                  <a:bodyPr/>
                  <a:lstStyle/>
                  <a:p>
                    <a:fld id="{02A37F99-A6FE-489F-940A-0A5EB41EAB3B}" type="CELLRANGE">
                      <a:rPr lang="en-US"/>
                      <a:pPr/>
                      <a:t>[CELLRANGE]</a:t>
                    </a:fld>
                    <a:r>
                      <a:rPr lang="en-US" baseline="0"/>
                      <a:t>, </a:t>
                    </a:r>
                    <a:fld id="{1FE83109-1687-4634-85A6-52E91382539B}" type="VALUE">
                      <a:rPr lang="en-US" baseline="0"/>
                      <a:pPr/>
                      <a:t>[VALUE]</a:t>
                    </a:fld>
                    <a:endParaRPr lang="en-US" baseline="0"/>
                  </a:p>
                </c:rich>
              </c:tx>
              <c:dLblPos val="t"/>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5-02FD-45D0-870C-B3F7A02B0A0C}"/>
                </c:ext>
              </c:extLst>
            </c:dLbl>
            <c:dLbl>
              <c:idx val="2"/>
              <c:tx>
                <c:rich>
                  <a:bodyPr/>
                  <a:lstStyle/>
                  <a:p>
                    <a:fld id="{99E0F422-92D7-46C6-8F7D-5497C96D0DA2}" type="CELLRANGE">
                      <a:rPr lang="en-US"/>
                      <a:pPr/>
                      <a:t>[CELLRANGE]</a:t>
                    </a:fld>
                    <a:r>
                      <a:rPr lang="en-US" baseline="0"/>
                      <a:t>, </a:t>
                    </a:r>
                    <a:fld id="{29E17B00-D1EF-4CE5-949B-EE951FE9ED66}" type="VALUE">
                      <a:rPr lang="en-US" baseline="0"/>
                      <a:pPr/>
                      <a:t>[VALUE]</a:t>
                    </a:fld>
                    <a:endParaRPr lang="en-US" baseline="0"/>
                  </a:p>
                </c:rich>
              </c:tx>
              <c:dLblPos val="t"/>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6-02FD-45D0-870C-B3F7A02B0A0C}"/>
                </c:ext>
              </c:extLst>
            </c:dLbl>
            <c:dLbl>
              <c:idx val="3"/>
              <c:tx>
                <c:rich>
                  <a:bodyPr/>
                  <a:lstStyle/>
                  <a:p>
                    <a:fld id="{DC009542-FB5A-49DC-931A-D1DC3FEE85B5}" type="CELLRANGE">
                      <a:rPr lang="en-US"/>
                      <a:pPr/>
                      <a:t>[CELLRANGE]</a:t>
                    </a:fld>
                    <a:r>
                      <a:rPr lang="en-US" baseline="0"/>
                      <a:t>, </a:t>
                    </a:r>
                    <a:fld id="{CD5DFEFE-3AD1-46CE-B7DC-EE533DE79F2D}" type="VALUE">
                      <a:rPr lang="en-US" baseline="0"/>
                      <a:pPr/>
                      <a:t>[VALUE]</a:t>
                    </a:fld>
                    <a:endParaRPr lang="en-US" baseline="0"/>
                  </a:p>
                </c:rich>
              </c:tx>
              <c:dLblPos val="t"/>
              <c:showLegendKey val="0"/>
              <c:showVal val="1"/>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7-02FD-45D0-870C-B3F7A02B0A0C}"/>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6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DataLabelsRange val="1"/>
                <c15:showLeaderLines val="0"/>
              </c:ext>
            </c:extLst>
          </c:dLbls>
          <c:cat>
            <c:strRef>
              <c:f>Sheet1!$A$6:$A$9</c:f>
              <c:strCache>
                <c:ptCount val="4"/>
                <c:pt idx="0">
                  <c:v>Milieu</c:v>
                </c:pt>
                <c:pt idx="1">
                  <c:v>Quintile 
de bien-être</c:v>
                </c:pt>
                <c:pt idx="2">
                  <c:v>Niveau d'instruction
de la mère</c:v>
                </c:pt>
                <c:pt idx="3">
                  <c:v>Age de l'enfant</c:v>
                </c:pt>
              </c:strCache>
            </c:strRef>
          </c:cat>
          <c:val>
            <c:numRef>
              <c:f>Sheet1!$C$6:$C$9</c:f>
              <c:numCache>
                <c:formatCode>0.0</c:formatCode>
                <c:ptCount val="4"/>
                <c:pt idx="0">
                  <c:v>5.4</c:v>
                </c:pt>
                <c:pt idx="1">
                  <c:v>6</c:v>
                </c:pt>
                <c:pt idx="2">
                  <c:v>5.5</c:v>
                </c:pt>
                <c:pt idx="3">
                  <c:v>6.8</c:v>
                </c:pt>
              </c:numCache>
            </c:numRef>
          </c:val>
          <c:smooth val="0"/>
          <c:extLst>
            <c:ext xmlns:c15="http://schemas.microsoft.com/office/drawing/2012/chart" uri="{02D57815-91ED-43cb-92C2-25804820EDAC}">
              <c15:datalabelsRange>
                <c15:f>Sheet1!$F$6:$F$9</c15:f>
                <c15:dlblRangeCache>
                  <c:ptCount val="4"/>
                  <c:pt idx="0">
                    <c:v>Rural</c:v>
                  </c:pt>
                  <c:pt idx="1">
                    <c:v>Quatrième</c:v>
                  </c:pt>
                  <c:pt idx="2">
                    <c:v>Supérieur</c:v>
                  </c:pt>
                  <c:pt idx="3">
                    <c:v>18-23 mois</c:v>
                  </c:pt>
                </c15:dlblRangeCache>
              </c15:datalabelsRange>
            </c:ext>
            <c:ext xmlns:c16="http://schemas.microsoft.com/office/drawing/2014/chart" uri="{C3380CC4-5D6E-409C-BE32-E72D297353CC}">
              <c16:uniqueId val="{00000009-058D-4389-9477-38C271E569BB}"/>
            </c:ext>
          </c:extLst>
        </c:ser>
        <c:ser>
          <c:idx val="2"/>
          <c:order val="2"/>
          <c:tx>
            <c:strRef>
              <c:f>Sheet1!$D$5</c:f>
              <c:strCache>
                <c:ptCount val="1"/>
                <c:pt idx="0">
                  <c:v>National</c:v>
                </c:pt>
              </c:strCache>
            </c:strRef>
          </c:tx>
          <c:spPr>
            <a:ln w="25400" cap="rnd">
              <a:noFill/>
              <a:round/>
            </a:ln>
            <a:effectLst/>
          </c:spPr>
          <c:marker>
            <c:symbol val="dash"/>
            <c:size val="6"/>
            <c:spPr>
              <a:gradFill rotWithShape="1">
                <a:gsLst>
                  <a:gs pos="0">
                    <a:schemeClr val="accent3">
                      <a:satMod val="103000"/>
                      <a:lumMod val="102000"/>
                      <a:tint val="94000"/>
                    </a:schemeClr>
                  </a:gs>
                  <a:gs pos="50000">
                    <a:schemeClr val="accent3">
                      <a:satMod val="110000"/>
                      <a:lumMod val="100000"/>
                      <a:shade val="100000"/>
                    </a:schemeClr>
                  </a:gs>
                  <a:gs pos="100000">
                    <a:schemeClr val="accent3">
                      <a:lumMod val="99000"/>
                      <a:satMod val="120000"/>
                      <a:shade val="78000"/>
                    </a:schemeClr>
                  </a:gs>
                </a:gsLst>
                <a:lin ang="5400000" scaled="0"/>
              </a:gradFill>
              <a:ln w="9525">
                <a:solidFill>
                  <a:schemeClr val="bg1">
                    <a:lumMod val="65000"/>
                  </a:schemeClr>
                </a:solidFill>
                <a:round/>
              </a:ln>
              <a:effectLst/>
            </c:spPr>
          </c:marker>
          <c:cat>
            <c:strRef>
              <c:f>Sheet1!$A$6:$A$9</c:f>
              <c:strCache>
                <c:ptCount val="4"/>
                <c:pt idx="0">
                  <c:v>Milieu</c:v>
                </c:pt>
                <c:pt idx="1">
                  <c:v>Quintile 
de bien-être</c:v>
                </c:pt>
                <c:pt idx="2">
                  <c:v>Niveau d'instruction
de la mère</c:v>
                </c:pt>
                <c:pt idx="3">
                  <c:v>Age de l'enfant</c:v>
                </c:pt>
              </c:strCache>
            </c:strRef>
          </c:cat>
          <c:val>
            <c:numRef>
              <c:f>Sheet1!$D$6:$D$9</c:f>
              <c:numCache>
                <c:formatCode>0.0</c:formatCode>
                <c:ptCount val="4"/>
                <c:pt idx="0">
                  <c:v>5.0999999999999996</c:v>
                </c:pt>
                <c:pt idx="1">
                  <c:v>5.0999999999999996</c:v>
                </c:pt>
                <c:pt idx="2">
                  <c:v>5.0999999999999996</c:v>
                </c:pt>
                <c:pt idx="3">
                  <c:v>5.0999999999999996</c:v>
                </c:pt>
              </c:numCache>
            </c:numRef>
          </c:val>
          <c:smooth val="0"/>
          <c:extLst>
            <c:ext xmlns:c16="http://schemas.microsoft.com/office/drawing/2014/chart" uri="{C3380CC4-5D6E-409C-BE32-E72D297353CC}">
              <c16:uniqueId val="{0000000A-058D-4389-9477-38C271E569BB}"/>
            </c:ext>
          </c:extLst>
        </c:ser>
        <c:dLbls>
          <c:showLegendKey val="0"/>
          <c:showVal val="0"/>
          <c:showCatName val="0"/>
          <c:showSerName val="0"/>
          <c:showPercent val="0"/>
          <c:showBubbleSize val="0"/>
        </c:dLbls>
        <c:hiLowLines>
          <c:spPr>
            <a:ln w="3175" cap="flat" cmpd="sng" algn="ctr">
              <a:solidFill>
                <a:schemeClr val="bg1">
                  <a:lumMod val="65000"/>
                </a:schemeClr>
              </a:solidFill>
              <a:round/>
            </a:ln>
            <a:effectLst/>
          </c:spPr>
        </c:hiLowLines>
        <c:axId val="184099528"/>
        <c:axId val="184099920"/>
      </c:stockChart>
      <c:catAx>
        <c:axId val="184099528"/>
        <c:scaling>
          <c:orientation val="minMax"/>
        </c:scaling>
        <c:delete val="0"/>
        <c:axPos val="b"/>
        <c:numFmt formatCode="General" sourceLinked="1"/>
        <c:majorTickMark val="none"/>
        <c:minorTickMark val="none"/>
        <c:tickLblPos val="low"/>
        <c:spPr>
          <a:noFill/>
          <a:ln w="6350" cap="flat" cmpd="sng" algn="ctr">
            <a:solidFill>
              <a:schemeClr val="tx1">
                <a:lumMod val="15000"/>
                <a:lumOff val="85000"/>
              </a:schemeClr>
            </a:solidFill>
            <a:round/>
          </a:ln>
          <a:effectLst/>
        </c:spPr>
        <c:txPr>
          <a:bodyPr rot="0" spcFirstLastPara="1" vertOverflow="ellipsis" wrap="square" anchor="t" anchorCtr="0"/>
          <a:lstStyle/>
          <a:p>
            <a:pPr>
              <a:defRPr sz="600" b="0" i="0" u="none" strike="noStrike" kern="1200" baseline="0">
                <a:solidFill>
                  <a:schemeClr val="tx1">
                    <a:lumMod val="65000"/>
                    <a:lumOff val="35000"/>
                  </a:schemeClr>
                </a:solidFill>
                <a:latin typeface="+mn-lt"/>
                <a:ea typeface="+mn-ea"/>
                <a:cs typeface="+mn-cs"/>
              </a:defRPr>
            </a:pPr>
            <a:endParaRPr lang="en-US"/>
          </a:p>
        </c:txPr>
        <c:crossAx val="184099920"/>
        <c:crosses val="autoZero"/>
        <c:auto val="1"/>
        <c:lblAlgn val="ctr"/>
        <c:lblOffset val="250"/>
        <c:noMultiLvlLbl val="0"/>
      </c:catAx>
      <c:valAx>
        <c:axId val="184099920"/>
        <c:scaling>
          <c:orientation val="minMax"/>
          <c:max val="100"/>
          <c:min val="0"/>
        </c:scaling>
        <c:delete val="0"/>
        <c:axPos val="l"/>
        <c:majorGridlines>
          <c:spPr>
            <a:ln w="6350"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lang="fr-FR" sz="600" b="0" i="0" u="none" strike="noStrike" kern="1200" baseline="0" noProof="0">
                    <a:solidFill>
                      <a:schemeClr val="bg2">
                        <a:lumMod val="75000"/>
                      </a:schemeClr>
                    </a:solidFill>
                    <a:latin typeface="+mn-lt"/>
                    <a:ea typeface="+mn-ea"/>
                    <a:cs typeface="+mn-cs"/>
                  </a:defRPr>
                </a:pPr>
                <a:r>
                  <a:rPr lang="fr-FR" sz="600" noProof="0" dirty="0">
                    <a:solidFill>
                      <a:schemeClr val="bg2">
                        <a:lumMod val="75000"/>
                      </a:schemeClr>
                    </a:solidFill>
                  </a:rPr>
                  <a:t>Pourcentage</a:t>
                </a:r>
              </a:p>
            </c:rich>
          </c:tx>
          <c:layout>
            <c:manualLayout>
              <c:xMode val="edge"/>
              <c:yMode val="edge"/>
              <c:x val="0"/>
              <c:y val="0.34954912719239101"/>
            </c:manualLayout>
          </c:layout>
          <c:overlay val="0"/>
          <c:spPr>
            <a:noFill/>
            <a:ln>
              <a:noFill/>
            </a:ln>
            <a:effectLst/>
          </c:spPr>
          <c:txPr>
            <a:bodyPr rot="-5400000" spcFirstLastPara="1" vertOverflow="ellipsis" vert="horz" wrap="square" anchor="ctr" anchorCtr="1"/>
            <a:lstStyle/>
            <a:p>
              <a:pPr>
                <a:defRPr lang="fr-FR" sz="600" b="0" i="0" u="none" strike="noStrike" kern="1200" baseline="0" noProof="0">
                  <a:solidFill>
                    <a:schemeClr val="bg2">
                      <a:lumMod val="75000"/>
                    </a:schemeClr>
                  </a:solidFill>
                  <a:latin typeface="+mn-lt"/>
                  <a:ea typeface="+mn-ea"/>
                  <a:cs typeface="+mn-cs"/>
                </a:defRPr>
              </a:pPr>
              <a:endParaRPr lang="en-US"/>
            </a:p>
          </c:txPr>
        </c:title>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600" b="0" i="0" u="none" strike="noStrike" kern="1200" baseline="0">
                <a:solidFill>
                  <a:schemeClr val="tx1">
                    <a:lumMod val="65000"/>
                    <a:lumOff val="35000"/>
                  </a:schemeClr>
                </a:solidFill>
                <a:latin typeface="+mn-lt"/>
                <a:ea typeface="+mn-ea"/>
                <a:cs typeface="+mn-cs"/>
              </a:defRPr>
            </a:pPr>
            <a:endParaRPr lang="en-US"/>
          </a:p>
        </c:txPr>
        <c:crossAx val="184099528"/>
        <c:crosses val="autoZero"/>
        <c:crossBetween val="between"/>
        <c:majorUnit val="20"/>
      </c:valAx>
      <c:spPr>
        <a:noFill/>
        <a:ln>
          <a:noFill/>
        </a:ln>
        <a:effectLst/>
      </c:spPr>
    </c:plotArea>
    <c:legend>
      <c:legendPos val="r"/>
      <c:legendEntry>
        <c:idx val="0"/>
        <c:delete val="1"/>
      </c:legendEntry>
      <c:legendEntry>
        <c:idx val="1"/>
        <c:delete val="1"/>
      </c:legendEntry>
      <c:layout>
        <c:manualLayout>
          <c:xMode val="edge"/>
          <c:yMode val="edge"/>
          <c:x val="0.86812678489478423"/>
          <c:y val="5.0846781034499964E-3"/>
          <c:w val="0.12540773649308165"/>
          <c:h val="6.7263039363425578E-2"/>
        </c:manualLayout>
      </c:layout>
      <c:overlay val="0"/>
      <c:spPr>
        <a:noFill/>
        <a:ln>
          <a:noFill/>
        </a:ln>
        <a:effectLst/>
      </c:spPr>
      <c:txPr>
        <a:bodyPr rot="0" spcFirstLastPara="1" vertOverflow="ellipsis" vert="horz" wrap="square" anchor="ctr" anchorCtr="1"/>
        <a:lstStyle/>
        <a:p>
          <a:pPr>
            <a:defRPr sz="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352">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lt1"/>
    </cs:fontRef>
  </cs:wall>
</cs:chartStyle>
</file>

<file path=ppt/charts/style7.xml><?xml version="1.0" encoding="utf-8"?>
<cs:chartStyle xmlns:cs="http://schemas.microsoft.com/office/drawing/2012/chartStyle" xmlns:a="http://schemas.openxmlformats.org/drawingml/2006/main" id="352">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lt1"/>
    </cs:fontRef>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Vertical Text">
    <p:spTree>
      <p:nvGrpSpPr>
        <p:cNvPr id="1" name=""/>
        <p:cNvGrpSpPr/>
        <p:nvPr/>
      </p:nvGrpSpPr>
      <p:grpSpPr>
        <a:xfrm>
          <a:off x="0" y="0"/>
          <a:ext cx="0" cy="0"/>
          <a:chOff x="0" y="0"/>
          <a:chExt cx="0" cy="0"/>
        </a:xfrm>
      </p:grpSpPr>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Vertical Title and Text">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346787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72589123"/>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3.png"/><Relationship Id="rId13" Type="http://schemas.openxmlformats.org/officeDocument/2006/relationships/image" Target="../media/image7.png"/><Relationship Id="rId3" Type="http://schemas.openxmlformats.org/officeDocument/2006/relationships/chart" Target="../charts/chart1.xml"/><Relationship Id="rId7" Type="http://schemas.openxmlformats.org/officeDocument/2006/relationships/image" Target="../media/image2.png"/><Relationship Id="rId12"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8.xml"/><Relationship Id="rId6" Type="http://schemas.openxmlformats.org/officeDocument/2006/relationships/chart" Target="../charts/chart4.xml"/><Relationship Id="rId11" Type="http://schemas.openxmlformats.org/officeDocument/2006/relationships/image" Target="../media/image5.png"/><Relationship Id="rId5" Type="http://schemas.openxmlformats.org/officeDocument/2006/relationships/chart" Target="../charts/chart3.xml"/><Relationship Id="rId10" Type="http://schemas.openxmlformats.org/officeDocument/2006/relationships/image" Target="../media/image4.png"/><Relationship Id="rId4" Type="http://schemas.openxmlformats.org/officeDocument/2006/relationships/chart" Target="../charts/chart2.xml"/><Relationship Id="rId9" Type="http://schemas.openxmlformats.org/officeDocument/2006/relationships/chart" Target="../charts/chart5.xml"/><Relationship Id="rId14" Type="http://schemas.openxmlformats.org/officeDocument/2006/relationships/image" Target="../media/image8.png"/></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chart" Target="../charts/chart6.xml"/><Relationship Id="rId1" Type="http://schemas.openxmlformats.org/officeDocument/2006/relationships/slideLayout" Target="../slideLayouts/slideLayout8.xml"/><Relationship Id="rId4" Type="http://schemas.openxmlformats.org/officeDocument/2006/relationships/chart" Target="../charts/char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5" name="Picture 34"/>
          <p:cNvPicPr>
            <a:picLocks noChangeAspect="1"/>
          </p:cNvPicPr>
          <p:nvPr/>
        </p:nvPicPr>
        <p:blipFill rotWithShape="1">
          <a:blip r:embed="rId2">
            <a:extLst>
              <a:ext uri="{28A0092B-C50C-407E-A947-70E740481C1C}">
                <a14:useLocalDpi xmlns:a14="http://schemas.microsoft.com/office/drawing/2010/main" val="0"/>
              </a:ext>
            </a:extLst>
          </a:blip>
          <a:srcRect l="4356" t="82060" r="73746" b="2003"/>
          <a:stretch/>
        </p:blipFill>
        <p:spPr>
          <a:xfrm>
            <a:off x="3786000" y="4632635"/>
            <a:ext cx="616419" cy="623331"/>
          </a:xfrm>
          <a:prstGeom prst="rect">
            <a:avLst/>
          </a:prstGeom>
        </p:spPr>
      </p:pic>
      <p:graphicFrame>
        <p:nvGraphicFramePr>
          <p:cNvPr id="34" name="Chart 33"/>
          <p:cNvGraphicFramePr/>
          <p:nvPr>
            <p:extLst>
              <p:ext uri="{D42A27DB-BD31-4B8C-83A1-F6EECF244321}">
                <p14:modId xmlns:p14="http://schemas.microsoft.com/office/powerpoint/2010/main" val="3440693510"/>
              </p:ext>
            </p:extLst>
          </p:nvPr>
        </p:nvGraphicFramePr>
        <p:xfrm>
          <a:off x="5574538" y="2221511"/>
          <a:ext cx="1928241" cy="1668063"/>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0" name="Chart 39"/>
          <p:cNvGraphicFramePr/>
          <p:nvPr>
            <p:extLst>
              <p:ext uri="{D42A27DB-BD31-4B8C-83A1-F6EECF244321}">
                <p14:modId xmlns:p14="http://schemas.microsoft.com/office/powerpoint/2010/main" val="2252049563"/>
              </p:ext>
            </p:extLst>
          </p:nvPr>
        </p:nvGraphicFramePr>
        <p:xfrm>
          <a:off x="5557351" y="4130147"/>
          <a:ext cx="1928241" cy="1668063"/>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26" name="Chart 25"/>
          <p:cNvGraphicFramePr/>
          <p:nvPr>
            <p:extLst>
              <p:ext uri="{D42A27DB-BD31-4B8C-83A1-F6EECF244321}">
                <p14:modId xmlns:p14="http://schemas.microsoft.com/office/powerpoint/2010/main" val="911269847"/>
              </p:ext>
            </p:extLst>
          </p:nvPr>
        </p:nvGraphicFramePr>
        <p:xfrm>
          <a:off x="1766435" y="4130147"/>
          <a:ext cx="1928241" cy="1668063"/>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20" name="Chart 19"/>
          <p:cNvGraphicFramePr/>
          <p:nvPr>
            <p:extLst>
              <p:ext uri="{D42A27DB-BD31-4B8C-83A1-F6EECF244321}">
                <p14:modId xmlns:p14="http://schemas.microsoft.com/office/powerpoint/2010/main" val="599371447"/>
              </p:ext>
            </p:extLst>
          </p:nvPr>
        </p:nvGraphicFramePr>
        <p:xfrm>
          <a:off x="1766436" y="2219422"/>
          <a:ext cx="1898980" cy="1851456"/>
        </p:xfrm>
        <a:graphic>
          <a:graphicData uri="http://schemas.openxmlformats.org/drawingml/2006/chart">
            <c:chart xmlns:c="http://schemas.openxmlformats.org/drawingml/2006/chart" xmlns:r="http://schemas.openxmlformats.org/officeDocument/2006/relationships" r:id="rId6"/>
          </a:graphicData>
        </a:graphic>
      </p:graphicFrame>
      <p:sp>
        <p:nvSpPr>
          <p:cNvPr id="47" name="Rectangle 46">
            <a:extLst>
              <a:ext uri="{FF2B5EF4-FFF2-40B4-BE49-F238E27FC236}">
                <a16:creationId xmlns:a16="http://schemas.microsoft.com/office/drawing/2014/main" id="{007EFFA0-96D8-E74A-8D03-970BC7C570E1}"/>
              </a:ext>
            </a:extLst>
          </p:cNvPr>
          <p:cNvSpPr/>
          <p:nvPr/>
        </p:nvSpPr>
        <p:spPr>
          <a:xfrm>
            <a:off x="390269" y="378700"/>
            <a:ext cx="6976364" cy="1574800"/>
          </a:xfrm>
          <a:prstGeom prst="rect">
            <a:avLst/>
          </a:prstGeom>
          <a:solidFill>
            <a:srgbClr val="4B525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pic>
        <p:nvPicPr>
          <p:cNvPr id="48" name="Picture 47">
            <a:extLst>
              <a:ext uri="{FF2B5EF4-FFF2-40B4-BE49-F238E27FC236}">
                <a16:creationId xmlns:a16="http://schemas.microsoft.com/office/drawing/2014/main" id="{72692440-1DB5-854F-A386-C8A9CDD8B805}"/>
              </a:ext>
            </a:extLst>
          </p:cNvPr>
          <p:cNvPicPr>
            <a:picLocks noChangeAspect="1"/>
          </p:cNvPicPr>
          <p:nvPr/>
        </p:nvPicPr>
        <p:blipFill>
          <a:blip r:embed="rId7"/>
          <a:stretch>
            <a:fillRect/>
          </a:stretch>
        </p:blipFill>
        <p:spPr>
          <a:xfrm>
            <a:off x="5430358" y="485139"/>
            <a:ext cx="1835127" cy="375928"/>
          </a:xfrm>
          <a:prstGeom prst="rect">
            <a:avLst/>
          </a:prstGeom>
        </p:spPr>
      </p:pic>
      <p:sp>
        <p:nvSpPr>
          <p:cNvPr id="9" name="Rectangle 8"/>
          <p:cNvSpPr/>
          <p:nvPr/>
        </p:nvSpPr>
        <p:spPr>
          <a:xfrm>
            <a:off x="3923294" y="6435173"/>
            <a:ext cx="3600940" cy="2666155"/>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0" name="TextBox 9"/>
          <p:cNvSpPr txBox="1"/>
          <p:nvPr/>
        </p:nvSpPr>
        <p:spPr>
          <a:xfrm>
            <a:off x="3987076" y="6527267"/>
            <a:ext cx="3346708" cy="2416046"/>
          </a:xfrm>
          <a:prstGeom prst="rect">
            <a:avLst/>
          </a:prstGeom>
          <a:noFill/>
        </p:spPr>
        <p:txBody>
          <a:bodyPr wrap="square" numCol="1" rtlCol="0">
            <a:spAutoFit/>
          </a:bodyPr>
          <a:lstStyle/>
          <a:p>
            <a:r>
              <a:rPr lang="fr-FR" b="1" dirty="0" err="1">
                <a:solidFill>
                  <a:schemeClr val="bg1"/>
                </a:solidFill>
                <a:latin typeface="+mj-lt"/>
              </a:rPr>
              <a:t>Resumé</a:t>
            </a:r>
            <a:endParaRPr lang="fr-FR" b="1" dirty="0">
              <a:solidFill>
                <a:schemeClr val="bg1"/>
              </a:solidFill>
              <a:latin typeface="+mj-lt"/>
            </a:endParaRPr>
          </a:p>
          <a:p>
            <a:endParaRPr lang="fr-FR" b="1" dirty="0">
              <a:solidFill>
                <a:schemeClr val="bg1"/>
              </a:solidFill>
              <a:latin typeface="+mj-lt"/>
            </a:endParaRPr>
          </a:p>
          <a:p>
            <a:pPr marL="171450" marR="0" lvl="0" indent="-171450" algn="just">
              <a:spcBef>
                <a:spcPts val="0"/>
              </a:spcBef>
              <a:spcAft>
                <a:spcPts val="600"/>
              </a:spcAft>
              <a:buFont typeface="Arial" panose="020B0604020202020204" pitchFamily="34" charset="0"/>
              <a:buChar char="•"/>
              <a:tabLst>
                <a:tab pos="231775" algn="l"/>
                <a:tab pos="284163" algn="l"/>
              </a:tabLst>
            </a:pPr>
            <a:r>
              <a:rPr lang="fr-FR" sz="1000" dirty="0">
                <a:solidFill>
                  <a:schemeClr val="bg1"/>
                </a:solidFill>
                <a:cs typeface="Times New Roman" panose="02020603050405020304" pitchFamily="18" charset="0"/>
              </a:rPr>
              <a:t>Le retard de croissance augmente après la naissance lorsque les pratiques d’allaitement et/ou </a:t>
            </a:r>
            <a:r>
              <a:rPr lang="fr-FR" sz="1000" dirty="0">
                <a:solidFill>
                  <a:schemeClr val="bg1"/>
                </a:solidFill>
                <a:ea typeface="Calibri" panose="020F0502020204030204" pitchFamily="34" charset="0"/>
                <a:cs typeface="Times New Roman" panose="02020603050405020304" pitchFamily="18" charset="0"/>
              </a:rPr>
              <a:t>l'alimentation complémentaire entre l'âge de 6 mois et 2 ans sont inadéquats. Il est le plus importante chez les enfants de 18-23 mois (30 %) et dans les ménages les plus pauvres (26 %) ;  </a:t>
            </a:r>
          </a:p>
          <a:p>
            <a:pPr marL="171450" marR="0" lvl="0" indent="-171450" algn="just">
              <a:spcBef>
                <a:spcPts val="0"/>
              </a:spcBef>
              <a:spcAft>
                <a:spcPts val="600"/>
              </a:spcAft>
              <a:buFont typeface="Arial" panose="020B0604020202020204" pitchFamily="34" charset="0"/>
              <a:buChar char="•"/>
              <a:tabLst>
                <a:tab pos="231775" algn="l"/>
                <a:tab pos="284163" algn="l"/>
              </a:tabLst>
            </a:pPr>
            <a:r>
              <a:rPr lang="fr-FR" sz="1000" dirty="0">
                <a:solidFill>
                  <a:schemeClr val="bg1"/>
                </a:solidFill>
                <a:ea typeface="Calibri" panose="020F0502020204030204" pitchFamily="34" charset="0"/>
                <a:cs typeface="Times New Roman" panose="02020603050405020304" pitchFamily="18" charset="0"/>
              </a:rPr>
              <a:t>Bien que la prévalence de l'émaciation soit faible dans le pays, il est important de veiller à ce que la prise en charge intégrée de la malnutrition aiguë soit continue, accessible et de qualité pour les enfants souffrant de cette malnutrition et prévenir la mortalité.</a:t>
            </a:r>
            <a:endParaRPr lang="fr-FR" sz="1000" b="1" dirty="0">
              <a:solidFill>
                <a:schemeClr val="bg1"/>
              </a:solidFill>
              <a:latin typeface="+mj-lt"/>
            </a:endParaRPr>
          </a:p>
        </p:txBody>
      </p:sp>
      <p:sp>
        <p:nvSpPr>
          <p:cNvPr id="14" name="TextBox 13"/>
          <p:cNvSpPr txBox="1"/>
          <p:nvPr/>
        </p:nvSpPr>
        <p:spPr>
          <a:xfrm>
            <a:off x="314439" y="3146508"/>
            <a:ext cx="1546529" cy="954107"/>
          </a:xfrm>
          <a:prstGeom prst="rect">
            <a:avLst/>
          </a:prstGeom>
          <a:noFill/>
        </p:spPr>
        <p:txBody>
          <a:bodyPr wrap="square" rtlCol="0">
            <a:spAutoFit/>
          </a:bodyPr>
          <a:lstStyle/>
          <a:p>
            <a:r>
              <a:rPr lang="fr-FR" sz="700" b="1" dirty="0"/>
              <a:t>Le retard de croissance </a:t>
            </a:r>
            <a:r>
              <a:rPr lang="fr-FR" sz="700" dirty="0"/>
              <a:t>fait référence à un enfant trop petit pour son âge. Le retard de croissance est l'impossibilité de se développer physiquement et cognitivement et est le résultat d'une malnutrition chronique ou récurrente. </a:t>
            </a:r>
            <a:endParaRPr lang="fr-FR" sz="700" b="1" dirty="0"/>
          </a:p>
        </p:txBody>
      </p:sp>
      <p:sp>
        <p:nvSpPr>
          <p:cNvPr id="15" name="TextBox 14"/>
          <p:cNvSpPr txBox="1"/>
          <p:nvPr/>
        </p:nvSpPr>
        <p:spPr>
          <a:xfrm>
            <a:off x="309476" y="2358198"/>
            <a:ext cx="1551491" cy="430887"/>
          </a:xfrm>
          <a:prstGeom prst="rect">
            <a:avLst/>
          </a:prstGeom>
          <a:noFill/>
        </p:spPr>
        <p:txBody>
          <a:bodyPr wrap="square" rtlCol="0">
            <a:spAutoFit/>
          </a:bodyPr>
          <a:lstStyle/>
          <a:p>
            <a:r>
              <a:rPr lang="fr-FR" sz="1100" b="1" dirty="0">
                <a:solidFill>
                  <a:srgbClr val="4C545A"/>
                </a:solidFill>
                <a:latin typeface="+mj-lt"/>
              </a:rPr>
              <a:t>Retard de croissance : ODD 2.2.1</a:t>
            </a:r>
          </a:p>
        </p:txBody>
      </p:sp>
      <p:sp>
        <p:nvSpPr>
          <p:cNvPr id="24" name="TextBox 23"/>
          <p:cNvSpPr txBox="1"/>
          <p:nvPr/>
        </p:nvSpPr>
        <p:spPr>
          <a:xfrm>
            <a:off x="328385" y="5074526"/>
            <a:ext cx="1703047" cy="1061829"/>
          </a:xfrm>
          <a:prstGeom prst="rect">
            <a:avLst/>
          </a:prstGeom>
          <a:noFill/>
        </p:spPr>
        <p:txBody>
          <a:bodyPr wrap="square" rtlCol="0">
            <a:spAutoFit/>
          </a:bodyPr>
          <a:lstStyle/>
          <a:p>
            <a:r>
              <a:rPr lang="fr-FR" sz="700" b="1" dirty="0"/>
              <a:t>Le surpoids </a:t>
            </a:r>
            <a:r>
              <a:rPr lang="fr-FR" sz="700" dirty="0"/>
              <a:t>fait référence à un enfant qui est en excès de poids pour sa taille. Cette forme de malnutrition résulte du fait de dépenser trop peu de calories par rapport aux quantités de nourriture et de boissons consommées. Le surpoids augmente le risque de maladies non transmissibles plus tard dans la vie. </a:t>
            </a:r>
            <a:endParaRPr lang="fr-FR" sz="700" b="1" dirty="0"/>
          </a:p>
        </p:txBody>
      </p:sp>
      <p:sp>
        <p:nvSpPr>
          <p:cNvPr id="25" name="TextBox 24"/>
          <p:cNvSpPr txBox="1"/>
          <p:nvPr/>
        </p:nvSpPr>
        <p:spPr>
          <a:xfrm>
            <a:off x="309476" y="4250874"/>
            <a:ext cx="1551491" cy="261610"/>
          </a:xfrm>
          <a:prstGeom prst="rect">
            <a:avLst/>
          </a:prstGeom>
          <a:noFill/>
        </p:spPr>
        <p:txBody>
          <a:bodyPr wrap="square" rtlCol="0">
            <a:spAutoFit/>
          </a:bodyPr>
          <a:lstStyle/>
          <a:p>
            <a:r>
              <a:rPr lang="fr-FR" sz="1100" b="1" dirty="0">
                <a:solidFill>
                  <a:srgbClr val="4C545A"/>
                </a:solidFill>
                <a:latin typeface="+mj-lt"/>
              </a:rPr>
              <a:t>Surpoids : ODD 2.2.2</a:t>
            </a:r>
          </a:p>
        </p:txBody>
      </p:sp>
      <p:sp>
        <p:nvSpPr>
          <p:cNvPr id="27" name="Rectangle 26"/>
          <p:cNvSpPr/>
          <p:nvPr/>
        </p:nvSpPr>
        <p:spPr>
          <a:xfrm>
            <a:off x="2067558" y="3767613"/>
            <a:ext cx="1325994" cy="369332"/>
          </a:xfrm>
          <a:prstGeom prst="rect">
            <a:avLst/>
          </a:prstGeom>
        </p:spPr>
        <p:txBody>
          <a:bodyPr wrap="square">
            <a:spAutoFit/>
          </a:bodyPr>
          <a:lstStyle/>
          <a:p>
            <a:pPr algn="ctr"/>
            <a:r>
              <a:rPr lang="fr-FR" sz="600" dirty="0"/>
              <a:t>Pourcentage d'enfants de moins de 5 ans présentant un retard de croissance</a:t>
            </a:r>
            <a:endParaRPr lang="en-US" sz="600" dirty="0"/>
          </a:p>
        </p:txBody>
      </p:sp>
      <p:sp>
        <p:nvSpPr>
          <p:cNvPr id="28" name="Rectangle 27"/>
          <p:cNvSpPr/>
          <p:nvPr/>
        </p:nvSpPr>
        <p:spPr>
          <a:xfrm>
            <a:off x="2067508" y="5614708"/>
            <a:ext cx="1326095" cy="276999"/>
          </a:xfrm>
          <a:prstGeom prst="rect">
            <a:avLst/>
          </a:prstGeom>
        </p:spPr>
        <p:txBody>
          <a:bodyPr wrap="square">
            <a:spAutoFit/>
          </a:bodyPr>
          <a:lstStyle/>
          <a:p>
            <a:pPr algn="ctr"/>
            <a:r>
              <a:rPr lang="fr-FR" sz="600" dirty="0"/>
              <a:t>Pourcentage d'enfants de moins de 5 ans en surpoids</a:t>
            </a:r>
            <a:endParaRPr lang="en-US" sz="600" dirty="0"/>
          </a:p>
        </p:txBody>
      </p:sp>
      <p:sp>
        <p:nvSpPr>
          <p:cNvPr id="31" name="TextBox 30"/>
          <p:cNvSpPr txBox="1"/>
          <p:nvPr/>
        </p:nvSpPr>
        <p:spPr>
          <a:xfrm>
            <a:off x="3862918" y="3146508"/>
            <a:ext cx="1726484" cy="954107"/>
          </a:xfrm>
          <a:prstGeom prst="rect">
            <a:avLst/>
          </a:prstGeom>
          <a:noFill/>
        </p:spPr>
        <p:txBody>
          <a:bodyPr wrap="square" rtlCol="0">
            <a:spAutoFit/>
          </a:bodyPr>
          <a:lstStyle/>
          <a:p>
            <a:r>
              <a:rPr lang="fr-FR" sz="700" b="1" dirty="0"/>
              <a:t>L'émaciation</a:t>
            </a:r>
            <a:r>
              <a:rPr lang="fr-FR" sz="700" dirty="0"/>
              <a:t> fait référence à un enfant qui est trop maigre pour sa taille. L'émaciation, ou malnutrition aiguë, est le résultat d'une perte de poids rapide et récente ou de l'absence de prise de poids. Un enfant qui souffre d'émaciation modérée ou sévère a un risque accru de décès, mais un traitement est possible.</a:t>
            </a:r>
          </a:p>
        </p:txBody>
      </p:sp>
      <p:sp>
        <p:nvSpPr>
          <p:cNvPr id="32" name="TextBox 31"/>
          <p:cNvSpPr txBox="1"/>
          <p:nvPr/>
        </p:nvSpPr>
        <p:spPr>
          <a:xfrm>
            <a:off x="3832976" y="2343226"/>
            <a:ext cx="1597382" cy="261610"/>
          </a:xfrm>
          <a:prstGeom prst="rect">
            <a:avLst/>
          </a:prstGeom>
          <a:noFill/>
        </p:spPr>
        <p:txBody>
          <a:bodyPr wrap="square" rtlCol="0">
            <a:spAutoFit/>
          </a:bodyPr>
          <a:lstStyle/>
          <a:p>
            <a:r>
              <a:rPr lang="fr-FR" sz="1100" b="1" dirty="0">
                <a:solidFill>
                  <a:srgbClr val="4C545A"/>
                </a:solidFill>
                <a:latin typeface="+mj-lt"/>
              </a:rPr>
              <a:t>Émaciation : ODD 2.2.2</a:t>
            </a:r>
          </a:p>
        </p:txBody>
      </p:sp>
      <p:sp>
        <p:nvSpPr>
          <p:cNvPr id="33" name="Rectangle 32"/>
          <p:cNvSpPr/>
          <p:nvPr/>
        </p:nvSpPr>
        <p:spPr>
          <a:xfrm>
            <a:off x="5968823" y="3701546"/>
            <a:ext cx="1296661" cy="276999"/>
          </a:xfrm>
          <a:prstGeom prst="rect">
            <a:avLst/>
          </a:prstGeom>
        </p:spPr>
        <p:txBody>
          <a:bodyPr wrap="square">
            <a:spAutoFit/>
          </a:bodyPr>
          <a:lstStyle/>
          <a:p>
            <a:pPr algn="ctr"/>
            <a:r>
              <a:rPr lang="fr-FR" sz="600" dirty="0"/>
              <a:t>Pourcentage d'enfants de moins de 5 ans émaciés</a:t>
            </a:r>
            <a:endParaRPr lang="en-US" sz="600" dirty="0"/>
          </a:p>
        </p:txBody>
      </p:sp>
      <p:sp>
        <p:nvSpPr>
          <p:cNvPr id="37" name="TextBox 36"/>
          <p:cNvSpPr txBox="1"/>
          <p:nvPr/>
        </p:nvSpPr>
        <p:spPr>
          <a:xfrm>
            <a:off x="3861719" y="5074526"/>
            <a:ext cx="1659556" cy="954107"/>
          </a:xfrm>
          <a:prstGeom prst="rect">
            <a:avLst/>
          </a:prstGeom>
          <a:noFill/>
        </p:spPr>
        <p:txBody>
          <a:bodyPr wrap="square" rtlCol="0">
            <a:spAutoFit/>
          </a:bodyPr>
          <a:lstStyle/>
          <a:p>
            <a:r>
              <a:rPr lang="fr-FR" sz="700" b="1" dirty="0"/>
              <a:t>L'insuffisance pondérale </a:t>
            </a:r>
            <a:r>
              <a:rPr lang="fr-FR" sz="700" dirty="0"/>
              <a:t>est une forme composite de dénutrition qui peut inclure des éléments de retard de croissance et d'émaciation (c'est-à-dire qu'un enfant en insuffisance pondérale peut avoir un poids réduit pour son âge parce qu'il est trop petit pour son âge et/ou trop mince pour sa taille).</a:t>
            </a:r>
          </a:p>
        </p:txBody>
      </p:sp>
      <p:sp>
        <p:nvSpPr>
          <p:cNvPr id="38" name="TextBox 37"/>
          <p:cNvSpPr txBox="1"/>
          <p:nvPr/>
        </p:nvSpPr>
        <p:spPr>
          <a:xfrm>
            <a:off x="3816926" y="4250874"/>
            <a:ext cx="1704349" cy="261610"/>
          </a:xfrm>
          <a:prstGeom prst="rect">
            <a:avLst/>
          </a:prstGeom>
          <a:noFill/>
        </p:spPr>
        <p:txBody>
          <a:bodyPr wrap="square" rtlCol="0">
            <a:spAutoFit/>
          </a:bodyPr>
          <a:lstStyle/>
          <a:p>
            <a:r>
              <a:rPr lang="fr-FR" sz="1100" b="1" dirty="0">
                <a:solidFill>
                  <a:srgbClr val="4C545A"/>
                </a:solidFill>
                <a:latin typeface="+mj-lt"/>
              </a:rPr>
              <a:t>Insuffisance pondérale</a:t>
            </a:r>
          </a:p>
        </p:txBody>
      </p:sp>
      <p:sp>
        <p:nvSpPr>
          <p:cNvPr id="39" name="Rectangle 38"/>
          <p:cNvSpPr/>
          <p:nvPr/>
        </p:nvSpPr>
        <p:spPr>
          <a:xfrm>
            <a:off x="5866797" y="5562158"/>
            <a:ext cx="1309348" cy="369332"/>
          </a:xfrm>
          <a:prstGeom prst="rect">
            <a:avLst/>
          </a:prstGeom>
        </p:spPr>
        <p:txBody>
          <a:bodyPr wrap="square">
            <a:spAutoFit/>
          </a:bodyPr>
          <a:lstStyle/>
          <a:p>
            <a:pPr algn="ctr"/>
            <a:r>
              <a:rPr lang="fr-FR" sz="600" dirty="0"/>
              <a:t>Pourcentage d'enfants de moins de 5 ans présentant une insuffisance pondérale</a:t>
            </a:r>
            <a:endParaRPr lang="en-US" sz="600" dirty="0"/>
          </a:p>
        </p:txBody>
      </p:sp>
      <p:sp>
        <p:nvSpPr>
          <p:cNvPr id="44" name="TextBox 43"/>
          <p:cNvSpPr txBox="1"/>
          <p:nvPr/>
        </p:nvSpPr>
        <p:spPr>
          <a:xfrm>
            <a:off x="410867" y="345503"/>
            <a:ext cx="2899719" cy="1077218"/>
          </a:xfrm>
          <a:prstGeom prst="rect">
            <a:avLst/>
          </a:prstGeom>
          <a:noFill/>
        </p:spPr>
        <p:txBody>
          <a:bodyPr wrap="square" rtlCol="0">
            <a:spAutoFit/>
          </a:bodyPr>
          <a:lstStyle/>
          <a:p>
            <a:r>
              <a:rPr lang="fr-FR" sz="3200" b="1" dirty="0">
                <a:solidFill>
                  <a:schemeClr val="bg1"/>
                </a:solidFill>
              </a:rPr>
              <a:t>Comores</a:t>
            </a:r>
            <a:endParaRPr lang="fr-FR" sz="3200" dirty="0">
              <a:solidFill>
                <a:schemeClr val="bg1"/>
              </a:solidFill>
            </a:endParaRPr>
          </a:p>
          <a:p>
            <a:r>
              <a:rPr lang="fr-FR" sz="3200" dirty="0">
                <a:solidFill>
                  <a:schemeClr val="bg1"/>
                </a:solidFill>
              </a:rPr>
              <a:t>2022</a:t>
            </a:r>
          </a:p>
        </p:txBody>
      </p:sp>
      <p:sp>
        <p:nvSpPr>
          <p:cNvPr id="45" name="TextBox 44"/>
          <p:cNvSpPr txBox="1"/>
          <p:nvPr/>
        </p:nvSpPr>
        <p:spPr>
          <a:xfrm>
            <a:off x="403328" y="1542529"/>
            <a:ext cx="4429813" cy="400110"/>
          </a:xfrm>
          <a:prstGeom prst="rect">
            <a:avLst/>
          </a:prstGeom>
          <a:noFill/>
        </p:spPr>
        <p:txBody>
          <a:bodyPr wrap="square" rtlCol="0">
            <a:spAutoFit/>
          </a:bodyPr>
          <a:lstStyle/>
          <a:p>
            <a:r>
              <a:rPr lang="fr-FR" sz="2000" b="1" dirty="0">
                <a:solidFill>
                  <a:schemeClr val="bg1"/>
                </a:solidFill>
                <a:latin typeface="+mj-lt"/>
              </a:rPr>
              <a:t>État nutritionnel des enfants</a:t>
            </a:r>
            <a:endParaRPr lang="fr-FR" sz="2000" dirty="0">
              <a:solidFill>
                <a:schemeClr val="bg1"/>
              </a:solidFill>
            </a:endParaRPr>
          </a:p>
        </p:txBody>
      </p:sp>
      <p:pic>
        <p:nvPicPr>
          <p:cNvPr id="46" name="Picture 45"/>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6389349" y="2037158"/>
            <a:ext cx="876135" cy="212502"/>
          </a:xfrm>
          <a:prstGeom prst="rect">
            <a:avLst/>
          </a:prstGeom>
        </p:spPr>
      </p:pic>
      <p:cxnSp>
        <p:nvCxnSpPr>
          <p:cNvPr id="51" name="Straight Connector 50">
            <a:extLst>
              <a:ext uri="{FF2B5EF4-FFF2-40B4-BE49-F238E27FC236}">
                <a16:creationId xmlns:a16="http://schemas.microsoft.com/office/drawing/2014/main" id="{ABC4B116-BA95-1F4A-9299-45B78666EFE2}"/>
              </a:ext>
            </a:extLst>
          </p:cNvPr>
          <p:cNvCxnSpPr/>
          <p:nvPr/>
        </p:nvCxnSpPr>
        <p:spPr>
          <a:xfrm>
            <a:off x="385863" y="2312566"/>
            <a:ext cx="6960071" cy="0"/>
          </a:xfrm>
          <a:prstGeom prst="line">
            <a:avLst/>
          </a:prstGeom>
          <a:ln w="6350">
            <a:solidFill>
              <a:srgbClr val="4C545A"/>
            </a:solidFill>
          </a:ln>
        </p:spPr>
        <p:style>
          <a:lnRef idx="1">
            <a:schemeClr val="accent1"/>
          </a:lnRef>
          <a:fillRef idx="0">
            <a:schemeClr val="accent1"/>
          </a:fillRef>
          <a:effectRef idx="0">
            <a:schemeClr val="accent1"/>
          </a:effectRef>
          <a:fontRef idx="minor">
            <a:schemeClr val="tx1"/>
          </a:fontRef>
        </p:style>
      </p:cxnSp>
      <p:graphicFrame>
        <p:nvGraphicFramePr>
          <p:cNvPr id="52" name="Chart 51">
            <a:extLst>
              <a:ext uri="{FF2B5EF4-FFF2-40B4-BE49-F238E27FC236}">
                <a16:creationId xmlns:a16="http://schemas.microsoft.com/office/drawing/2014/main" id="{4AEE024D-50B7-4343-9020-1CFF96400753}"/>
              </a:ext>
            </a:extLst>
          </p:cNvPr>
          <p:cNvGraphicFramePr/>
          <p:nvPr>
            <p:extLst>
              <p:ext uri="{D42A27DB-BD31-4B8C-83A1-F6EECF244321}">
                <p14:modId xmlns:p14="http://schemas.microsoft.com/office/powerpoint/2010/main" val="2096076399"/>
              </p:ext>
            </p:extLst>
          </p:nvPr>
        </p:nvGraphicFramePr>
        <p:xfrm>
          <a:off x="359251" y="6322102"/>
          <a:ext cx="3483528" cy="3121720"/>
        </p:xfrm>
        <a:graphic>
          <a:graphicData uri="http://schemas.openxmlformats.org/drawingml/2006/chart">
            <c:chart xmlns:c="http://schemas.openxmlformats.org/drawingml/2006/chart" xmlns:r="http://schemas.openxmlformats.org/officeDocument/2006/relationships" r:id="rId9"/>
          </a:graphicData>
        </a:graphic>
      </p:graphicFrame>
      <p:sp>
        <p:nvSpPr>
          <p:cNvPr id="54" name="Rectangle 53">
            <a:extLst>
              <a:ext uri="{FF2B5EF4-FFF2-40B4-BE49-F238E27FC236}">
                <a16:creationId xmlns:a16="http://schemas.microsoft.com/office/drawing/2014/main" id="{6E094488-C128-E841-9335-253DAEF7E89E}"/>
              </a:ext>
            </a:extLst>
          </p:cNvPr>
          <p:cNvSpPr/>
          <p:nvPr/>
        </p:nvSpPr>
        <p:spPr>
          <a:xfrm>
            <a:off x="312887" y="9520791"/>
            <a:ext cx="3298263" cy="276999"/>
          </a:xfrm>
          <a:prstGeom prst="rect">
            <a:avLst/>
          </a:prstGeom>
        </p:spPr>
        <p:txBody>
          <a:bodyPr wrap="square">
            <a:spAutoFit/>
          </a:bodyPr>
          <a:lstStyle/>
          <a:p>
            <a:pPr algn="just"/>
            <a:r>
              <a:rPr lang="fr-FR" sz="600" dirty="0"/>
              <a:t>Pourcentage d'enfants souffrant d'insuffisance pondérale, de retard de croissance, d’émaciation et d’obésité, selon l'âge en mois</a:t>
            </a:r>
            <a:endParaRPr lang="en-US" sz="600" dirty="0"/>
          </a:p>
        </p:txBody>
      </p:sp>
      <p:pic>
        <p:nvPicPr>
          <p:cNvPr id="3" name="Picture 2">
            <a:extLst>
              <a:ext uri="{FF2B5EF4-FFF2-40B4-BE49-F238E27FC236}">
                <a16:creationId xmlns:a16="http://schemas.microsoft.com/office/drawing/2014/main" id="{3098BF40-38DE-0F48-96D1-4B944B67BB7E}"/>
              </a:ext>
            </a:extLst>
          </p:cNvPr>
          <p:cNvPicPr>
            <a:picLocks noChangeAspect="1"/>
          </p:cNvPicPr>
          <p:nvPr/>
        </p:nvPicPr>
        <p:blipFill>
          <a:blip r:embed="rId10"/>
          <a:stretch>
            <a:fillRect/>
          </a:stretch>
        </p:blipFill>
        <p:spPr>
          <a:xfrm flipH="1">
            <a:off x="403118" y="4619573"/>
            <a:ext cx="545980" cy="466168"/>
          </a:xfrm>
          <a:prstGeom prst="rect">
            <a:avLst/>
          </a:prstGeom>
        </p:spPr>
      </p:pic>
      <p:pic>
        <p:nvPicPr>
          <p:cNvPr id="5" name="Picture 4">
            <a:extLst>
              <a:ext uri="{FF2B5EF4-FFF2-40B4-BE49-F238E27FC236}">
                <a16:creationId xmlns:a16="http://schemas.microsoft.com/office/drawing/2014/main" id="{5485C1FF-FEFE-7B4B-9971-C8DDB78D3874}"/>
              </a:ext>
            </a:extLst>
          </p:cNvPr>
          <p:cNvPicPr>
            <a:picLocks noChangeAspect="1"/>
          </p:cNvPicPr>
          <p:nvPr/>
        </p:nvPicPr>
        <p:blipFill>
          <a:blip r:embed="rId11"/>
          <a:stretch>
            <a:fillRect/>
          </a:stretch>
        </p:blipFill>
        <p:spPr>
          <a:xfrm flipH="1">
            <a:off x="392306" y="2717109"/>
            <a:ext cx="418334" cy="455246"/>
          </a:xfrm>
          <a:prstGeom prst="rect">
            <a:avLst/>
          </a:prstGeom>
        </p:spPr>
      </p:pic>
      <p:pic>
        <p:nvPicPr>
          <p:cNvPr id="7" name="Picture 6">
            <a:extLst>
              <a:ext uri="{FF2B5EF4-FFF2-40B4-BE49-F238E27FC236}">
                <a16:creationId xmlns:a16="http://schemas.microsoft.com/office/drawing/2014/main" id="{A55C20AE-781F-FB45-9C74-6D0C54776174}"/>
              </a:ext>
            </a:extLst>
          </p:cNvPr>
          <p:cNvPicPr>
            <a:picLocks noChangeAspect="1"/>
          </p:cNvPicPr>
          <p:nvPr/>
        </p:nvPicPr>
        <p:blipFill>
          <a:blip r:embed="rId12"/>
          <a:stretch>
            <a:fillRect/>
          </a:stretch>
        </p:blipFill>
        <p:spPr>
          <a:xfrm flipH="1">
            <a:off x="3923294" y="2715611"/>
            <a:ext cx="391652" cy="453065"/>
          </a:xfrm>
          <a:prstGeom prst="rect">
            <a:avLst/>
          </a:prstGeom>
        </p:spPr>
      </p:pic>
      <p:pic>
        <p:nvPicPr>
          <p:cNvPr id="36" name="Picture 35"/>
          <p:cNvPicPr>
            <a:picLocks noChangeAspect="1"/>
          </p:cNvPicPr>
          <p:nvPr/>
        </p:nvPicPr>
        <p:blipFill>
          <a:blip r:embed="rId13"/>
          <a:stretch>
            <a:fillRect/>
          </a:stretch>
        </p:blipFill>
        <p:spPr>
          <a:xfrm>
            <a:off x="5589401" y="1525691"/>
            <a:ext cx="1719262" cy="379456"/>
          </a:xfrm>
          <a:prstGeom prst="rect">
            <a:avLst/>
          </a:prstGeom>
        </p:spPr>
      </p:pic>
      <p:sp>
        <p:nvSpPr>
          <p:cNvPr id="43" name="TextBox 42"/>
          <p:cNvSpPr txBox="1"/>
          <p:nvPr/>
        </p:nvSpPr>
        <p:spPr>
          <a:xfrm>
            <a:off x="369771" y="2018669"/>
            <a:ext cx="4681353" cy="276999"/>
          </a:xfrm>
          <a:prstGeom prst="rect">
            <a:avLst/>
          </a:prstGeom>
          <a:noFill/>
        </p:spPr>
        <p:txBody>
          <a:bodyPr wrap="square" rtlCol="0">
            <a:spAutoFit/>
          </a:bodyPr>
          <a:lstStyle/>
          <a:p>
            <a:r>
              <a:rPr lang="fr-FR" sz="1200" b="1" dirty="0">
                <a:solidFill>
                  <a:srgbClr val="4C545A"/>
                </a:solidFill>
                <a:latin typeface="+mj-lt"/>
              </a:rPr>
              <a:t>Indicateurs anthropométriques de la malnutrition</a:t>
            </a:r>
          </a:p>
        </p:txBody>
      </p:sp>
      <p:sp>
        <p:nvSpPr>
          <p:cNvPr id="50" name="TextBox 49"/>
          <p:cNvSpPr txBox="1"/>
          <p:nvPr/>
        </p:nvSpPr>
        <p:spPr>
          <a:xfrm>
            <a:off x="309476" y="6094914"/>
            <a:ext cx="3552243" cy="261610"/>
          </a:xfrm>
          <a:prstGeom prst="rect">
            <a:avLst/>
          </a:prstGeom>
          <a:noFill/>
        </p:spPr>
        <p:txBody>
          <a:bodyPr wrap="square" rtlCol="0">
            <a:spAutoFit/>
          </a:bodyPr>
          <a:lstStyle/>
          <a:p>
            <a:r>
              <a:rPr lang="fr-FR" sz="1100" b="1" dirty="0">
                <a:solidFill>
                  <a:srgbClr val="4C545A"/>
                </a:solidFill>
                <a:latin typeface="+mj-lt"/>
              </a:rPr>
              <a:t>Indicateurs anthropométriques de malnutrition par âge</a:t>
            </a:r>
          </a:p>
        </p:txBody>
      </p:sp>
      <p:pic>
        <p:nvPicPr>
          <p:cNvPr id="2" name="Image 1">
            <a:extLst>
              <a:ext uri="{FF2B5EF4-FFF2-40B4-BE49-F238E27FC236}">
                <a16:creationId xmlns:a16="http://schemas.microsoft.com/office/drawing/2014/main" id="{06EB8EAF-BD04-73EF-0593-E54DFDAE9D2D}"/>
              </a:ext>
            </a:extLst>
          </p:cNvPr>
          <p:cNvPicPr>
            <a:picLocks noChangeAspect="1"/>
          </p:cNvPicPr>
          <p:nvPr/>
        </p:nvPicPr>
        <p:blipFill>
          <a:blip r:embed="rId14">
            <a:extLst>
              <a:ext uri="{28A0092B-C50C-407E-A947-70E740481C1C}">
                <a14:useLocalDpi xmlns:a14="http://schemas.microsoft.com/office/drawing/2010/main" val="0"/>
              </a:ext>
            </a:extLst>
          </a:blip>
          <a:srcRect/>
          <a:stretch>
            <a:fillRect/>
          </a:stretch>
        </p:blipFill>
        <p:spPr bwMode="auto">
          <a:xfrm>
            <a:off x="5557351" y="1997212"/>
            <a:ext cx="716280" cy="304800"/>
          </a:xfrm>
          <a:prstGeom prst="rect">
            <a:avLst/>
          </a:prstGeom>
          <a:noFill/>
          <a:ln>
            <a:noFill/>
          </a:ln>
        </p:spPr>
      </p:pic>
    </p:spTree>
    <p:extLst>
      <p:ext uri="{BB962C8B-B14F-4D97-AF65-F5344CB8AC3E}">
        <p14:creationId xmlns:p14="http://schemas.microsoft.com/office/powerpoint/2010/main" val="15581490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 name="TextBox 73"/>
          <p:cNvSpPr txBox="1"/>
          <p:nvPr/>
        </p:nvSpPr>
        <p:spPr>
          <a:xfrm>
            <a:off x="358480" y="412898"/>
            <a:ext cx="3505019" cy="276999"/>
          </a:xfrm>
          <a:prstGeom prst="rect">
            <a:avLst/>
          </a:prstGeom>
          <a:noFill/>
        </p:spPr>
        <p:txBody>
          <a:bodyPr wrap="square" rtlCol="0">
            <a:spAutoFit/>
          </a:bodyPr>
          <a:lstStyle/>
          <a:p>
            <a:r>
              <a:rPr lang="fr-FR" sz="1200" b="1" dirty="0">
                <a:solidFill>
                  <a:srgbClr val="4C545A"/>
                </a:solidFill>
                <a:latin typeface="+mj-lt"/>
              </a:rPr>
              <a:t>État nutritionnel des enfants : désagrégation</a:t>
            </a:r>
          </a:p>
        </p:txBody>
      </p:sp>
      <p:cxnSp>
        <p:nvCxnSpPr>
          <p:cNvPr id="76" name="Straight Connector 75"/>
          <p:cNvCxnSpPr/>
          <p:nvPr/>
        </p:nvCxnSpPr>
        <p:spPr>
          <a:xfrm>
            <a:off x="435489" y="666973"/>
            <a:ext cx="6925265" cy="0"/>
          </a:xfrm>
          <a:prstGeom prst="line">
            <a:avLst/>
          </a:prstGeom>
          <a:ln w="6350">
            <a:solidFill>
              <a:srgbClr val="4C545A"/>
            </a:solidFill>
          </a:ln>
        </p:spPr>
        <p:style>
          <a:lnRef idx="1">
            <a:schemeClr val="accent1"/>
          </a:lnRef>
          <a:fillRef idx="0">
            <a:schemeClr val="accent1"/>
          </a:fillRef>
          <a:effectRef idx="0">
            <a:schemeClr val="accent1"/>
          </a:effectRef>
          <a:fontRef idx="minor">
            <a:schemeClr val="tx1"/>
          </a:fontRef>
        </p:style>
      </p:cxnSp>
      <p:sp>
        <p:nvSpPr>
          <p:cNvPr id="78" name="TextBox 77"/>
          <p:cNvSpPr txBox="1"/>
          <p:nvPr/>
        </p:nvSpPr>
        <p:spPr>
          <a:xfrm>
            <a:off x="435489" y="877351"/>
            <a:ext cx="2324438" cy="261610"/>
          </a:xfrm>
          <a:prstGeom prst="rect">
            <a:avLst/>
          </a:prstGeom>
          <a:noFill/>
        </p:spPr>
        <p:txBody>
          <a:bodyPr wrap="square" rtlCol="0">
            <a:spAutoFit/>
          </a:bodyPr>
          <a:lstStyle/>
          <a:p>
            <a:r>
              <a:rPr lang="fr-FR" sz="1100" b="1" dirty="0">
                <a:solidFill>
                  <a:srgbClr val="4C545A"/>
                </a:solidFill>
                <a:latin typeface="+mj-lt"/>
              </a:rPr>
              <a:t>Retard de croissance : ODD 2.2.1</a:t>
            </a:r>
          </a:p>
        </p:txBody>
      </p:sp>
      <p:graphicFrame>
        <p:nvGraphicFramePr>
          <p:cNvPr id="80" name="Table 79"/>
          <p:cNvGraphicFramePr>
            <a:graphicFrameLocks noGrp="1"/>
          </p:cNvGraphicFramePr>
          <p:nvPr>
            <p:extLst>
              <p:ext uri="{D42A27DB-BD31-4B8C-83A1-F6EECF244321}">
                <p14:modId xmlns:p14="http://schemas.microsoft.com/office/powerpoint/2010/main" val="4225876483"/>
              </p:ext>
            </p:extLst>
          </p:nvPr>
        </p:nvGraphicFramePr>
        <p:xfrm>
          <a:off x="402433" y="5007253"/>
          <a:ext cx="6922975" cy="2500884"/>
        </p:xfrm>
        <a:graphic>
          <a:graphicData uri="http://schemas.openxmlformats.org/drawingml/2006/table">
            <a:tbl>
              <a:tblPr firstRow="1" bandRow="1">
                <a:tableStyleId>{5C22544A-7EE6-4342-B048-85BDC9FD1C3A}</a:tableStyleId>
              </a:tblPr>
              <a:tblGrid>
                <a:gridCol w="1157341">
                  <a:extLst>
                    <a:ext uri="{9D8B030D-6E8A-4147-A177-3AD203B41FA5}">
                      <a16:colId xmlns:a16="http://schemas.microsoft.com/office/drawing/2014/main" val="20000"/>
                    </a:ext>
                  </a:extLst>
                </a:gridCol>
                <a:gridCol w="1312456">
                  <a:extLst>
                    <a:ext uri="{9D8B030D-6E8A-4147-A177-3AD203B41FA5}">
                      <a16:colId xmlns:a16="http://schemas.microsoft.com/office/drawing/2014/main" val="20001"/>
                    </a:ext>
                  </a:extLst>
                </a:gridCol>
                <a:gridCol w="1661633">
                  <a:extLst>
                    <a:ext uri="{9D8B030D-6E8A-4147-A177-3AD203B41FA5}">
                      <a16:colId xmlns:a16="http://schemas.microsoft.com/office/drawing/2014/main" val="20002"/>
                    </a:ext>
                  </a:extLst>
                </a:gridCol>
                <a:gridCol w="1575966">
                  <a:extLst>
                    <a:ext uri="{9D8B030D-6E8A-4147-A177-3AD203B41FA5}">
                      <a16:colId xmlns:a16="http://schemas.microsoft.com/office/drawing/2014/main" val="20003"/>
                    </a:ext>
                  </a:extLst>
                </a:gridCol>
                <a:gridCol w="1215579">
                  <a:extLst>
                    <a:ext uri="{9D8B030D-6E8A-4147-A177-3AD203B41FA5}">
                      <a16:colId xmlns:a16="http://schemas.microsoft.com/office/drawing/2014/main" val="20004"/>
                    </a:ext>
                  </a:extLst>
                </a:gridCol>
              </a:tblGrid>
              <a:tr h="162345">
                <a:tc rowSpan="2">
                  <a:txBody>
                    <a:bodyPr/>
                    <a:lstStyle/>
                    <a:p>
                      <a:pPr algn="l"/>
                      <a:r>
                        <a:rPr lang="fr-FR" sz="1100" noProof="0" dirty="0">
                          <a:solidFill>
                            <a:schemeClr val="tx1"/>
                          </a:solidFill>
                          <a:latin typeface="+mj-lt"/>
                        </a:rPr>
                        <a:t>Île </a:t>
                      </a:r>
                    </a:p>
                  </a:txBody>
                  <a:tcPr anchor="b">
                    <a:lnR w="6350" cap="flat" cmpd="sng" algn="ctr">
                      <a:solidFill>
                        <a:schemeClr val="bg2">
                          <a:lumMod val="75000"/>
                        </a:schemeClr>
                      </a:solidFill>
                      <a:prstDash val="solid"/>
                      <a:round/>
                      <a:headEnd type="none" w="med" len="med"/>
                      <a:tailEnd type="none" w="med" len="med"/>
                    </a:lnR>
                    <a:lnB w="12700" cap="flat" cmpd="sng" algn="ctr">
                      <a:solidFill>
                        <a:schemeClr val="bg1">
                          <a:lumMod val="65000"/>
                        </a:schemeClr>
                      </a:solidFill>
                      <a:prstDash val="solid"/>
                      <a:round/>
                      <a:headEnd type="none" w="med" len="med"/>
                      <a:tailEnd type="none" w="med" len="med"/>
                    </a:lnB>
                    <a:noFill/>
                  </a:tcPr>
                </a:tc>
                <a:tc>
                  <a:txBody>
                    <a:bodyPr/>
                    <a:lstStyle/>
                    <a:p>
                      <a:pPr algn="ctr"/>
                      <a:r>
                        <a:rPr lang="fr-FR" sz="900" b="1" kern="1200" noProof="0">
                          <a:solidFill>
                            <a:schemeClr val="lt1"/>
                          </a:solidFill>
                          <a:effectLst/>
                          <a:latin typeface="+mj-lt"/>
                          <a:ea typeface="+mn-ea"/>
                          <a:cs typeface="+mn-cs"/>
                        </a:rPr>
                        <a:t>Retard de croissance : ODD 2.2.1</a:t>
                      </a:r>
                    </a:p>
                  </a:txBody>
                  <a:tcPr>
                    <a:lnL w="6350" cap="flat" cmpd="sng" algn="ctr">
                      <a:solidFill>
                        <a:schemeClr val="bg2">
                          <a:lumMod val="75000"/>
                        </a:schemeClr>
                      </a:solidFill>
                      <a:prstDash val="solid"/>
                      <a:round/>
                      <a:headEnd type="none" w="med" len="med"/>
                      <a:tailEnd type="none" w="med" len="med"/>
                    </a:lnL>
                    <a:lnR w="6350" cap="flat" cmpd="sng" algn="ctr">
                      <a:solidFill>
                        <a:schemeClr val="bg1"/>
                      </a:solidFill>
                      <a:prstDash val="solid"/>
                      <a:round/>
                      <a:headEnd type="none" w="med" len="med"/>
                      <a:tailEnd type="none" w="med" len="med"/>
                    </a:lnR>
                    <a:lnB w="6350" cap="flat" cmpd="sng" algn="ctr">
                      <a:solidFill>
                        <a:schemeClr val="bg1"/>
                      </a:solidFill>
                      <a:prstDash val="solid"/>
                      <a:round/>
                      <a:headEnd type="none" w="med" len="med"/>
                      <a:tailEnd type="none" w="med" len="med"/>
                    </a:lnB>
                    <a:solidFill>
                      <a:srgbClr val="3BB8C5"/>
                    </a:solidFill>
                  </a:tcPr>
                </a:tc>
                <a:tc>
                  <a:txBody>
                    <a:bodyPr/>
                    <a:lstStyle/>
                    <a:p>
                      <a:pPr algn="ctr"/>
                      <a:r>
                        <a:rPr lang="fr-FR" sz="900" noProof="0" dirty="0">
                          <a:latin typeface="+mj-lt"/>
                        </a:rPr>
                        <a:t>Surpoids : ODD 2.2.2</a:t>
                      </a:r>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B w="6350" cap="flat" cmpd="sng" algn="ctr">
                      <a:solidFill>
                        <a:schemeClr val="bg1"/>
                      </a:solidFill>
                      <a:prstDash val="solid"/>
                      <a:round/>
                      <a:headEnd type="none" w="med" len="med"/>
                      <a:tailEnd type="none" w="med" len="med"/>
                    </a:lnB>
                    <a:solidFill>
                      <a:srgbClr val="6950A1"/>
                    </a:solidFill>
                  </a:tcPr>
                </a:tc>
                <a:tc gridSpan="2">
                  <a:txBody>
                    <a:bodyPr/>
                    <a:lstStyle/>
                    <a:p>
                      <a:pPr algn="ctr"/>
                      <a:r>
                        <a:rPr lang="fr-FR" sz="900" noProof="0" dirty="0">
                          <a:latin typeface="+mj-lt"/>
                        </a:rPr>
                        <a:t>Emaciation</a:t>
                      </a:r>
                    </a:p>
                  </a:txBody>
                  <a:tcPr>
                    <a:lnL w="6350" cap="flat" cmpd="sng" algn="ctr">
                      <a:solidFill>
                        <a:schemeClr val="bg1"/>
                      </a:solidFill>
                      <a:prstDash val="solid"/>
                      <a:round/>
                      <a:headEnd type="none" w="med" len="med"/>
                      <a:tailEnd type="none" w="med" len="med"/>
                    </a:lnL>
                    <a:lnB w="6350" cap="flat" cmpd="sng" algn="ctr">
                      <a:solidFill>
                        <a:schemeClr val="bg1"/>
                      </a:solidFill>
                      <a:prstDash val="solid"/>
                      <a:round/>
                      <a:headEnd type="none" w="med" len="med"/>
                      <a:tailEnd type="none" w="med" len="med"/>
                    </a:lnB>
                    <a:solidFill>
                      <a:srgbClr val="F15A40"/>
                    </a:solidFill>
                  </a:tcPr>
                </a:tc>
                <a:tc hMerge="1">
                  <a:txBody>
                    <a:bodyPr/>
                    <a:lstStyle/>
                    <a:p>
                      <a:endParaRPr lang="en-US"/>
                    </a:p>
                  </a:txBody>
                  <a:tcPr/>
                </a:tc>
                <a:extLst>
                  <a:ext uri="{0D108BD9-81ED-4DB2-BD59-A6C34878D82A}">
                    <a16:rowId xmlns:a16="http://schemas.microsoft.com/office/drawing/2014/main" val="10000"/>
                  </a:ext>
                </a:extLst>
              </a:tr>
              <a:tr h="144801">
                <a:tc vMerge="1">
                  <a:txBody>
                    <a:bodyPr/>
                    <a:lstStyle/>
                    <a:p>
                      <a:endParaRPr lang="en-US" sz="900" dirty="0">
                        <a:latin typeface="+mj-lt"/>
                      </a:endParaRPr>
                    </a:p>
                  </a:txBody>
                  <a:tcPr>
                    <a:lnT w="6350" cap="flat" cmpd="sng" algn="ctr">
                      <a:solidFill>
                        <a:schemeClr val="bg1">
                          <a:lumMod val="65000"/>
                        </a:schemeClr>
                      </a:solidFill>
                      <a:prstDash val="solid"/>
                      <a:round/>
                      <a:headEnd type="none" w="med" len="med"/>
                      <a:tailEnd type="none" w="med" len="med"/>
                    </a:lnT>
                    <a:solidFill>
                      <a:schemeClr val="bg1">
                        <a:lumMod val="75000"/>
                      </a:schemeClr>
                    </a:solidFill>
                  </a:tcPr>
                </a:tc>
                <a:tc>
                  <a:txBody>
                    <a:bodyPr/>
                    <a:lstStyle/>
                    <a:p>
                      <a:pPr marL="0" marR="0" indent="0" algn="ctr" defTabSz="777240" rtl="0" eaLnBrk="1" fontAlgn="auto" latinLnBrk="0" hangingPunct="1">
                        <a:lnSpc>
                          <a:spcPct val="100000"/>
                        </a:lnSpc>
                        <a:spcBef>
                          <a:spcPts val="0"/>
                        </a:spcBef>
                        <a:spcAft>
                          <a:spcPts val="0"/>
                        </a:spcAft>
                        <a:buClrTx/>
                        <a:buSzTx/>
                        <a:buFontTx/>
                        <a:buNone/>
                        <a:tabLst/>
                        <a:defRPr/>
                      </a:pPr>
                      <a:r>
                        <a:rPr lang="fr-FR" sz="900" b="1" kern="1200" noProof="0" dirty="0">
                          <a:solidFill>
                            <a:schemeClr val="dk1"/>
                          </a:solidFill>
                          <a:effectLst/>
                          <a:latin typeface="+mn-lt"/>
                          <a:ea typeface="+mn-ea"/>
                          <a:cs typeface="+mn-cs"/>
                        </a:rPr>
                        <a:t>% retard de croissance</a:t>
                      </a:r>
                      <a:br>
                        <a:rPr lang="fr-FR" sz="900" b="1" kern="1200" noProof="0" dirty="0">
                          <a:solidFill>
                            <a:schemeClr val="dk1"/>
                          </a:solidFill>
                          <a:effectLst/>
                          <a:latin typeface="+mn-lt"/>
                          <a:ea typeface="+mn-ea"/>
                          <a:cs typeface="+mn-cs"/>
                        </a:rPr>
                      </a:br>
                      <a:r>
                        <a:rPr lang="fr-FR" sz="900" b="1" kern="1200" noProof="0" dirty="0">
                          <a:solidFill>
                            <a:schemeClr val="dk1"/>
                          </a:solidFill>
                          <a:effectLst/>
                          <a:latin typeface="+mn-lt"/>
                          <a:ea typeface="+mn-ea"/>
                          <a:cs typeface="+mn-cs"/>
                        </a:rPr>
                        <a:t>(modéré)</a:t>
                      </a:r>
                      <a:endParaRPr lang="fr-FR" sz="900" kern="1200" noProof="0" dirty="0">
                        <a:solidFill>
                          <a:schemeClr val="dk1"/>
                        </a:solidFill>
                        <a:effectLst/>
                        <a:latin typeface="+mn-lt"/>
                        <a:ea typeface="+mn-ea"/>
                        <a:cs typeface="+mn-cs"/>
                      </a:endParaRPr>
                    </a:p>
                  </a:txBody>
                  <a:tcPr anchor="b">
                    <a:lnL w="6350" cap="flat" cmpd="sng" algn="ctr">
                      <a:solidFill>
                        <a:schemeClr val="bg2">
                          <a:lumMod val="75000"/>
                        </a:schemeClr>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3BB8C5">
                        <a:alpha val="62000"/>
                      </a:srgbClr>
                    </a:solidFill>
                  </a:tcPr>
                </a:tc>
                <a:tc>
                  <a:txBody>
                    <a:bodyPr/>
                    <a:lstStyle/>
                    <a:p>
                      <a:pPr marL="0" marR="0" indent="0" algn="ctr" defTabSz="777240" rtl="0" eaLnBrk="1" fontAlgn="auto" latinLnBrk="0" hangingPunct="1">
                        <a:lnSpc>
                          <a:spcPct val="100000"/>
                        </a:lnSpc>
                        <a:spcBef>
                          <a:spcPts val="0"/>
                        </a:spcBef>
                        <a:spcAft>
                          <a:spcPts val="0"/>
                        </a:spcAft>
                        <a:buClrTx/>
                        <a:buSzTx/>
                        <a:buFontTx/>
                        <a:buNone/>
                        <a:tabLst/>
                        <a:defRPr/>
                      </a:pPr>
                      <a:r>
                        <a:rPr lang="fr-FR" sz="900" b="1" kern="1200" noProof="0" dirty="0">
                          <a:solidFill>
                            <a:schemeClr val="dk1"/>
                          </a:solidFill>
                          <a:effectLst/>
                          <a:latin typeface="+mn-lt"/>
                          <a:ea typeface="+mn-ea"/>
                          <a:cs typeface="+mn-cs"/>
                        </a:rPr>
                        <a:t>% surpoids</a:t>
                      </a:r>
                      <a:br>
                        <a:rPr lang="fr-FR" sz="900" b="1" kern="1200" noProof="0" dirty="0">
                          <a:solidFill>
                            <a:schemeClr val="dk1"/>
                          </a:solidFill>
                          <a:effectLst/>
                          <a:latin typeface="+mn-lt"/>
                          <a:ea typeface="+mn-ea"/>
                          <a:cs typeface="+mn-cs"/>
                        </a:rPr>
                      </a:br>
                      <a:r>
                        <a:rPr lang="fr-FR" sz="900" b="1" kern="1200" noProof="0" dirty="0">
                          <a:solidFill>
                            <a:schemeClr val="dk1"/>
                          </a:solidFill>
                          <a:effectLst/>
                          <a:latin typeface="+mn-lt"/>
                          <a:ea typeface="+mn-ea"/>
                          <a:cs typeface="+mn-cs"/>
                        </a:rPr>
                        <a:t>(modéré )</a:t>
                      </a:r>
                      <a:endParaRPr lang="fr-FR" sz="900" kern="1200" noProof="0" dirty="0">
                        <a:solidFill>
                          <a:schemeClr val="dk1"/>
                        </a:solidFill>
                        <a:effectLst/>
                        <a:latin typeface="+mn-lt"/>
                        <a:ea typeface="+mn-ea"/>
                        <a:cs typeface="+mn-cs"/>
                      </a:endParaRPr>
                    </a:p>
                  </a:txBody>
                  <a:tcPr anchor="b">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6950A1">
                        <a:alpha val="43000"/>
                      </a:srgbClr>
                    </a:solidFill>
                  </a:tcPr>
                </a:tc>
                <a:tc>
                  <a:txBody>
                    <a:bodyPr/>
                    <a:lstStyle/>
                    <a:p>
                      <a:pPr marL="0" marR="0" indent="0" algn="ctr" defTabSz="777240" rtl="0" eaLnBrk="1" fontAlgn="auto" latinLnBrk="0" hangingPunct="1">
                        <a:lnSpc>
                          <a:spcPct val="100000"/>
                        </a:lnSpc>
                        <a:spcBef>
                          <a:spcPts val="0"/>
                        </a:spcBef>
                        <a:spcAft>
                          <a:spcPts val="0"/>
                        </a:spcAft>
                        <a:buClrTx/>
                        <a:buSzTx/>
                        <a:buFontTx/>
                        <a:buNone/>
                        <a:tabLst/>
                        <a:defRPr/>
                      </a:pPr>
                      <a:r>
                        <a:rPr lang="fr-FR" sz="900" b="1" kern="1200" noProof="0" dirty="0">
                          <a:solidFill>
                            <a:schemeClr val="dk1"/>
                          </a:solidFill>
                          <a:effectLst/>
                          <a:latin typeface="+mn-lt"/>
                          <a:ea typeface="+mn-ea"/>
                          <a:cs typeface="+mn-cs"/>
                        </a:rPr>
                        <a:t>% émacié </a:t>
                      </a:r>
                      <a:br>
                        <a:rPr lang="fr-FR" sz="900" b="1" kern="1200" noProof="0" dirty="0">
                          <a:solidFill>
                            <a:schemeClr val="dk1"/>
                          </a:solidFill>
                          <a:effectLst/>
                          <a:latin typeface="+mn-lt"/>
                          <a:ea typeface="+mn-ea"/>
                          <a:cs typeface="+mn-cs"/>
                        </a:rPr>
                      </a:br>
                      <a:r>
                        <a:rPr lang="fr-FR" sz="900" b="1" kern="1200" noProof="0" dirty="0">
                          <a:solidFill>
                            <a:schemeClr val="dk1"/>
                          </a:solidFill>
                          <a:effectLst/>
                          <a:latin typeface="+mn-lt"/>
                          <a:ea typeface="+mn-ea"/>
                          <a:cs typeface="+mn-cs"/>
                        </a:rPr>
                        <a:t>(modéré,</a:t>
                      </a:r>
                      <a:r>
                        <a:rPr lang="fr-FR" sz="900" b="1" kern="1200" baseline="0" noProof="0" dirty="0">
                          <a:solidFill>
                            <a:schemeClr val="dk1"/>
                          </a:solidFill>
                          <a:effectLst/>
                          <a:latin typeface="+mn-lt"/>
                          <a:ea typeface="+mn-ea"/>
                          <a:cs typeface="+mn-cs"/>
                        </a:rPr>
                        <a:t> </a:t>
                      </a:r>
                    </a:p>
                    <a:p>
                      <a:pPr marL="0" marR="0" indent="0" algn="ctr" defTabSz="777240" rtl="0" eaLnBrk="1" fontAlgn="auto" latinLnBrk="0" hangingPunct="1">
                        <a:lnSpc>
                          <a:spcPct val="100000"/>
                        </a:lnSpc>
                        <a:spcBef>
                          <a:spcPts val="0"/>
                        </a:spcBef>
                        <a:spcAft>
                          <a:spcPts val="0"/>
                        </a:spcAft>
                        <a:buClrTx/>
                        <a:buSzTx/>
                        <a:buFontTx/>
                        <a:buNone/>
                        <a:tabLst/>
                        <a:defRPr/>
                      </a:pPr>
                      <a:r>
                        <a:rPr lang="fr-FR" sz="900" b="1" kern="1200" baseline="0" noProof="0" dirty="0">
                          <a:solidFill>
                            <a:schemeClr val="dk1"/>
                          </a:solidFill>
                          <a:effectLst/>
                          <a:latin typeface="+mn-lt"/>
                          <a:ea typeface="+mn-ea"/>
                          <a:cs typeface="+mn-cs"/>
                        </a:rPr>
                        <a:t>ODD 2.2.2)</a:t>
                      </a:r>
                      <a:endParaRPr lang="fr-FR" sz="900" kern="1200" noProof="0" dirty="0">
                        <a:solidFill>
                          <a:schemeClr val="dk1"/>
                        </a:solidFill>
                        <a:effectLst/>
                        <a:latin typeface="+mn-lt"/>
                        <a:ea typeface="+mn-ea"/>
                        <a:cs typeface="+mn-cs"/>
                      </a:endParaRPr>
                    </a:p>
                  </a:txBody>
                  <a:tcPr marR="45720" anchor="b">
                    <a:lnL w="6350" cap="flat" cmpd="sng" algn="ctr">
                      <a:solidFill>
                        <a:schemeClr val="bg1"/>
                      </a:solidFill>
                      <a:prstDash val="solid"/>
                      <a:round/>
                      <a:headEnd type="none" w="med" len="med"/>
                      <a:tailEnd type="none" w="med" len="med"/>
                    </a:lnL>
                    <a:lnT w="635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15A40">
                        <a:alpha val="45000"/>
                      </a:srgbClr>
                    </a:solidFill>
                  </a:tcPr>
                </a:tc>
                <a:tc>
                  <a:txBody>
                    <a:bodyPr/>
                    <a:lstStyle/>
                    <a:p>
                      <a:pPr marL="0" marR="0" indent="0" algn="ctr" defTabSz="777240" rtl="0" eaLnBrk="1" fontAlgn="auto" latinLnBrk="0" hangingPunct="1">
                        <a:lnSpc>
                          <a:spcPct val="100000"/>
                        </a:lnSpc>
                        <a:spcBef>
                          <a:spcPts val="0"/>
                        </a:spcBef>
                        <a:spcAft>
                          <a:spcPts val="0"/>
                        </a:spcAft>
                        <a:buClrTx/>
                        <a:buSzTx/>
                        <a:buFontTx/>
                        <a:buNone/>
                        <a:tabLst/>
                        <a:defRPr/>
                      </a:pPr>
                      <a:r>
                        <a:rPr lang="fr-FR" sz="900" b="1" kern="1200" noProof="0" dirty="0">
                          <a:solidFill>
                            <a:schemeClr val="dk1"/>
                          </a:solidFill>
                          <a:effectLst/>
                          <a:latin typeface="+mn-lt"/>
                          <a:ea typeface="+mn-ea"/>
                          <a:cs typeface="+mn-cs"/>
                        </a:rPr>
                        <a:t>% émacié (sévère)</a:t>
                      </a:r>
                      <a:endParaRPr lang="fr-FR" sz="900" kern="1200" noProof="0" dirty="0">
                        <a:solidFill>
                          <a:schemeClr val="dk1"/>
                        </a:solidFill>
                        <a:effectLst/>
                        <a:latin typeface="+mn-lt"/>
                        <a:ea typeface="+mn-ea"/>
                        <a:cs typeface="+mn-cs"/>
                      </a:endParaRPr>
                    </a:p>
                  </a:txBody>
                  <a:tcPr marR="45720" anchor="b">
                    <a:lnT w="635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15A40">
                        <a:alpha val="45000"/>
                      </a:srgbClr>
                    </a:solidFill>
                  </a:tcPr>
                </a:tc>
                <a:extLst>
                  <a:ext uri="{0D108BD9-81ED-4DB2-BD59-A6C34878D82A}">
                    <a16:rowId xmlns:a16="http://schemas.microsoft.com/office/drawing/2014/main" val="10001"/>
                  </a:ext>
                </a:extLst>
              </a:tr>
              <a:tr h="211585">
                <a:tc>
                  <a:txBody>
                    <a:bodyPr/>
                    <a:lstStyle/>
                    <a:p>
                      <a:pPr>
                        <a:lnSpc>
                          <a:spcPct val="150000"/>
                        </a:lnSpc>
                      </a:pPr>
                      <a:r>
                        <a:rPr lang="fr-FR" sz="900" b="1" noProof="0" dirty="0">
                          <a:solidFill>
                            <a:schemeClr val="tx1"/>
                          </a:solidFill>
                          <a:latin typeface="+mj-lt"/>
                        </a:rPr>
                        <a:t>National</a:t>
                      </a:r>
                    </a:p>
                  </a:txBody>
                  <a:tcPr>
                    <a:lnR w="6350" cap="flat" cmpd="sng" algn="ctr">
                      <a:solidFill>
                        <a:schemeClr val="bg2">
                          <a:lumMod val="7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9050" cap="flat" cmpd="sng" algn="ctr">
                      <a:solidFill>
                        <a:schemeClr val="bg2">
                          <a:lumMod val="75000"/>
                        </a:schemeClr>
                      </a:solidFill>
                      <a:prstDash val="solid"/>
                      <a:round/>
                      <a:headEnd type="none" w="med" len="med"/>
                      <a:tailEnd type="none" w="med" len="med"/>
                    </a:lnB>
                    <a:noFill/>
                  </a:tcPr>
                </a:tc>
                <a:tc>
                  <a:txBody>
                    <a:bodyPr/>
                    <a:lstStyle/>
                    <a:p>
                      <a:pPr algn="ctr">
                        <a:lnSpc>
                          <a:spcPct val="150000"/>
                        </a:lnSpc>
                      </a:pPr>
                      <a:r>
                        <a:rPr lang="fr-FR" sz="900" b="1" noProof="0" dirty="0"/>
                        <a:t>18</a:t>
                      </a:r>
                    </a:p>
                  </a:txBody>
                  <a:tcPr>
                    <a:lnL w="6350" cap="flat" cmpd="sng" algn="ctr">
                      <a:solidFill>
                        <a:schemeClr val="bg2">
                          <a:lumMod val="75000"/>
                        </a:schemeClr>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9050" cap="flat" cmpd="sng" algn="ctr">
                      <a:solidFill>
                        <a:schemeClr val="bg2">
                          <a:lumMod val="75000"/>
                        </a:schemeClr>
                      </a:solidFill>
                      <a:prstDash val="solid"/>
                      <a:round/>
                      <a:headEnd type="none" w="med" len="med"/>
                      <a:tailEnd type="none" w="med" len="med"/>
                    </a:lnB>
                    <a:noFill/>
                  </a:tcPr>
                </a:tc>
                <a:tc>
                  <a:txBody>
                    <a:bodyPr/>
                    <a:lstStyle/>
                    <a:p>
                      <a:pPr algn="ctr">
                        <a:lnSpc>
                          <a:spcPct val="150000"/>
                        </a:lnSpc>
                      </a:pPr>
                      <a:r>
                        <a:rPr lang="fr-FR" sz="900" b="1" noProof="0" dirty="0"/>
                        <a:t>4</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9050" cap="flat" cmpd="sng" algn="ctr">
                      <a:solidFill>
                        <a:schemeClr val="bg2">
                          <a:lumMod val="75000"/>
                        </a:schemeClr>
                      </a:solidFill>
                      <a:prstDash val="solid"/>
                      <a:round/>
                      <a:headEnd type="none" w="med" len="med"/>
                      <a:tailEnd type="none" w="med" len="med"/>
                    </a:lnB>
                    <a:noFill/>
                  </a:tcPr>
                </a:tc>
                <a:tc>
                  <a:txBody>
                    <a:bodyPr/>
                    <a:lstStyle/>
                    <a:p>
                      <a:pPr algn="ctr">
                        <a:lnSpc>
                          <a:spcPct val="150000"/>
                        </a:lnSpc>
                      </a:pPr>
                      <a:r>
                        <a:rPr lang="fr-FR" sz="900" b="1" noProof="0" dirty="0"/>
                        <a:t>5</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9050" cap="flat" cmpd="sng" algn="ctr">
                      <a:solidFill>
                        <a:schemeClr val="bg2">
                          <a:lumMod val="75000"/>
                        </a:schemeClr>
                      </a:solidFill>
                      <a:prstDash val="solid"/>
                      <a:round/>
                      <a:headEnd type="none" w="med" len="med"/>
                      <a:tailEnd type="none" w="med" len="med"/>
                    </a:lnB>
                    <a:noFill/>
                  </a:tcPr>
                </a:tc>
                <a:tc>
                  <a:txBody>
                    <a:bodyPr/>
                    <a:lstStyle/>
                    <a:p>
                      <a:pPr algn="ctr">
                        <a:lnSpc>
                          <a:spcPct val="150000"/>
                        </a:lnSpc>
                      </a:pPr>
                      <a:r>
                        <a:rPr lang="fr-FR" sz="900" b="1" noProof="0" dirty="0"/>
                        <a:t>1</a:t>
                      </a:r>
                    </a:p>
                  </a:txBody>
                  <a:tcP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9050" cap="flat" cmpd="sng" algn="ctr">
                      <a:solidFill>
                        <a:schemeClr val="bg2">
                          <a:lumMod val="75000"/>
                        </a:schemeClr>
                      </a:solidFill>
                      <a:prstDash val="solid"/>
                      <a:round/>
                      <a:headEnd type="none" w="med" len="med"/>
                      <a:tailEnd type="none" w="med" len="med"/>
                    </a:lnB>
                    <a:noFill/>
                  </a:tcPr>
                </a:tc>
                <a:extLst>
                  <a:ext uri="{0D108BD9-81ED-4DB2-BD59-A6C34878D82A}">
                    <a16:rowId xmlns:a16="http://schemas.microsoft.com/office/drawing/2014/main" val="10002"/>
                  </a:ext>
                </a:extLst>
              </a:tr>
              <a:tr h="211585">
                <a:tc>
                  <a:txBody>
                    <a:bodyPr/>
                    <a:lstStyle/>
                    <a:p>
                      <a:pPr>
                        <a:lnSpc>
                          <a:spcPct val="150000"/>
                        </a:lnSpc>
                      </a:pPr>
                      <a:r>
                        <a:rPr lang="fr-FR" sz="900" noProof="0" dirty="0" err="1">
                          <a:solidFill>
                            <a:schemeClr val="tx1"/>
                          </a:solidFill>
                        </a:rPr>
                        <a:t>Mwali</a:t>
                      </a:r>
                      <a:endParaRPr lang="fr-FR" sz="900" noProof="0" dirty="0">
                        <a:solidFill>
                          <a:schemeClr val="tx1"/>
                        </a:solidFill>
                      </a:endParaRPr>
                    </a:p>
                  </a:txBody>
                  <a:tcPr>
                    <a:lnR w="6350" cap="flat" cmpd="sng" algn="ctr">
                      <a:solidFill>
                        <a:schemeClr val="bg2">
                          <a:lumMod val="75000"/>
                        </a:schemeClr>
                      </a:solidFill>
                      <a:prstDash val="solid"/>
                      <a:round/>
                      <a:headEnd type="none" w="med" len="med"/>
                      <a:tailEnd type="none" w="med" len="med"/>
                    </a:lnR>
                    <a:lnT w="19050" cap="flat" cmpd="sng" algn="ctr">
                      <a:solidFill>
                        <a:schemeClr val="bg2">
                          <a:lumMod val="7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pPr algn="ctr">
                        <a:lnSpc>
                          <a:spcPct val="150000"/>
                        </a:lnSpc>
                      </a:pPr>
                      <a:r>
                        <a:rPr lang="fr-FR" sz="900" b="0" noProof="0" dirty="0"/>
                        <a:t>17</a:t>
                      </a:r>
                    </a:p>
                  </a:txBody>
                  <a:tcPr>
                    <a:lnL w="6350" cap="flat" cmpd="sng" algn="ctr">
                      <a:solidFill>
                        <a:schemeClr val="bg2">
                          <a:lumMod val="75000"/>
                        </a:schemeClr>
                      </a:solidFill>
                      <a:prstDash val="solid"/>
                      <a:round/>
                      <a:headEnd type="none" w="med" len="med"/>
                      <a:tailEnd type="none" w="med" len="med"/>
                    </a:lnL>
                    <a:lnR w="12700" cap="flat" cmpd="sng" algn="ctr">
                      <a:solidFill>
                        <a:schemeClr val="bg1"/>
                      </a:solidFill>
                      <a:prstDash val="solid"/>
                      <a:round/>
                      <a:headEnd type="none" w="med" len="med"/>
                      <a:tailEnd type="none" w="med" len="med"/>
                    </a:lnR>
                    <a:lnT w="19050" cap="flat" cmpd="sng" algn="ctr">
                      <a:solidFill>
                        <a:schemeClr val="bg2">
                          <a:lumMod val="7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pPr algn="ctr">
                        <a:lnSpc>
                          <a:spcPct val="150000"/>
                        </a:lnSpc>
                      </a:pPr>
                      <a:r>
                        <a:rPr lang="fr-FR" sz="900" b="0" noProof="0" dirty="0"/>
                        <a:t>4</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9050" cap="flat" cmpd="sng" algn="ctr">
                      <a:solidFill>
                        <a:schemeClr val="bg2">
                          <a:lumMod val="7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pPr algn="ctr">
                        <a:lnSpc>
                          <a:spcPct val="150000"/>
                        </a:lnSpc>
                      </a:pPr>
                      <a:r>
                        <a:rPr lang="fr-FR" sz="900" b="0" noProof="0" dirty="0"/>
                        <a:t>5</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9050" cap="flat" cmpd="sng" algn="ctr">
                      <a:solidFill>
                        <a:schemeClr val="bg2">
                          <a:lumMod val="7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pPr algn="ctr">
                        <a:lnSpc>
                          <a:spcPct val="150000"/>
                        </a:lnSpc>
                      </a:pPr>
                      <a:r>
                        <a:rPr lang="fr-FR" sz="900" b="0" noProof="0" dirty="0"/>
                        <a:t>1</a:t>
                      </a:r>
                    </a:p>
                  </a:txBody>
                  <a:tcPr>
                    <a:lnL w="12700" cap="flat" cmpd="sng" algn="ctr">
                      <a:solidFill>
                        <a:schemeClr val="bg1"/>
                      </a:solidFill>
                      <a:prstDash val="solid"/>
                      <a:round/>
                      <a:headEnd type="none" w="med" len="med"/>
                      <a:tailEnd type="none" w="med" len="med"/>
                    </a:lnL>
                    <a:lnT w="19050" cap="flat" cmpd="sng" algn="ctr">
                      <a:solidFill>
                        <a:schemeClr val="bg2">
                          <a:lumMod val="7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extLst>
                  <a:ext uri="{0D108BD9-81ED-4DB2-BD59-A6C34878D82A}">
                    <a16:rowId xmlns:a16="http://schemas.microsoft.com/office/drawing/2014/main" val="10003"/>
                  </a:ext>
                </a:extLst>
              </a:tr>
              <a:tr h="211585">
                <a:tc>
                  <a:txBody>
                    <a:bodyPr/>
                    <a:lstStyle/>
                    <a:p>
                      <a:pPr>
                        <a:lnSpc>
                          <a:spcPct val="150000"/>
                        </a:lnSpc>
                      </a:pPr>
                      <a:r>
                        <a:rPr lang="fr-FR" sz="900" noProof="0" dirty="0" err="1">
                          <a:solidFill>
                            <a:schemeClr val="tx1"/>
                          </a:solidFill>
                        </a:rPr>
                        <a:t>Ndzuwani</a:t>
                      </a:r>
                      <a:endParaRPr lang="fr-FR" sz="900" noProof="0" dirty="0">
                        <a:solidFill>
                          <a:schemeClr val="tx1"/>
                        </a:solidFill>
                      </a:endParaRPr>
                    </a:p>
                  </a:txBody>
                  <a:tcPr>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pPr algn="ctr">
                        <a:lnSpc>
                          <a:spcPct val="150000"/>
                        </a:lnSpc>
                      </a:pPr>
                      <a:r>
                        <a:rPr lang="fr-FR" sz="900" b="0" noProof="0" dirty="0"/>
                        <a:t>22</a:t>
                      </a:r>
                    </a:p>
                  </a:txBody>
                  <a:tcPr>
                    <a:lnL w="6350" cap="flat" cmpd="sng" algn="ctr">
                      <a:solidFill>
                        <a:schemeClr val="bg1">
                          <a:lumMod val="65000"/>
                        </a:schemeClr>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pPr algn="ctr">
                        <a:lnSpc>
                          <a:spcPct val="150000"/>
                        </a:lnSpc>
                      </a:pPr>
                      <a:r>
                        <a:rPr lang="fr-FR" sz="900" b="0" noProof="0" dirty="0"/>
                        <a:t>5</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pPr algn="ctr">
                        <a:lnSpc>
                          <a:spcPct val="150000"/>
                        </a:lnSpc>
                      </a:pPr>
                      <a:r>
                        <a:rPr lang="fr-FR" sz="900" b="0" noProof="0" dirty="0"/>
                        <a:t>6</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pPr algn="ctr">
                        <a:lnSpc>
                          <a:spcPct val="150000"/>
                        </a:lnSpc>
                      </a:pPr>
                      <a:r>
                        <a:rPr lang="fr-FR" sz="900" b="0" noProof="0" dirty="0"/>
                        <a:t>1</a:t>
                      </a:r>
                    </a:p>
                  </a:txBody>
                  <a:tcPr>
                    <a:lnL w="12700" cap="flat" cmpd="sng" algn="ctr">
                      <a:solidFill>
                        <a:schemeClr val="bg1"/>
                      </a:solidFill>
                      <a:prstDash val="solid"/>
                      <a:round/>
                      <a:headEnd type="none" w="med" len="med"/>
                      <a:tailEnd type="none" w="med" len="med"/>
                    </a:lnL>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extLst>
                  <a:ext uri="{0D108BD9-81ED-4DB2-BD59-A6C34878D82A}">
                    <a16:rowId xmlns:a16="http://schemas.microsoft.com/office/drawing/2014/main" val="10004"/>
                  </a:ext>
                </a:extLst>
              </a:tr>
              <a:tr h="211585">
                <a:tc>
                  <a:txBody>
                    <a:bodyPr/>
                    <a:lstStyle/>
                    <a:p>
                      <a:pPr>
                        <a:lnSpc>
                          <a:spcPct val="150000"/>
                        </a:lnSpc>
                      </a:pPr>
                      <a:r>
                        <a:rPr lang="fr-FR" sz="900" noProof="0" dirty="0"/>
                        <a:t>Ngazidja</a:t>
                      </a:r>
                    </a:p>
                  </a:txBody>
                  <a:tcPr>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pPr algn="ctr">
                        <a:lnSpc>
                          <a:spcPct val="150000"/>
                        </a:lnSpc>
                      </a:pPr>
                      <a:r>
                        <a:rPr lang="fr-FR" sz="900" b="0" noProof="0" dirty="0"/>
                        <a:t>14</a:t>
                      </a:r>
                    </a:p>
                  </a:txBody>
                  <a:tcPr>
                    <a:lnL w="6350" cap="flat" cmpd="sng" algn="ctr">
                      <a:solidFill>
                        <a:schemeClr val="bg1">
                          <a:lumMod val="65000"/>
                        </a:schemeClr>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pPr algn="ctr">
                        <a:lnSpc>
                          <a:spcPct val="150000"/>
                        </a:lnSpc>
                      </a:pPr>
                      <a:r>
                        <a:rPr lang="fr-FR" sz="900" b="0" noProof="0" dirty="0"/>
                        <a:t>3</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pPr algn="ctr">
                        <a:lnSpc>
                          <a:spcPct val="150000"/>
                        </a:lnSpc>
                      </a:pPr>
                      <a:r>
                        <a:rPr lang="fr-FR" sz="900" b="0" noProof="0" dirty="0"/>
                        <a:t>5</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pPr algn="ctr">
                        <a:lnSpc>
                          <a:spcPct val="150000"/>
                        </a:lnSpc>
                      </a:pPr>
                      <a:r>
                        <a:rPr lang="fr-FR" sz="900" b="0" noProof="0" dirty="0"/>
                        <a:t>1</a:t>
                      </a:r>
                    </a:p>
                  </a:txBody>
                  <a:tcPr>
                    <a:lnL w="12700" cap="flat" cmpd="sng" algn="ctr">
                      <a:solidFill>
                        <a:schemeClr val="bg1"/>
                      </a:solidFill>
                      <a:prstDash val="solid"/>
                      <a:round/>
                      <a:headEnd type="none" w="med" len="med"/>
                      <a:tailEnd type="none" w="med" len="med"/>
                    </a:lnL>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extLst>
                  <a:ext uri="{0D108BD9-81ED-4DB2-BD59-A6C34878D82A}">
                    <a16:rowId xmlns:a16="http://schemas.microsoft.com/office/drawing/2014/main" val="10005"/>
                  </a:ext>
                </a:extLst>
              </a:tr>
              <a:tr h="211585">
                <a:tc>
                  <a:txBody>
                    <a:bodyPr/>
                    <a:lstStyle/>
                    <a:p>
                      <a:pPr marL="0" indent="87313">
                        <a:lnSpc>
                          <a:spcPct val="150000"/>
                        </a:lnSpc>
                      </a:pPr>
                      <a:r>
                        <a:rPr lang="fr-FR" sz="900" noProof="0" dirty="0"/>
                        <a:t>Moroni</a:t>
                      </a:r>
                    </a:p>
                  </a:txBody>
                  <a:tcPr>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pPr algn="ctr">
                        <a:lnSpc>
                          <a:spcPct val="150000"/>
                        </a:lnSpc>
                      </a:pPr>
                      <a:r>
                        <a:rPr lang="fr-FR" sz="900" b="0" noProof="0" dirty="0"/>
                        <a:t>15</a:t>
                      </a:r>
                    </a:p>
                  </a:txBody>
                  <a:tcPr>
                    <a:lnL w="6350" cap="flat" cmpd="sng" algn="ctr">
                      <a:solidFill>
                        <a:schemeClr val="bg1">
                          <a:lumMod val="65000"/>
                        </a:schemeClr>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pPr algn="ctr">
                        <a:lnSpc>
                          <a:spcPct val="150000"/>
                        </a:lnSpc>
                      </a:pPr>
                      <a:r>
                        <a:rPr lang="fr-FR" sz="900" b="0" noProof="0" dirty="0"/>
                        <a:t>3</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pPr algn="ctr">
                        <a:lnSpc>
                          <a:spcPct val="150000"/>
                        </a:lnSpc>
                      </a:pPr>
                      <a:r>
                        <a:rPr lang="fr-FR" sz="900" b="0" noProof="0" dirty="0"/>
                        <a:t>6</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pPr algn="ctr">
                        <a:lnSpc>
                          <a:spcPct val="150000"/>
                        </a:lnSpc>
                      </a:pPr>
                      <a:r>
                        <a:rPr lang="fr-FR" sz="900" b="0" noProof="0" dirty="0"/>
                        <a:t>2</a:t>
                      </a:r>
                    </a:p>
                  </a:txBody>
                  <a:tcPr>
                    <a:lnL w="12700" cap="flat" cmpd="sng" algn="ctr">
                      <a:solidFill>
                        <a:schemeClr val="bg1"/>
                      </a:solidFill>
                      <a:prstDash val="solid"/>
                      <a:round/>
                      <a:headEnd type="none" w="med" len="med"/>
                      <a:tailEnd type="none" w="med" len="med"/>
                    </a:lnL>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extLst>
                  <a:ext uri="{0D108BD9-81ED-4DB2-BD59-A6C34878D82A}">
                    <a16:rowId xmlns:a16="http://schemas.microsoft.com/office/drawing/2014/main" val="10006"/>
                  </a:ext>
                </a:extLst>
              </a:tr>
              <a:tr h="211585">
                <a:tc>
                  <a:txBody>
                    <a:bodyPr/>
                    <a:lstStyle/>
                    <a:p>
                      <a:pPr marL="0" indent="87313">
                        <a:lnSpc>
                          <a:spcPct val="150000"/>
                        </a:lnSpc>
                      </a:pPr>
                      <a:r>
                        <a:rPr lang="fr-FR" sz="900" noProof="0" dirty="0"/>
                        <a:t>Reste Ngazidja</a:t>
                      </a:r>
                    </a:p>
                  </a:txBody>
                  <a:tcPr>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pPr algn="ctr">
                        <a:lnSpc>
                          <a:spcPct val="150000"/>
                        </a:lnSpc>
                      </a:pPr>
                      <a:r>
                        <a:rPr lang="fr-FR" sz="900" b="0" noProof="0" dirty="0"/>
                        <a:t>14</a:t>
                      </a:r>
                    </a:p>
                  </a:txBody>
                  <a:tcPr>
                    <a:lnL w="6350" cap="flat" cmpd="sng" algn="ctr">
                      <a:solidFill>
                        <a:schemeClr val="bg1">
                          <a:lumMod val="65000"/>
                        </a:schemeClr>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pPr algn="ctr">
                        <a:lnSpc>
                          <a:spcPct val="150000"/>
                        </a:lnSpc>
                      </a:pPr>
                      <a:r>
                        <a:rPr lang="fr-FR" sz="900" b="0" noProof="0" dirty="0"/>
                        <a:t>3</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pPr algn="ctr">
                        <a:lnSpc>
                          <a:spcPct val="150000"/>
                        </a:lnSpc>
                      </a:pPr>
                      <a:r>
                        <a:rPr lang="fr-FR" sz="900" b="0" noProof="0" dirty="0"/>
                        <a:t>4</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tc>
                  <a:txBody>
                    <a:bodyPr/>
                    <a:lstStyle/>
                    <a:p>
                      <a:pPr algn="ctr">
                        <a:lnSpc>
                          <a:spcPct val="150000"/>
                        </a:lnSpc>
                      </a:pPr>
                      <a:r>
                        <a:rPr lang="fr-FR" sz="900" b="0" noProof="0" dirty="0"/>
                        <a:t>1</a:t>
                      </a:r>
                    </a:p>
                  </a:txBody>
                  <a:tcPr>
                    <a:lnL w="12700" cap="flat" cmpd="sng" algn="ctr">
                      <a:solidFill>
                        <a:schemeClr val="bg1"/>
                      </a:solidFill>
                      <a:prstDash val="solid"/>
                      <a:round/>
                      <a:headEnd type="none" w="med" len="med"/>
                      <a:tailEnd type="none" w="med" len="med"/>
                    </a:lnL>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noFill/>
                  </a:tcPr>
                </a:tc>
                <a:extLst>
                  <a:ext uri="{0D108BD9-81ED-4DB2-BD59-A6C34878D82A}">
                    <a16:rowId xmlns:a16="http://schemas.microsoft.com/office/drawing/2014/main" val="10007"/>
                  </a:ext>
                </a:extLst>
              </a:tr>
            </a:tbl>
          </a:graphicData>
        </a:graphic>
      </p:graphicFrame>
      <p:sp>
        <p:nvSpPr>
          <p:cNvPr id="81" name="TextBox 80"/>
          <p:cNvSpPr txBox="1"/>
          <p:nvPr/>
        </p:nvSpPr>
        <p:spPr>
          <a:xfrm>
            <a:off x="347602" y="4372582"/>
            <a:ext cx="4571869" cy="261610"/>
          </a:xfrm>
          <a:prstGeom prst="rect">
            <a:avLst/>
          </a:prstGeom>
          <a:noFill/>
        </p:spPr>
        <p:txBody>
          <a:bodyPr wrap="square" rtlCol="0">
            <a:spAutoFit/>
          </a:bodyPr>
          <a:lstStyle/>
          <a:p>
            <a:r>
              <a:rPr lang="fr-FR" sz="1100" b="1" dirty="0">
                <a:solidFill>
                  <a:srgbClr val="4C545A"/>
                </a:solidFill>
                <a:latin typeface="+mj-lt"/>
              </a:rPr>
              <a:t>Données sur le retard de croissance, l’obésité et l’émaciation par île</a:t>
            </a:r>
          </a:p>
        </p:txBody>
      </p:sp>
      <p:graphicFrame>
        <p:nvGraphicFramePr>
          <p:cNvPr id="84" name="Content Placeholder 6"/>
          <p:cNvGraphicFramePr>
            <a:graphicFrameLocks/>
          </p:cNvGraphicFramePr>
          <p:nvPr>
            <p:extLst>
              <p:ext uri="{D42A27DB-BD31-4B8C-83A1-F6EECF244321}">
                <p14:modId xmlns:p14="http://schemas.microsoft.com/office/powerpoint/2010/main" val="951605407"/>
              </p:ext>
            </p:extLst>
          </p:nvPr>
        </p:nvGraphicFramePr>
        <p:xfrm>
          <a:off x="435490" y="1227582"/>
          <a:ext cx="3380860" cy="2404872"/>
        </p:xfrm>
        <a:graphic>
          <a:graphicData uri="http://schemas.openxmlformats.org/drawingml/2006/chart">
            <c:chart xmlns:c="http://schemas.openxmlformats.org/drawingml/2006/chart" xmlns:r="http://schemas.openxmlformats.org/officeDocument/2006/relationships" r:id="rId2"/>
          </a:graphicData>
        </a:graphic>
      </p:graphicFrame>
      <p:cxnSp>
        <p:nvCxnSpPr>
          <p:cNvPr id="18" name="Straight Connector 17"/>
          <p:cNvCxnSpPr/>
          <p:nvPr/>
        </p:nvCxnSpPr>
        <p:spPr>
          <a:xfrm flipV="1">
            <a:off x="402433" y="4802681"/>
            <a:ext cx="6965776" cy="1"/>
          </a:xfrm>
          <a:prstGeom prst="line">
            <a:avLst/>
          </a:prstGeom>
          <a:ln w="6350">
            <a:solidFill>
              <a:srgbClr val="4C545A"/>
            </a:solidFill>
          </a:ln>
        </p:spPr>
        <p:style>
          <a:lnRef idx="1">
            <a:schemeClr val="accent1"/>
          </a:lnRef>
          <a:fillRef idx="0">
            <a:schemeClr val="accent1"/>
          </a:fillRef>
          <a:effectRef idx="0">
            <a:schemeClr val="accent1"/>
          </a:effectRef>
          <a:fontRef idx="minor">
            <a:schemeClr val="tx1"/>
          </a:fontRef>
        </p:style>
      </p:cxnSp>
      <p:pic>
        <p:nvPicPr>
          <p:cNvPr id="20" name="Picture 19"/>
          <p:cNvPicPr>
            <a:picLocks noChangeAspect="1"/>
          </p:cNvPicPr>
          <p:nvPr/>
        </p:nvPicPr>
        <p:blipFill rotWithShape="1">
          <a:blip r:embed="rId3">
            <a:extLst>
              <a:ext uri="{28A0092B-C50C-407E-A947-70E740481C1C}">
                <a14:useLocalDpi xmlns:a14="http://schemas.microsoft.com/office/drawing/2010/main" val="0"/>
              </a:ext>
            </a:extLst>
          </a:blip>
          <a:srcRect r="28854"/>
          <a:stretch/>
        </p:blipFill>
        <p:spPr>
          <a:xfrm>
            <a:off x="436447" y="8096010"/>
            <a:ext cx="7027496" cy="1667921"/>
          </a:xfrm>
          <a:prstGeom prst="rect">
            <a:avLst/>
          </a:prstGeom>
        </p:spPr>
      </p:pic>
      <p:sp>
        <p:nvSpPr>
          <p:cNvPr id="21" name="Text Box 2"/>
          <p:cNvSpPr txBox="1">
            <a:spLocks noChangeArrowheads="1"/>
          </p:cNvSpPr>
          <p:nvPr/>
        </p:nvSpPr>
        <p:spPr bwMode="auto">
          <a:xfrm>
            <a:off x="481013" y="8203733"/>
            <a:ext cx="6879741" cy="1492718"/>
          </a:xfrm>
          <a:prstGeom prst="rect">
            <a:avLst/>
          </a:prstGeom>
          <a:noFill/>
          <a:ln w="9525">
            <a:noFill/>
            <a:miter lim="800000"/>
            <a:headEnd/>
            <a:tailEnd/>
          </a:ln>
        </p:spPr>
        <p:txBody>
          <a:bodyPr rot="0" vert="horz" wrap="square" lIns="0" tIns="45720" rIns="0" bIns="45720" numCol="3" anchor="t" anchorCtr="0">
            <a:noAutofit/>
          </a:bodyPr>
          <a:lstStyle/>
          <a:p>
            <a:pPr marL="114730" algn="just"/>
            <a:r>
              <a:rPr lang="fr-FR" sz="900" dirty="0">
                <a:solidFill>
                  <a:schemeClr val="bg1"/>
                </a:solidFill>
                <a:latin typeface="Franklin Gothic Book" panose="020B0503020102020204" pitchFamily="34" charset="0"/>
              </a:rPr>
              <a:t>L'enquête par grappes à indicateurs multiples (MICS) Comores a été réalisée en 2022 par l’Institut National de la Statistique et des Etudes Economiques et Démographiques (INSEED) ) dans le cadre du programme mondial MICS. L’appui technique et a été fourni par le Fonds des Nations Unies pour l’enfance (UNICEF). L’UNICEF, la KOICA, l’UNFPA et la Banque Mondiale ont apporté un soutien financier. </a:t>
            </a:r>
          </a:p>
          <a:p>
            <a:pPr marL="114730" algn="just"/>
            <a:r>
              <a:rPr lang="fr-FR" sz="900" dirty="0">
                <a:solidFill>
                  <a:schemeClr val="bg1"/>
                </a:solidFill>
                <a:latin typeface="Franklin Gothic Book" panose="020B0503020102020204" pitchFamily="34" charset="0"/>
              </a:rPr>
              <a:t>L'objectif de ce Résumé statistique est de diffuser certaines conclusions de l'enquête MICS 2022 Comores relative à l’état nutritionnel des enfants. </a:t>
            </a:r>
            <a:r>
              <a:rPr lang="fr-FR" sz="900" dirty="0">
                <a:solidFill>
                  <a:schemeClr val="bg1"/>
                </a:solidFill>
              </a:rPr>
              <a:t>Les données de ce Résumé Statistique se trouvent dans les tableaux. TC.8.1 dans le rapport des résultats de l’enquête. </a:t>
            </a:r>
          </a:p>
          <a:p>
            <a:pPr marL="114730" algn="just"/>
            <a:endParaRPr lang="fr-FR" sz="900" dirty="0">
              <a:solidFill>
                <a:schemeClr val="bg1"/>
              </a:solidFill>
            </a:endParaRPr>
          </a:p>
          <a:p>
            <a:pPr marL="114730" algn="just"/>
            <a:endParaRPr lang="fr-FR" sz="900" dirty="0">
              <a:solidFill>
                <a:schemeClr val="bg1"/>
              </a:solidFill>
            </a:endParaRPr>
          </a:p>
          <a:p>
            <a:pPr marL="114730" algn="just"/>
            <a:endParaRPr lang="fr-FR" sz="900" dirty="0">
              <a:solidFill>
                <a:schemeClr val="bg1"/>
              </a:solidFill>
            </a:endParaRPr>
          </a:p>
          <a:p>
            <a:pPr marL="114730" algn="just"/>
            <a:r>
              <a:rPr lang="fr-FR" sz="900" dirty="0">
                <a:solidFill>
                  <a:schemeClr val="bg1"/>
                </a:solidFill>
              </a:rPr>
              <a:t>D'autres Résumés statistiques et le rapport des résultats de cette enquête et d'autres sont disponibles sur mics.unicef.org/</a:t>
            </a:r>
            <a:r>
              <a:rPr lang="fr-FR" sz="900" dirty="0" err="1">
                <a:solidFill>
                  <a:schemeClr val="bg1"/>
                </a:solidFill>
              </a:rPr>
              <a:t>surveys</a:t>
            </a:r>
            <a:r>
              <a:rPr lang="fr-FR" sz="900" dirty="0">
                <a:solidFill>
                  <a:schemeClr val="bg1"/>
                </a:solidFill>
              </a:rPr>
              <a:t>.</a:t>
            </a:r>
          </a:p>
        </p:txBody>
      </p:sp>
      <p:graphicFrame>
        <p:nvGraphicFramePr>
          <p:cNvPr id="28" name="Content Placeholder 6"/>
          <p:cNvGraphicFramePr>
            <a:graphicFrameLocks/>
          </p:cNvGraphicFramePr>
          <p:nvPr>
            <p:extLst>
              <p:ext uri="{D42A27DB-BD31-4B8C-83A1-F6EECF244321}">
                <p14:modId xmlns:p14="http://schemas.microsoft.com/office/powerpoint/2010/main" val="1304806454"/>
              </p:ext>
            </p:extLst>
          </p:nvPr>
        </p:nvGraphicFramePr>
        <p:xfrm>
          <a:off x="4027636" y="1213304"/>
          <a:ext cx="3380860" cy="2404872"/>
        </p:xfrm>
        <a:graphic>
          <a:graphicData uri="http://schemas.openxmlformats.org/drawingml/2006/chart">
            <c:chart xmlns:c="http://schemas.openxmlformats.org/drawingml/2006/chart" xmlns:r="http://schemas.openxmlformats.org/officeDocument/2006/relationships" r:id="rId4"/>
          </a:graphicData>
        </a:graphic>
      </p:graphicFrame>
      <p:sp>
        <p:nvSpPr>
          <p:cNvPr id="29" name="TextBox 28"/>
          <p:cNvSpPr txBox="1"/>
          <p:nvPr/>
        </p:nvSpPr>
        <p:spPr>
          <a:xfrm>
            <a:off x="4038281" y="877351"/>
            <a:ext cx="2119636" cy="261610"/>
          </a:xfrm>
          <a:prstGeom prst="rect">
            <a:avLst/>
          </a:prstGeom>
          <a:noFill/>
        </p:spPr>
        <p:txBody>
          <a:bodyPr wrap="square" rtlCol="0">
            <a:spAutoFit/>
          </a:bodyPr>
          <a:lstStyle/>
          <a:p>
            <a:r>
              <a:rPr lang="fr-FR" sz="1100" b="1" dirty="0">
                <a:solidFill>
                  <a:srgbClr val="4C545A"/>
                </a:solidFill>
                <a:latin typeface="+mj-lt"/>
              </a:rPr>
              <a:t>Emaciation : ODD 2.2.2</a:t>
            </a:r>
          </a:p>
        </p:txBody>
      </p:sp>
      <p:sp>
        <p:nvSpPr>
          <p:cNvPr id="2" name="TextBox 1"/>
          <p:cNvSpPr txBox="1"/>
          <p:nvPr/>
        </p:nvSpPr>
        <p:spPr>
          <a:xfrm>
            <a:off x="435490" y="3692519"/>
            <a:ext cx="3428009" cy="307777"/>
          </a:xfrm>
          <a:prstGeom prst="rect">
            <a:avLst/>
          </a:prstGeom>
          <a:noFill/>
        </p:spPr>
        <p:txBody>
          <a:bodyPr wrap="square" rtlCol="0">
            <a:spAutoFit/>
          </a:bodyPr>
          <a:lstStyle/>
          <a:p>
            <a:r>
              <a:rPr lang="fr-FR" sz="700" dirty="0"/>
              <a:t>Pourcentage d'enfants de moins de 5 ans présentant un retard de croissance, par caractéristiques de base</a:t>
            </a:r>
            <a:endParaRPr lang="en-US" sz="700" dirty="0"/>
          </a:p>
        </p:txBody>
      </p:sp>
      <p:sp>
        <p:nvSpPr>
          <p:cNvPr id="16" name="TextBox 15"/>
          <p:cNvSpPr txBox="1"/>
          <p:nvPr/>
        </p:nvSpPr>
        <p:spPr>
          <a:xfrm>
            <a:off x="4166082" y="3692519"/>
            <a:ext cx="3408876" cy="200055"/>
          </a:xfrm>
          <a:prstGeom prst="rect">
            <a:avLst/>
          </a:prstGeom>
          <a:noFill/>
        </p:spPr>
        <p:txBody>
          <a:bodyPr wrap="square" rtlCol="0">
            <a:spAutoFit/>
          </a:bodyPr>
          <a:lstStyle/>
          <a:p>
            <a:r>
              <a:rPr lang="fr-FR" sz="700" dirty="0"/>
              <a:t>Pourcentage d'enfants de moins de 5 ans émaciés, par caractéristiques de base</a:t>
            </a:r>
            <a:endParaRPr lang="en-US" sz="700" dirty="0"/>
          </a:p>
        </p:txBody>
      </p:sp>
    </p:spTree>
    <p:extLst>
      <p:ext uri="{BB962C8B-B14F-4D97-AF65-F5344CB8AC3E}">
        <p14:creationId xmlns:p14="http://schemas.microsoft.com/office/powerpoint/2010/main" val="419599488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Franklin Gothic">
      <a:majorFont>
        <a:latin typeface="Franklin Gothic Medium" panose="020B0603020102020204"/>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panose="020B0503020102020204"/>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item1.xml><?xml version="1.0" encoding="utf-8"?>
<ct:contentTypeSchema xmlns:ct="http://schemas.microsoft.com/office/2006/metadata/contentType" xmlns:ma="http://schemas.microsoft.com/office/2006/metadata/properties/metaAttributes" ct:_="" ma:_="" ma:contentTypeName="UNICEF Document" ma:contentTypeID="0x0101009BA85F8052A6DA4FA3E31FF9F74C697000EC757063D55EF14399B2E4B65561595A" ma:contentTypeVersion="41" ma:contentTypeDescription="Create a new document." ma:contentTypeScope="" ma:versionID="073ec61dfaa5a3d7808b9c639574f449">
  <xsd:schema xmlns:xsd="http://www.w3.org/2001/XMLSchema" xmlns:xs="http://www.w3.org/2001/XMLSchema" xmlns:p="http://schemas.microsoft.com/office/2006/metadata/properties" xmlns:ns1="http://schemas.microsoft.com/sharepoint/v3" xmlns:ns2="ca283e0b-db31-4043-a2ef-b80661bf084a" xmlns:ns3="http://schemas.microsoft.com/sharepoint.v3" xmlns:ns4="03aba595-bc08-4bc6-a067-44fa0d6fce4c" xmlns:ns5="2aac1c47-a7bd-4382-bbe6-d59290c165d5" xmlns:ns6="http://schemas.microsoft.com/sharepoint/v4" targetNamespace="http://schemas.microsoft.com/office/2006/metadata/properties" ma:root="true" ma:fieldsID="d68221c1792d7a1a25e00b8bb5fb3f2f" ns1:_="" ns2:_="" ns3:_="" ns4:_="" ns5:_="" ns6:_="">
    <xsd:import namespace="http://schemas.microsoft.com/sharepoint/v3"/>
    <xsd:import namespace="ca283e0b-db31-4043-a2ef-b80661bf084a"/>
    <xsd:import namespace="http://schemas.microsoft.com/sharepoint.v3"/>
    <xsd:import namespace="03aba595-bc08-4bc6-a067-44fa0d6fce4c"/>
    <xsd:import namespace="2aac1c47-a7bd-4382-bbe6-d59290c165d5"/>
    <xsd:import namespace="http://schemas.microsoft.com/sharepoint/v4"/>
    <xsd:element name="properties">
      <xsd:complexType>
        <xsd:sequence>
          <xsd:element name="documentManagement">
            <xsd:complexType>
              <xsd:all>
                <xsd:element ref="ns2:WrittenBy" minOccurs="0"/>
                <xsd:element ref="ns2:ContentLanguage" minOccurs="0"/>
                <xsd:element ref="ns3:CategoryDescription" minOccurs="0"/>
                <xsd:element ref="ns2:RecipientsEmail" minOccurs="0"/>
                <xsd:element ref="ns2:SenderEmail" minOccurs="0"/>
                <xsd:element ref="ns2:DateTransmittedEmail" minOccurs="0"/>
                <xsd:element ref="ns2:k8c968e8c72a4eda96b7e8fdbe192be2" minOccurs="0"/>
                <xsd:element ref="ns2:ga975397408f43e4b84ec8e5a598e523" minOccurs="0"/>
                <xsd:element ref="ns2:mda26ace941f4791a7314a339fee829c" minOccurs="0"/>
                <xsd:element ref="ns2:TaxCatchAllLabel" minOccurs="0"/>
                <xsd:element ref="ns2:TaxCatchAll" minOccurs="0"/>
                <xsd:element ref="ns2:h6a71f3e574e4344bc34f3fc9dd20054" minOccurs="0"/>
                <xsd:element ref="ns2:ContentStatus" minOccurs="0"/>
                <xsd:element ref="ns2:j169e817e0ee4eb8974e6fc4a2762909" minOccurs="0"/>
                <xsd:element ref="ns2:j048a4f9aaad4a8990a1d5e5f53cb451" minOccurs="0"/>
                <xsd:element ref="ns5:MediaServiceGenerationTime" minOccurs="0"/>
                <xsd:element ref="ns5:MediaServiceEventHashCode" minOccurs="0"/>
                <xsd:element ref="ns1:_vti_ItemHoldRecordStatus" minOccurs="0"/>
                <xsd:element ref="ns6:IconOverlay" minOccurs="0"/>
                <xsd:element ref="ns5:MediaServiceMetadata" minOccurs="0"/>
                <xsd:element ref="ns1:_vti_ItemDeclaredRecord" minOccurs="0"/>
                <xsd:element ref="ns4:TaxKeywordTaxHTField" minOccurs="0"/>
                <xsd:element ref="ns4:SharedWithDetails" minOccurs="0"/>
                <xsd:element ref="ns4:SharedWithUsers" minOccurs="0"/>
                <xsd:element ref="ns5:MediaServiceLocation" minOccurs="0"/>
                <xsd:element ref="ns5:MediaServiceAutoKeyPoints" minOccurs="0"/>
                <xsd:element ref="ns5:MediaServiceKeyPoints" minOccurs="0"/>
                <xsd:element ref="ns5:MediaServiceFastMetadata" minOccurs="0"/>
                <xsd:element ref="ns5:MediaServiceAutoTags" minOccurs="0"/>
                <xsd:element ref="ns5:MediaServiceOCR" minOccurs="0"/>
                <xsd:element ref="ns5:MediaServiceDateTaken" minOccurs="0"/>
                <xsd:element ref="ns4:SemaphoreItemMetadata" minOccurs="0"/>
                <xsd:element ref="ns5: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vti_ItemHoldRecordStatus" ma:index="33" nillable="true" ma:displayName="Hold and Record Status" ma:decimals="0" ma:description="" ma:hidden="true" ma:indexed="true" ma:internalName="_vti_ItemHoldRecordStatus" ma:readOnly="true">
      <xsd:simpleType>
        <xsd:restriction base="dms:Unknown"/>
      </xsd:simpleType>
    </xsd:element>
    <xsd:element name="_vti_ItemDeclaredRecord" ma:index="36" nillable="true" ma:displayName="Declared Record" ma:hidden="true" ma:internalName="_vti_ItemDeclaredRecord" ma:readOnly="tru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ca283e0b-db31-4043-a2ef-b80661bf084a" elementFormDefault="qualified">
    <xsd:import namespace="http://schemas.microsoft.com/office/2006/documentManagement/types"/>
    <xsd:import namespace="http://schemas.microsoft.com/office/infopath/2007/PartnerControls"/>
    <xsd:element name="WrittenBy" ma:index="3" nillable="true" ma:displayName="Written By" ma:description="‘Written By’ is auto-completed with the name of the uploader, but can be edited if you are uploading on behalf of someone else." ma:list="UserInfo" ma:SharePointGroup="0" ma:internalName="WrittenBy" ma:readOnly="false" ma:showField="ImnNam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ContentLanguage" ma:index="4" nillable="true" ma:displayName="Content Language *" ma:default="English" ma:format="RadioButtons" ma:indexed="true" ma:internalName="ContentLanguage">
      <xsd:simpleType>
        <xsd:restriction base="dms:Choice">
          <xsd:enumeration value="English"/>
          <xsd:enumeration value="French"/>
          <xsd:enumeration value="Spanish"/>
          <xsd:enumeration value="Russian"/>
          <xsd:enumeration value="Chinese"/>
          <xsd:enumeration value="Arabic"/>
          <xsd:enumeration value="other"/>
        </xsd:restriction>
      </xsd:simpleType>
    </xsd:element>
    <xsd:element name="RecipientsEmail" ma:index="9" nillable="true" ma:displayName="Recipients (email)" ma:hidden="true" ma:internalName="RecipientsEmail" ma:readOnly="false">
      <xsd:simpleType>
        <xsd:restriction base="dms:Text">
          <xsd:maxLength value="255"/>
        </xsd:restriction>
      </xsd:simpleType>
    </xsd:element>
    <xsd:element name="SenderEmail" ma:index="10" nillable="true" ma:displayName="Sender (email)" ma:hidden="true" ma:internalName="SenderEmail" ma:readOnly="false">
      <xsd:simpleType>
        <xsd:restriction base="dms:Text">
          <xsd:maxLength value="255"/>
        </xsd:restriction>
      </xsd:simpleType>
    </xsd:element>
    <xsd:element name="DateTransmittedEmail" ma:index="11" nillable="true" ma:displayName="Date transmitted (email)" ma:format="DateTime" ma:hidden="true" ma:internalName="DateTransmittedEmail" ma:readOnly="false">
      <xsd:simpleType>
        <xsd:restriction base="dms:DateTime"/>
      </xsd:simpleType>
    </xsd:element>
    <xsd:element name="k8c968e8c72a4eda96b7e8fdbe192be2" ma:index="12" nillable="true" ma:taxonomy="true" ma:internalName="k8c968e8c72a4eda96b7e8fdbe192be2" ma:taxonomyFieldName="GeographicScope" ma:displayName="Geographic Scope" ma:default="" ma:fieldId="{48c968e8-c72a-4eda-96b7-e8fdbe192be2}" ma:taxonomyMulti="true" ma:sspId="73f51738-d318-4883-9d64-4f0bd0ccc55e" ma:termSetId="0a00fedf-defc-4fe3-a3bf-9929b29a638e" ma:anchorId="00000000-0000-0000-0000-000000000000" ma:open="false" ma:isKeyword="false">
      <xsd:complexType>
        <xsd:sequence>
          <xsd:element ref="pc:Terms" minOccurs="0" maxOccurs="1"/>
        </xsd:sequence>
      </xsd:complexType>
    </xsd:element>
    <xsd:element name="ga975397408f43e4b84ec8e5a598e523" ma:index="16" nillable="true" ma:taxonomy="true" ma:internalName="ga975397408f43e4b84ec8e5a598e523" ma:taxonomyFieldName="OfficeDivision" ma:displayName="Office/Division *" ma:default="178;#Analysis,Planning &amp; Monitoring-456C|5955b2fd-5d7f-4ec6-8d67-6bd2d19d2fcb" ma:fieldId="{0a975397-408f-43e4-b84e-c8e5a598e523}" ma:sspId="73f51738-d318-4883-9d64-4f0bd0ccc55e" ma:termSetId="1761a25e-44f4-4213-964a-f96c515e12cb" ma:anchorId="00000000-0000-0000-0000-000000000000" ma:open="false" ma:isKeyword="false">
      <xsd:complexType>
        <xsd:sequence>
          <xsd:element ref="pc:Terms" minOccurs="0" maxOccurs="1"/>
        </xsd:sequence>
      </xsd:complexType>
    </xsd:element>
    <xsd:element name="mda26ace941f4791a7314a339fee829c" ma:index="17" nillable="true" ma:taxonomy="true" ma:internalName="mda26ace941f4791a7314a339fee829c" ma:taxonomyFieldName="DocumentType" ma:displayName="Document Type *" ma:indexed="true" ma:default="" ma:fieldId="{6da26ace-941f-4791-a731-4a339fee829c}" ma:sspId="73f51738-d318-4883-9d64-4f0bd0ccc55e" ma:termSetId="f93b6877-8902-4378-8587-5ec85f36ead9" ma:anchorId="00000000-0000-0000-0000-000000000000" ma:open="false" ma:isKeyword="false">
      <xsd:complexType>
        <xsd:sequence>
          <xsd:element ref="pc:Terms" minOccurs="0" maxOccurs="1"/>
        </xsd:sequence>
      </xsd:complexType>
    </xsd:element>
    <xsd:element name="TaxCatchAllLabel" ma:index="18" nillable="true" ma:displayName="Taxonomy Catch All Column1" ma:hidden="true" ma:list="{f18c69bd-8d9b-48fb-bf08-f87e298dbead}" ma:internalName="TaxCatchAllLabel" ma:readOnly="true" ma:showField="CatchAllDataLabel" ma:web="03aba595-bc08-4bc6-a067-44fa0d6fce4c">
      <xsd:complexType>
        <xsd:complexContent>
          <xsd:extension base="dms:MultiChoiceLookup">
            <xsd:sequence>
              <xsd:element name="Value" type="dms:Lookup" maxOccurs="unbounded" minOccurs="0" nillable="true"/>
            </xsd:sequence>
          </xsd:extension>
        </xsd:complexContent>
      </xsd:complexType>
    </xsd:element>
    <xsd:element name="TaxCatchAll" ma:index="22" nillable="true" ma:displayName="Taxonomy Catch All Column" ma:hidden="true" ma:list="{f18c69bd-8d9b-48fb-bf08-f87e298dbead}" ma:internalName="TaxCatchAll" ma:showField="CatchAllData" ma:web="03aba595-bc08-4bc6-a067-44fa0d6fce4c">
      <xsd:complexType>
        <xsd:complexContent>
          <xsd:extension base="dms:MultiChoiceLookup">
            <xsd:sequence>
              <xsd:element name="Value" type="dms:Lookup" maxOccurs="unbounded" minOccurs="0" nillable="true"/>
            </xsd:sequence>
          </xsd:extension>
        </xsd:complexContent>
      </xsd:complexType>
    </xsd:element>
    <xsd:element name="h6a71f3e574e4344bc34f3fc9dd20054" ma:index="23" nillable="true" ma:taxonomy="true" ma:internalName="h6a71f3e574e4344bc34f3fc9dd20054" ma:taxonomyFieldName="Topic" ma:displayName="Topic *" ma:default="" ma:fieldId="{16a71f3e-574e-4344-bc34-f3fc9dd20054}" ma:taxonomyMulti="true" ma:sspId="73f51738-d318-4883-9d64-4f0bd0ccc55e" ma:termSetId="9561e0e6-71cf-4f3c-87c3-08a6b5d907e8" ma:anchorId="00000000-0000-0000-0000-000000000000" ma:open="false" ma:isKeyword="false">
      <xsd:complexType>
        <xsd:sequence>
          <xsd:element ref="pc:Terms" minOccurs="0" maxOccurs="1"/>
        </xsd:sequence>
      </xsd:complexType>
    </xsd:element>
    <xsd:element name="ContentStatus" ma:index="25" nillable="true" ma:displayName="Content Status" ma:description="Optional column to indicate document status: no status, draft, final or expired.​" ma:format="RadioButtons" ma:internalName="ContentStatus">
      <xsd:simpleType>
        <xsd:restriction base="dms:Choice">
          <xsd:enumeration value="­"/>
          <xsd:enumeration value="Draft"/>
          <xsd:enumeration value="Final"/>
          <xsd:enumeration value="Expired"/>
        </xsd:restriction>
      </xsd:simpleType>
    </xsd:element>
    <xsd:element name="j169e817e0ee4eb8974e6fc4a2762909" ma:index="26" nillable="true" ma:taxonomy="true" ma:internalName="j169e817e0ee4eb8974e6fc4a2762909" ma:taxonomyFieldName="CriticalForLongTermRetention" ma:displayName="Critical for long-term retention?" ma:default="" ma:fieldId="{3169e817-e0ee-4eb8-974e-6fc4a2762909}" ma:sspId="73f51738-d318-4883-9d64-4f0bd0ccc55e" ma:termSetId="59f85175-3dbf-4592-9c1d-453af9da4e8b" ma:anchorId="00000000-0000-0000-0000-000000000000" ma:open="false" ma:isKeyword="false">
      <xsd:complexType>
        <xsd:sequence>
          <xsd:element ref="pc:Terms" minOccurs="0" maxOccurs="1"/>
        </xsd:sequence>
      </xsd:complexType>
    </xsd:element>
    <xsd:element name="j048a4f9aaad4a8990a1d5e5f53cb451" ma:index="28" nillable="true" ma:taxonomy="true" ma:internalName="j048a4f9aaad4a8990a1d5e5f53cb451" ma:taxonomyFieldName="SystemDTAC" ma:displayName="System-DT-AC" ma:default="" ma:fieldId="{3048a4f9-aaad-4a89-90a1-d5e5f53cb451}" ma:sspId="73f51738-d318-4883-9d64-4f0bd0ccc55e" ma:termSetId="1e3381f3-a35f-499a-9a3c-017e5423e02a"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CategoryDescription" ma:index="6" nillable="true" ma:displayName="Description" ma:internalName="CategoryDescription">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3aba595-bc08-4bc6-a067-44fa0d6fce4c" elementFormDefault="qualified">
    <xsd:import namespace="http://schemas.microsoft.com/office/2006/documentManagement/types"/>
    <xsd:import namespace="http://schemas.microsoft.com/office/infopath/2007/PartnerControls"/>
    <xsd:element name="TaxKeywordTaxHTField" ma:index="37" nillable="true" ma:taxonomy="true" ma:internalName="TaxKeywordTaxHTField" ma:taxonomyFieldName="TaxKeyword" ma:displayName="Enterprise Keywords" ma:fieldId="{23f27201-bee3-471e-b2e7-b64fd8b7ca38}" ma:taxonomyMulti="true" ma:sspId="73f51738-d318-4883-9d64-4f0bd0ccc55e" ma:termSetId="00000000-0000-0000-0000-000000000000" ma:anchorId="00000000-0000-0000-0000-000000000000" ma:open="true" ma:isKeyword="true">
      <xsd:complexType>
        <xsd:sequence>
          <xsd:element ref="pc:Terms" minOccurs="0" maxOccurs="1"/>
        </xsd:sequence>
      </xsd:complexType>
    </xsd:element>
    <xsd:element name="SharedWithDetails" ma:index="38" nillable="true" ma:displayName="Shared With Details" ma:internalName="SharedWithDetails" ma:readOnly="true">
      <xsd:simpleType>
        <xsd:restriction base="dms:Note">
          <xsd:maxLength value="255"/>
        </xsd:restriction>
      </xsd:simpleType>
    </xsd:element>
    <xsd:element name="SharedWithUsers" ma:index="3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emaphoreItemMetadata" ma:index="47" nillable="true" ma:displayName="Semaphore Status" ma:hidden="true" ma:internalName="SemaphoreItemMetadata">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aac1c47-a7bd-4382-bbe6-d59290c165d5" elementFormDefault="qualified">
    <xsd:import namespace="http://schemas.microsoft.com/office/2006/documentManagement/types"/>
    <xsd:import namespace="http://schemas.microsoft.com/office/infopath/2007/PartnerControls"/>
    <xsd:element name="MediaServiceGenerationTime" ma:index="31" nillable="true" ma:displayName="MediaServiceGenerationTime" ma:hidden="true" ma:internalName="MediaServiceGenerationTime" ma:readOnly="true">
      <xsd:simpleType>
        <xsd:restriction base="dms:Text"/>
      </xsd:simpleType>
    </xsd:element>
    <xsd:element name="MediaServiceEventHashCode" ma:index="32" nillable="true" ma:displayName="MediaServiceEventHashCode" ma:hidden="true" ma:internalName="MediaServiceEventHashCode" ma:readOnly="true">
      <xsd:simpleType>
        <xsd:restriction base="dms:Text"/>
      </xsd:simpleType>
    </xsd:element>
    <xsd:element name="MediaServiceMetadata" ma:index="35" nillable="true" ma:displayName="MediaServiceMetadata" ma:hidden="true" ma:internalName="MediaServiceMetadata" ma:readOnly="true">
      <xsd:simpleType>
        <xsd:restriction base="dms:Note"/>
      </xsd:simpleType>
    </xsd:element>
    <xsd:element name="MediaServiceLocation" ma:index="40" nillable="true" ma:displayName="Location" ma:internalName="MediaServiceLocation" ma:readOnly="true">
      <xsd:simpleType>
        <xsd:restriction base="dms:Text"/>
      </xsd:simpleType>
    </xsd:element>
    <xsd:element name="MediaServiceAutoKeyPoints" ma:index="41" nillable="true" ma:displayName="MediaServiceAutoKeyPoints" ma:hidden="true" ma:internalName="MediaServiceAutoKeyPoints" ma:readOnly="true">
      <xsd:simpleType>
        <xsd:restriction base="dms:Note"/>
      </xsd:simpleType>
    </xsd:element>
    <xsd:element name="MediaServiceKeyPoints" ma:index="42" nillable="true" ma:displayName="KeyPoints" ma:internalName="MediaServiceKeyPoints" ma:readOnly="true">
      <xsd:simpleType>
        <xsd:restriction base="dms:Note">
          <xsd:maxLength value="255"/>
        </xsd:restriction>
      </xsd:simpleType>
    </xsd:element>
    <xsd:element name="MediaServiceFastMetadata" ma:index="43" nillable="true" ma:displayName="MediaServiceFastMetadata" ma:hidden="true" ma:internalName="MediaServiceFastMetadata" ma:readOnly="true">
      <xsd:simpleType>
        <xsd:restriction base="dms:Note"/>
      </xsd:simpleType>
    </xsd:element>
    <xsd:element name="MediaServiceAutoTags" ma:index="44" nillable="true" ma:displayName="Tags" ma:internalName="MediaServiceAutoTags" ma:readOnly="true">
      <xsd:simpleType>
        <xsd:restriction base="dms:Text"/>
      </xsd:simpleType>
    </xsd:element>
    <xsd:element name="MediaServiceOCR" ma:index="45" nillable="true" ma:displayName="Extracted Text" ma:internalName="MediaServiceOCR" ma:readOnly="true">
      <xsd:simpleType>
        <xsd:restriction base="dms:Note">
          <xsd:maxLength value="255"/>
        </xsd:restriction>
      </xsd:simpleType>
    </xsd:element>
    <xsd:element name="MediaServiceDateTaken" ma:index="46" nillable="true" ma:displayName="MediaServiceDateTaken" ma:hidden="true" ma:internalName="MediaServiceDateTaken" ma:readOnly="true">
      <xsd:simpleType>
        <xsd:restriction base="dms:Text"/>
      </xsd:simpleType>
    </xsd:element>
    <xsd:element name="MediaLengthInSeconds" ma:index="48"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4" elementFormDefault="qualified">
    <xsd:import namespace="http://schemas.microsoft.com/office/2006/documentManagement/types"/>
    <xsd:import namespace="http://schemas.microsoft.com/office/infopath/2007/PartnerControls"/>
    <xsd:element name="IconOverlay" ma:index="34" nillable="true" ma:displayName="IconOverlay" ma:hidden="true" ma:internalName="IconOverlay">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0" ma:displayName="Content Type"/>
        <xsd:element ref="dc:title" minOccurs="0" maxOccurs="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ga975397408f43e4b84ec8e5a598e523 xmlns="ca283e0b-db31-4043-a2ef-b80661bf084a">
      <Terms xmlns="http://schemas.microsoft.com/office/infopath/2007/PartnerControls">
        <TermInfo xmlns="http://schemas.microsoft.com/office/infopath/2007/PartnerControls">
          <TermName xmlns="http://schemas.microsoft.com/office/infopath/2007/PartnerControls">Data, Research and Policy-456C</TermName>
          <TermId xmlns="http://schemas.microsoft.com/office/infopath/2007/PartnerControls">5955b2fd-5d7f-4ec6-8d67-6bd2d19d2fcb</TermId>
        </TermInfo>
      </Terms>
    </ga975397408f43e4b84ec8e5a598e523>
    <TaxCatchAll xmlns="ca283e0b-db31-4043-a2ef-b80661bf084a">
      <Value>3</Value>
    </TaxCatchAll>
    <ContentLanguage xmlns="ca283e0b-db31-4043-a2ef-b80661bf084a">English</ContentLanguage>
    <k8c968e8c72a4eda96b7e8fdbe192be2 xmlns="ca283e0b-db31-4043-a2ef-b80661bf084a">
      <Terms xmlns="http://schemas.microsoft.com/office/infopath/2007/PartnerControls"/>
    </k8c968e8c72a4eda96b7e8fdbe192be2>
    <TaxKeywordTaxHTField xmlns="03aba595-bc08-4bc6-a067-44fa0d6fce4c">
      <Terms xmlns="http://schemas.microsoft.com/office/infopath/2007/PartnerControls"/>
    </TaxKeywordTaxHTField>
    <DateTransmittedEmail xmlns="ca283e0b-db31-4043-a2ef-b80661bf084a" xsi:nil="true"/>
    <ContentStatus xmlns="ca283e0b-db31-4043-a2ef-b80661bf084a" xsi:nil="true"/>
    <SenderEmail xmlns="ca283e0b-db31-4043-a2ef-b80661bf084a" xsi:nil="true"/>
    <IconOverlay xmlns="http://schemas.microsoft.com/sharepoint/v4" xsi:nil="true"/>
    <h6a71f3e574e4344bc34f3fc9dd20054 xmlns="ca283e0b-db31-4043-a2ef-b80661bf084a">
      <Terms xmlns="http://schemas.microsoft.com/office/infopath/2007/PartnerControls"/>
    </h6a71f3e574e4344bc34f3fc9dd20054>
    <CategoryDescription xmlns="http://schemas.microsoft.com/sharepoint.v3" xsi:nil="true"/>
    <RecipientsEmail xmlns="ca283e0b-db31-4043-a2ef-b80661bf084a" xsi:nil="true"/>
    <mda26ace941f4791a7314a339fee829c xmlns="ca283e0b-db31-4043-a2ef-b80661bf084a">
      <Terms xmlns="http://schemas.microsoft.com/office/infopath/2007/PartnerControls"/>
    </mda26ace941f4791a7314a339fee829c>
    <WrittenBy xmlns="ca283e0b-db31-4043-a2ef-b80661bf084a">
      <UserInfo>
        <DisplayName/>
        <AccountId xsi:nil="true"/>
        <AccountType/>
      </UserInfo>
    </WrittenBy>
    <SemaphoreItemMetadata xmlns="03aba595-bc08-4bc6-a067-44fa0d6fce4c">{"ClassificationOrdered":false,"ClassificationRequested":"2021-03-09T21:50:44.6024728Z","Columns":[],"HasBodyChanged":true,"HasPendingClassification":false,"IsUpdate":false,"IsUploading":false,"ShouldCancel":false,"SkipClassification":false,"ShouldDelay":false}</SemaphoreItemMetadata>
    <j169e817e0ee4eb8974e6fc4a2762909 xmlns="ca283e0b-db31-4043-a2ef-b80661bf084a">
      <Terms xmlns="http://schemas.microsoft.com/office/infopath/2007/PartnerControls"/>
    </j169e817e0ee4eb8974e6fc4a2762909>
    <j048a4f9aaad4a8990a1d5e5f53cb451 xmlns="ca283e0b-db31-4043-a2ef-b80661bf084a">
      <Terms xmlns="http://schemas.microsoft.com/office/infopath/2007/PartnerControls"/>
    </j048a4f9aaad4a8990a1d5e5f53cb451>
  </documentManagement>
</p:properties>
</file>

<file path=customXml/item3.xml><?xml version="1.0" encoding="utf-8"?>
<?mso-contentType ?>
<SharedContentType xmlns="Microsoft.SharePoint.Taxonomy.ContentTypeSync" SourceId="73f51738-d318-4883-9d64-4f0bd0ccc55e" ContentTypeId="0x0101009BA85F8052A6DA4FA3E31FF9F74C6970" PreviousValue="false"/>
</file>

<file path=customXml/item4.xml><?xml version="1.0" encoding="utf-8"?>
<?mso-contentType ?>
<spe:Receivers xmlns:spe="http://schemas.microsoft.com/sharepoint/events"/>
</file>

<file path=customXml/item5.xml><?xml version="1.0" encoding="utf-8"?>
<?mso-contentType ?>
<customXsn xmlns="http://schemas.microsoft.com/office/2006/metadata/customXsn">
  <xsnLocation/>
  <cached>True</cached>
  <openByDefault>True</openByDefault>
  <xsnScope/>
</customXsn>
</file>

<file path=customXml/item6.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67C4F10-5C38-4A7E-8AEC-BC84BC8FC20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ca283e0b-db31-4043-a2ef-b80661bf084a"/>
    <ds:schemaRef ds:uri="http://schemas.microsoft.com/sharepoint.v3"/>
    <ds:schemaRef ds:uri="03aba595-bc08-4bc6-a067-44fa0d6fce4c"/>
    <ds:schemaRef ds:uri="2aac1c47-a7bd-4382-bbe6-d59290c165d5"/>
    <ds:schemaRef ds:uri="http://schemas.microsoft.com/sharepoint/v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34F2924-8E0E-4715-9CA4-BBD388A26470}">
  <ds:schemaRefs>
    <ds:schemaRef ds:uri="http://schemas.microsoft.com/office/infopath/2007/PartnerControls"/>
    <ds:schemaRef ds:uri="http://purl.org/dc/dcmitype/"/>
    <ds:schemaRef ds:uri="http://schemas.microsoft.com/sharepoint.v3"/>
    <ds:schemaRef ds:uri="2aac1c47-a7bd-4382-bbe6-d59290c165d5"/>
    <ds:schemaRef ds:uri="http://schemas.microsoft.com/office/2006/metadata/properties"/>
    <ds:schemaRef ds:uri="http://schemas.openxmlformats.org/package/2006/metadata/core-properties"/>
    <ds:schemaRef ds:uri="http://schemas.microsoft.com/sharepoint/v4"/>
    <ds:schemaRef ds:uri="http://schemas.microsoft.com/office/2006/documentManagement/types"/>
    <ds:schemaRef ds:uri="http://purl.org/dc/elements/1.1/"/>
    <ds:schemaRef ds:uri="http://purl.org/dc/terms/"/>
    <ds:schemaRef ds:uri="03aba595-bc08-4bc6-a067-44fa0d6fce4c"/>
    <ds:schemaRef ds:uri="ca283e0b-db31-4043-a2ef-b80661bf084a"/>
    <ds:schemaRef ds:uri="http://schemas.microsoft.com/sharepoint/v3"/>
    <ds:schemaRef ds:uri="http://www.w3.org/XML/1998/namespace"/>
  </ds:schemaRefs>
</ds:datastoreItem>
</file>

<file path=customXml/itemProps3.xml><?xml version="1.0" encoding="utf-8"?>
<ds:datastoreItem xmlns:ds="http://schemas.openxmlformats.org/officeDocument/2006/customXml" ds:itemID="{1ED8BA73-4EC7-408E-B325-FE7A1F438F99}">
  <ds:schemaRefs>
    <ds:schemaRef ds:uri="Microsoft.SharePoint.Taxonomy.ContentTypeSync"/>
  </ds:schemaRefs>
</ds:datastoreItem>
</file>

<file path=customXml/itemProps4.xml><?xml version="1.0" encoding="utf-8"?>
<ds:datastoreItem xmlns:ds="http://schemas.openxmlformats.org/officeDocument/2006/customXml" ds:itemID="{F8E2FDCE-7937-4C22-9332-E8866C9E41D8}">
  <ds:schemaRefs>
    <ds:schemaRef ds:uri="http://schemas.microsoft.com/sharepoint/events"/>
  </ds:schemaRefs>
</ds:datastoreItem>
</file>

<file path=customXml/itemProps5.xml><?xml version="1.0" encoding="utf-8"?>
<ds:datastoreItem xmlns:ds="http://schemas.openxmlformats.org/officeDocument/2006/customXml" ds:itemID="{1E46CBCB-989B-41D7-8717-2A0404CB37F3}">
  <ds:schemaRefs>
    <ds:schemaRef ds:uri="http://schemas.microsoft.com/office/2006/metadata/customXsn"/>
  </ds:schemaRefs>
</ds:datastoreItem>
</file>

<file path=customXml/itemProps6.xml><?xml version="1.0" encoding="utf-8"?>
<ds:datastoreItem xmlns:ds="http://schemas.openxmlformats.org/officeDocument/2006/customXml" ds:itemID="{9ADCA6E7-099E-40EB-A873-0F8F7F8D99C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1456</TotalTime>
  <Words>711</Words>
  <Application>Microsoft Office PowerPoint</Application>
  <PresentationFormat>Custom</PresentationFormat>
  <Paragraphs>91</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Franklin Gothic Book</vt:lpstr>
      <vt:lpstr>Franklin Gothic Medium</vt: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hp</dc:creator>
  <cp:lastModifiedBy>Ranto Ramananjato</cp:lastModifiedBy>
  <cp:revision>103</cp:revision>
  <cp:lastPrinted>2018-07-23T15:21:30Z</cp:lastPrinted>
  <dcterms:created xsi:type="dcterms:W3CDTF">2017-11-02T14:57:07Z</dcterms:created>
  <dcterms:modified xsi:type="dcterms:W3CDTF">2023-09-10T18:52:11Z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0x0101009BA85F8052A6DA4FA3E31FF9F74C697000EC757063D55EF14399B2E4B65561595A</vt:lpwstr>
  </property>
  <property fmtid="{D5CDD505-2E9C-101B-9397-08002B2CF9AE}" pid="3" name="OfficeDivision">
    <vt:lpwstr>3;#Data, Research and Policy-456C|5955b2fd-5d7f-4ec6-8d67-6bd2d19d2fcb</vt:lpwstr>
  </property>
  <property fmtid="{D5CDD505-2E9C-101B-9397-08002B2CF9AE}" pid="4" name="TaxKeyword">
    <vt:lpwstr/>
  </property>
  <property fmtid="{D5CDD505-2E9C-101B-9397-08002B2CF9AE}" pid="5" name="Topic">
    <vt:lpwstr/>
  </property>
  <property fmtid="{D5CDD505-2E9C-101B-9397-08002B2CF9AE}" pid="6" name="DocumentType">
    <vt:lpwstr/>
  </property>
  <property fmtid="{D5CDD505-2E9C-101B-9397-08002B2CF9AE}" pid="7" name="GeographicScope">
    <vt:lpwstr/>
  </property>
  <property fmtid="{D5CDD505-2E9C-101B-9397-08002B2CF9AE}" pid="8" name="SystemDTAC">
    <vt:lpwstr/>
  </property>
  <property fmtid="{D5CDD505-2E9C-101B-9397-08002B2CF9AE}" pid="9" name="CriticalForLongTermRetention">
    <vt:lpwstr/>
  </property>
</Properties>
</file>