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4.xml" ContentType="application/vnd.openxmlformats-officedocument.drawingml.chartshapes+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5.xml" ContentType="application/vnd.openxmlformats-officedocument.drawingml.chartshapes+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6.xml" ContentType="application/vnd.openxmlformats-officedocument.drawingml.chartshapes+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7.xml" ContentType="application/vnd.openxmlformats-officedocument.drawingml.chartshapes+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8.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7"/>
  </p:sldMasterIdLst>
  <p:notesMasterIdLst>
    <p:notesMasterId r:id="rId11"/>
  </p:notesMasterIdLst>
  <p:sldIdLst>
    <p:sldId id="256" r:id="rId8"/>
    <p:sldId id="260" r:id="rId9"/>
    <p:sldId id="258" r:id="rId10"/>
  </p:sldIdLst>
  <p:sldSz cx="7772400" cy="10058400"/>
  <p:notesSz cx="7010400" cy="9296400"/>
  <p:defaultTextStyle>
    <a:defPPr>
      <a:defRPr lang="en-US"/>
    </a:defPPr>
    <a:lvl1pPr marL="0" algn="l" defTabSz="914299" rtl="0" eaLnBrk="1" latinLnBrk="0" hangingPunct="1">
      <a:defRPr sz="1800" kern="1200">
        <a:solidFill>
          <a:schemeClr val="tx1"/>
        </a:solidFill>
        <a:latin typeface="+mn-lt"/>
        <a:ea typeface="+mn-ea"/>
        <a:cs typeface="+mn-cs"/>
      </a:defRPr>
    </a:lvl1pPr>
    <a:lvl2pPr marL="457150" algn="l" defTabSz="914299" rtl="0" eaLnBrk="1" latinLnBrk="0" hangingPunct="1">
      <a:defRPr sz="1800" kern="1200">
        <a:solidFill>
          <a:schemeClr val="tx1"/>
        </a:solidFill>
        <a:latin typeface="+mn-lt"/>
        <a:ea typeface="+mn-ea"/>
        <a:cs typeface="+mn-cs"/>
      </a:defRPr>
    </a:lvl2pPr>
    <a:lvl3pPr marL="914299" algn="l" defTabSz="914299" rtl="0" eaLnBrk="1" latinLnBrk="0" hangingPunct="1">
      <a:defRPr sz="1800" kern="1200">
        <a:solidFill>
          <a:schemeClr val="tx1"/>
        </a:solidFill>
        <a:latin typeface="+mn-lt"/>
        <a:ea typeface="+mn-ea"/>
        <a:cs typeface="+mn-cs"/>
      </a:defRPr>
    </a:lvl3pPr>
    <a:lvl4pPr marL="1371449" algn="l" defTabSz="914299" rtl="0" eaLnBrk="1" latinLnBrk="0" hangingPunct="1">
      <a:defRPr sz="1800" kern="1200">
        <a:solidFill>
          <a:schemeClr val="tx1"/>
        </a:solidFill>
        <a:latin typeface="+mn-lt"/>
        <a:ea typeface="+mn-ea"/>
        <a:cs typeface="+mn-cs"/>
      </a:defRPr>
    </a:lvl4pPr>
    <a:lvl5pPr marL="1828600" algn="l" defTabSz="914299" rtl="0" eaLnBrk="1" latinLnBrk="0" hangingPunct="1">
      <a:defRPr sz="1800" kern="1200">
        <a:solidFill>
          <a:schemeClr val="tx1"/>
        </a:solidFill>
        <a:latin typeface="+mn-lt"/>
        <a:ea typeface="+mn-ea"/>
        <a:cs typeface="+mn-cs"/>
      </a:defRPr>
    </a:lvl5pPr>
    <a:lvl6pPr marL="2285750" algn="l" defTabSz="914299" rtl="0" eaLnBrk="1" latinLnBrk="0" hangingPunct="1">
      <a:defRPr sz="1800" kern="1200">
        <a:solidFill>
          <a:schemeClr val="tx1"/>
        </a:solidFill>
        <a:latin typeface="+mn-lt"/>
        <a:ea typeface="+mn-ea"/>
        <a:cs typeface="+mn-cs"/>
      </a:defRPr>
    </a:lvl6pPr>
    <a:lvl7pPr marL="2742899" algn="l" defTabSz="914299" rtl="0" eaLnBrk="1" latinLnBrk="0" hangingPunct="1">
      <a:defRPr sz="1800" kern="1200">
        <a:solidFill>
          <a:schemeClr val="tx1"/>
        </a:solidFill>
        <a:latin typeface="+mn-lt"/>
        <a:ea typeface="+mn-ea"/>
        <a:cs typeface="+mn-cs"/>
      </a:defRPr>
    </a:lvl7pPr>
    <a:lvl8pPr marL="3200049" algn="l" defTabSz="914299" rtl="0" eaLnBrk="1" latinLnBrk="0" hangingPunct="1">
      <a:defRPr sz="1800" kern="1200">
        <a:solidFill>
          <a:schemeClr val="tx1"/>
        </a:solidFill>
        <a:latin typeface="+mn-lt"/>
        <a:ea typeface="+mn-ea"/>
        <a:cs typeface="+mn-cs"/>
      </a:defRPr>
    </a:lvl8pPr>
    <a:lvl9pPr marL="3657199" algn="l" defTabSz="91429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46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anne Deitch" initials="JD" lastIdx="1" clrIdx="0"/>
  <p:cmAuthor id="2" name="Shane M Khan" initials="SMK" lastIdx="16" clrIdx="1">
    <p:extLst>
      <p:ext uri="{19B8F6BF-5375-455C-9EA6-DF929625EA0E}">
        <p15:presenceInfo xmlns:p15="http://schemas.microsoft.com/office/powerpoint/2012/main" userId="S-1-5-21-889838981-920820592-1903951286-698628" providerId="AD"/>
      </p:ext>
    </p:extLst>
  </p:cmAuthor>
  <p:cmAuthor id="3" name="Ma. Eleanor Reserva" initials="MER" lastIdx="2" clrIdx="2">
    <p:extLst>
      <p:ext uri="{19B8F6BF-5375-455C-9EA6-DF929625EA0E}">
        <p15:presenceInfo xmlns:p15="http://schemas.microsoft.com/office/powerpoint/2012/main" userId="Ma. Eleanor Reserva" providerId="None"/>
      </p:ext>
    </p:extLst>
  </p:cmAuthor>
  <p:cmAuthor id="4" name="Liliana Carvajal" initials="LC" lastIdx="4" clrIdx="3">
    <p:extLst>
      <p:ext uri="{19B8F6BF-5375-455C-9EA6-DF929625EA0E}">
        <p15:presenceInfo xmlns:p15="http://schemas.microsoft.com/office/powerpoint/2012/main" userId="S-1-5-21-889838981-920820592-1903951286-237135" providerId="AD"/>
      </p:ext>
    </p:extLst>
  </p:cmAuthor>
  <p:cmAuthor id="5" name="Marius RANDRIAMANAMBINTSOA" initials="MR" lastIdx="8" clrIdx="4">
    <p:extLst>
      <p:ext uri="{19B8F6BF-5375-455C-9EA6-DF929625EA0E}">
        <p15:presenceInfo xmlns:p15="http://schemas.microsoft.com/office/powerpoint/2012/main" userId="ed922566f011586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B040"/>
    <a:srgbClr val="3BB8C5"/>
    <a:srgbClr val="D0CECE"/>
    <a:srgbClr val="3AB9C6"/>
    <a:srgbClr val="684FA1"/>
    <a:srgbClr val="FDD599"/>
    <a:srgbClr val="F15A40"/>
    <a:srgbClr val="A9D18E"/>
    <a:srgbClr val="FEECD2"/>
    <a:srgbClr val="BDB1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17E43C-0608-4504-8669-63A1BC3941C1}" v="54" dt="2023-09-10T19:13:27.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15" autoAdjust="0"/>
    <p:restoredTop sz="95380" autoAdjust="0"/>
  </p:normalViewPr>
  <p:slideViewPr>
    <p:cSldViewPr snapToGrid="0" snapToObjects="1" showGuides="1">
      <p:cViewPr>
        <p:scale>
          <a:sx n="125" d="100"/>
          <a:sy n="125" d="100"/>
        </p:scale>
        <p:origin x="893" y="-4320"/>
      </p:cViewPr>
      <p:guideLst>
        <p:guide orient="horz" pos="1944"/>
        <p:guide pos="46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us RANDRIAMANAMBINTSOA" userId="ed922566f0115865" providerId="LiveId" clId="{539D73E4-AD0D-4F51-8003-962533AA1329}"/>
    <pc:docChg chg="modSld">
      <pc:chgData name="Marius RANDRIAMANAMBINTSOA" userId="ed922566f0115865" providerId="LiveId" clId="{539D73E4-AD0D-4F51-8003-962533AA1329}" dt="2023-08-24T03:59:55.135" v="1" actId="6549"/>
      <pc:docMkLst>
        <pc:docMk/>
      </pc:docMkLst>
      <pc:sldChg chg="modSp mod">
        <pc:chgData name="Marius RANDRIAMANAMBINTSOA" userId="ed922566f0115865" providerId="LiveId" clId="{539D73E4-AD0D-4F51-8003-962533AA1329}" dt="2023-08-24T03:59:55.135" v="1" actId="6549"/>
        <pc:sldMkLst>
          <pc:docMk/>
          <pc:sldMk cId="1960326515" sldId="258"/>
        </pc:sldMkLst>
        <pc:spChg chg="mod">
          <ac:chgData name="Marius RANDRIAMANAMBINTSOA" userId="ed922566f0115865" providerId="LiveId" clId="{539D73E4-AD0D-4F51-8003-962533AA1329}" dt="2023-08-24T03:59:55.135" v="1" actId="6549"/>
          <ac:spMkLst>
            <pc:docMk/>
            <pc:sldMk cId="1960326515" sldId="258"/>
            <ac:spMk id="59" creationId="{00000000-0000-0000-0000-000000000000}"/>
          </ac:spMkLst>
        </pc:spChg>
      </pc:sldChg>
    </pc:docChg>
  </pc:docChgLst>
  <pc:docChgLst>
    <pc:chgData name="Ranto Ramananjato" userId="7e0b6d74-34b3-4932-b644-e51a15da7462" providerId="ADAL" clId="{0C17E43C-0608-4504-8669-63A1BC3941C1}"/>
    <pc:docChg chg="undo custSel modSld">
      <pc:chgData name="Ranto Ramananjato" userId="7e0b6d74-34b3-4932-b644-e51a15da7462" providerId="ADAL" clId="{0C17E43C-0608-4504-8669-63A1BC3941C1}" dt="2023-09-10T19:21:41.918" v="204" actId="20577"/>
      <pc:docMkLst>
        <pc:docMk/>
      </pc:docMkLst>
      <pc:sldChg chg="modSp mod delCm">
        <pc:chgData name="Ranto Ramananjato" userId="7e0b6d74-34b3-4932-b644-e51a15da7462" providerId="ADAL" clId="{0C17E43C-0608-4504-8669-63A1BC3941C1}" dt="2023-09-10T19:01:31.784" v="17" actId="14100"/>
        <pc:sldMkLst>
          <pc:docMk/>
          <pc:sldMk cId="1554034324" sldId="256"/>
        </pc:sldMkLst>
        <pc:spChg chg="mod">
          <ac:chgData name="Ranto Ramananjato" userId="7e0b6d74-34b3-4932-b644-e51a15da7462" providerId="ADAL" clId="{0C17E43C-0608-4504-8669-63A1BC3941C1}" dt="2023-09-10T19:01:31.784" v="17" actId="14100"/>
          <ac:spMkLst>
            <pc:docMk/>
            <pc:sldMk cId="1554034324" sldId="256"/>
            <ac:spMk id="23" creationId="{00000000-0000-0000-0000-000000000000}"/>
          </ac:spMkLst>
        </pc:spChg>
        <pc:graphicFrameChg chg="mod">
          <ac:chgData name="Ranto Ramananjato" userId="7e0b6d74-34b3-4932-b644-e51a15da7462" providerId="ADAL" clId="{0C17E43C-0608-4504-8669-63A1BC3941C1}" dt="2023-09-10T19:00:28.063" v="13"/>
          <ac:graphicFrameMkLst>
            <pc:docMk/>
            <pc:sldMk cId="1554034324" sldId="256"/>
            <ac:graphicFrameMk id="29" creationId="{8C0C1AC0-7A73-42F1-BB29-0D6CA89E5902}"/>
          </ac:graphicFrameMkLst>
        </pc:graphicFrameChg>
      </pc:sldChg>
      <pc:sldChg chg="modSp mod delCm">
        <pc:chgData name="Ranto Ramananjato" userId="7e0b6d74-34b3-4932-b644-e51a15da7462" providerId="ADAL" clId="{0C17E43C-0608-4504-8669-63A1BC3941C1}" dt="2023-09-10T19:21:41.918" v="204" actId="20577"/>
        <pc:sldMkLst>
          <pc:docMk/>
          <pc:sldMk cId="1960326515" sldId="258"/>
        </pc:sldMkLst>
        <pc:spChg chg="mod">
          <ac:chgData name="Ranto Ramananjato" userId="7e0b6d74-34b3-4932-b644-e51a15da7462" providerId="ADAL" clId="{0C17E43C-0608-4504-8669-63A1BC3941C1}" dt="2023-09-10T19:19:00.080" v="145" actId="14100"/>
          <ac:spMkLst>
            <pc:docMk/>
            <pc:sldMk cId="1960326515" sldId="258"/>
            <ac:spMk id="54" creationId="{00000000-0000-0000-0000-000000000000}"/>
          </ac:spMkLst>
        </pc:spChg>
        <pc:spChg chg="mod">
          <ac:chgData name="Ranto Ramananjato" userId="7e0b6d74-34b3-4932-b644-e51a15da7462" providerId="ADAL" clId="{0C17E43C-0608-4504-8669-63A1BC3941C1}" dt="2023-09-10T19:18:48.899" v="142" actId="1036"/>
          <ac:spMkLst>
            <pc:docMk/>
            <pc:sldMk cId="1960326515" sldId="258"/>
            <ac:spMk id="55" creationId="{00000000-0000-0000-0000-000000000000}"/>
          </ac:spMkLst>
        </pc:spChg>
        <pc:spChg chg="mod">
          <ac:chgData name="Ranto Ramananjato" userId="7e0b6d74-34b3-4932-b644-e51a15da7462" providerId="ADAL" clId="{0C17E43C-0608-4504-8669-63A1BC3941C1}" dt="2023-09-10T19:21:41.918" v="204" actId="20577"/>
          <ac:spMkLst>
            <pc:docMk/>
            <pc:sldMk cId="1960326515" sldId="258"/>
            <ac:spMk id="59" creationId="{00000000-0000-0000-0000-000000000000}"/>
          </ac:spMkLst>
        </pc:spChg>
        <pc:spChg chg="mod">
          <ac:chgData name="Ranto Ramananjato" userId="7e0b6d74-34b3-4932-b644-e51a15da7462" providerId="ADAL" clId="{0C17E43C-0608-4504-8669-63A1BC3941C1}" dt="2023-09-10T19:19:10.253" v="179" actId="1035"/>
          <ac:spMkLst>
            <pc:docMk/>
            <pc:sldMk cId="1960326515" sldId="258"/>
            <ac:spMk id="62" creationId="{00000000-0000-0000-0000-000000000000}"/>
          </ac:spMkLst>
        </pc:spChg>
        <pc:spChg chg="mod">
          <ac:chgData name="Ranto Ramananjato" userId="7e0b6d74-34b3-4932-b644-e51a15da7462" providerId="ADAL" clId="{0C17E43C-0608-4504-8669-63A1BC3941C1}" dt="2023-09-10T19:17:52.168" v="115" actId="1036"/>
          <ac:spMkLst>
            <pc:docMk/>
            <pc:sldMk cId="1960326515" sldId="258"/>
            <ac:spMk id="70" creationId="{00000000-0000-0000-0000-000000000000}"/>
          </ac:spMkLst>
        </pc:spChg>
        <pc:graphicFrameChg chg="mod">
          <ac:chgData name="Ranto Ramananjato" userId="7e0b6d74-34b3-4932-b644-e51a15da7462" providerId="ADAL" clId="{0C17E43C-0608-4504-8669-63A1BC3941C1}" dt="2023-09-10T19:13:27.149" v="73" actId="20577"/>
          <ac:graphicFrameMkLst>
            <pc:docMk/>
            <pc:sldMk cId="1960326515" sldId="258"/>
            <ac:graphicFrameMk id="46" creationId="{00000000-0000-0000-0000-000000000000}"/>
          </ac:graphicFrameMkLst>
        </pc:graphicFrameChg>
        <pc:graphicFrameChg chg="modGraphic">
          <ac:chgData name="Ranto Ramananjato" userId="7e0b6d74-34b3-4932-b644-e51a15da7462" providerId="ADAL" clId="{0C17E43C-0608-4504-8669-63A1BC3941C1}" dt="2023-09-10T19:17:45.173" v="104" actId="20577"/>
          <ac:graphicFrameMkLst>
            <pc:docMk/>
            <pc:sldMk cId="1960326515" sldId="258"/>
            <ac:graphicFrameMk id="69" creationId="{00000000-0000-0000-0000-000000000000}"/>
          </ac:graphicFrameMkLst>
        </pc:graphicFrameChg>
        <pc:picChg chg="mod">
          <ac:chgData name="Ranto Ramananjato" userId="7e0b6d74-34b3-4932-b644-e51a15da7462" providerId="ADAL" clId="{0C17E43C-0608-4504-8669-63A1BC3941C1}" dt="2023-09-10T19:19:05.196" v="162" actId="1035"/>
          <ac:picMkLst>
            <pc:docMk/>
            <pc:sldMk cId="1960326515" sldId="258"/>
            <ac:picMk id="50" creationId="{00000000-0000-0000-0000-000000000000}"/>
          </ac:picMkLst>
        </pc:picChg>
      </pc:sldChg>
      <pc:sldChg chg="delSp modSp mod delCm">
        <pc:chgData name="Ranto Ramananjato" userId="7e0b6d74-34b3-4932-b644-e51a15da7462" providerId="ADAL" clId="{0C17E43C-0608-4504-8669-63A1BC3941C1}" dt="2023-09-10T19:11:59.409" v="61" actId="27918"/>
        <pc:sldMkLst>
          <pc:docMk/>
          <pc:sldMk cId="1511316917" sldId="260"/>
        </pc:sldMkLst>
        <pc:spChg chg="del">
          <ac:chgData name="Ranto Ramananjato" userId="7e0b6d74-34b3-4932-b644-e51a15da7462" providerId="ADAL" clId="{0C17E43C-0608-4504-8669-63A1BC3941C1}" dt="2023-09-10T19:03:24.792" v="21" actId="478"/>
          <ac:spMkLst>
            <pc:docMk/>
            <pc:sldMk cId="1511316917" sldId="260"/>
            <ac:spMk id="58" creationId="{3ACDB420-449A-4382-B898-DB62046D2293}"/>
          </ac:spMkLst>
        </pc:spChg>
        <pc:spChg chg="del">
          <ac:chgData name="Ranto Ramananjato" userId="7e0b6d74-34b3-4932-b644-e51a15da7462" providerId="ADAL" clId="{0C17E43C-0608-4504-8669-63A1BC3941C1}" dt="2023-09-10T19:03:49.826" v="26" actId="478"/>
          <ac:spMkLst>
            <pc:docMk/>
            <pc:sldMk cId="1511316917" sldId="260"/>
            <ac:spMk id="80" creationId="{C5C07976-0F8D-4AA6-A772-2B0E4DC785D5}"/>
          </ac:spMkLst>
        </pc:spChg>
        <pc:spChg chg="mod">
          <ac:chgData name="Ranto Ramananjato" userId="7e0b6d74-34b3-4932-b644-e51a15da7462" providerId="ADAL" clId="{0C17E43C-0608-4504-8669-63A1BC3941C1}" dt="2023-09-10T19:03:57.142" v="28" actId="2085"/>
          <ac:spMkLst>
            <pc:docMk/>
            <pc:sldMk cId="1511316917" sldId="260"/>
            <ac:spMk id="94" creationId="{8377028B-C0A3-DA44-BEC6-F4DDFC2D0ABE}"/>
          </ac:spMkLst>
        </pc:spChg>
        <pc:spChg chg="mod">
          <ac:chgData name="Ranto Ramananjato" userId="7e0b6d74-34b3-4932-b644-e51a15da7462" providerId="ADAL" clId="{0C17E43C-0608-4504-8669-63A1BC3941C1}" dt="2023-09-10T19:03:28.438" v="22" actId="1076"/>
          <ac:spMkLst>
            <pc:docMk/>
            <pc:sldMk cId="1511316917" sldId="260"/>
            <ac:spMk id="102" creationId="{6A374521-76F4-D245-97D5-F59952A87303}"/>
          </ac:spMkLst>
        </pc:spChg>
        <pc:grpChg chg="del">
          <ac:chgData name="Ranto Ramananjato" userId="7e0b6d74-34b3-4932-b644-e51a15da7462" providerId="ADAL" clId="{0C17E43C-0608-4504-8669-63A1BC3941C1}" dt="2023-09-10T19:03:24.792" v="21" actId="478"/>
          <ac:grpSpMkLst>
            <pc:docMk/>
            <pc:sldMk cId="1511316917" sldId="260"/>
            <ac:grpSpMk id="57" creationId="{DCF77BA7-CDA4-4B04-8BF8-9EDA02101EA0}"/>
          </ac:grpSpMkLst>
        </pc:grpChg>
        <pc:grpChg chg="del">
          <ac:chgData name="Ranto Ramananjato" userId="7e0b6d74-34b3-4932-b644-e51a15da7462" providerId="ADAL" clId="{0C17E43C-0608-4504-8669-63A1BC3941C1}" dt="2023-09-10T19:03:49.826" v="26" actId="478"/>
          <ac:grpSpMkLst>
            <pc:docMk/>
            <pc:sldMk cId="1511316917" sldId="260"/>
            <ac:grpSpMk id="76" creationId="{4F354CE7-882E-4537-85F8-23A1081A23C2}"/>
          </ac:grpSpMkLst>
        </pc:grpChg>
        <pc:graphicFrameChg chg="mod">
          <ac:chgData name="Ranto Ramananjato" userId="7e0b6d74-34b3-4932-b644-e51a15da7462" providerId="ADAL" clId="{0C17E43C-0608-4504-8669-63A1BC3941C1}" dt="2023-09-10T19:07:29.247" v="44"/>
          <ac:graphicFrameMkLst>
            <pc:docMk/>
            <pc:sldMk cId="1511316917" sldId="260"/>
            <ac:graphicFrameMk id="56" creationId="{00000000-0000-0000-0000-000000000000}"/>
          </ac:graphicFrameMkLst>
        </pc:graphicFrameChg>
        <pc:graphicFrameChg chg="mod">
          <ac:chgData name="Ranto Ramananjato" userId="7e0b6d74-34b3-4932-b644-e51a15da7462" providerId="ADAL" clId="{0C17E43C-0608-4504-8669-63A1BC3941C1}" dt="2023-09-10T19:10:01.032" v="59"/>
          <ac:graphicFrameMkLst>
            <pc:docMk/>
            <pc:sldMk cId="1511316917" sldId="260"/>
            <ac:graphicFrameMk id="59" creationId="{00000000-0000-0000-0000-000000000000}"/>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5.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6.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7.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796409393549431"/>
          <c:y val="5.8385533427285141E-2"/>
          <c:w val="0.78177542816946299"/>
          <c:h val="0.76764313023359232"/>
        </c:manualLayout>
      </c:layout>
      <c:barChart>
        <c:barDir val="bar"/>
        <c:grouping val="clustered"/>
        <c:varyColors val="0"/>
        <c:ser>
          <c:idx val="0"/>
          <c:order val="0"/>
          <c:tx>
            <c:strRef>
              <c:f>Sheet1!$B$5</c:f>
              <c:strCache>
                <c:ptCount val="1"/>
                <c:pt idx="0">
                  <c:v>Plus bas</c:v>
                </c:pt>
              </c:strCache>
            </c:strRef>
          </c:tx>
          <c:spPr>
            <a:solidFill>
              <a:srgbClr val="684FA1"/>
            </a:solidFill>
            <a:ln>
              <a:noFill/>
            </a:ln>
            <a:effectLst/>
          </c:spPr>
          <c:invertIfNegative val="0"/>
          <c:dPt>
            <c:idx val="0"/>
            <c:invertIfNegative val="0"/>
            <c:bubble3D val="0"/>
            <c:extLst>
              <c:ext xmlns:c16="http://schemas.microsoft.com/office/drawing/2014/chart" uri="{C3380CC4-5D6E-409C-BE32-E72D297353CC}">
                <c16:uniqueId val="{00000001-928F-441F-A8AD-8DFC0C1EC1C8}"/>
              </c:ext>
            </c:extLst>
          </c:dPt>
          <c:dPt>
            <c:idx val="1"/>
            <c:invertIfNegative val="0"/>
            <c:bubble3D val="0"/>
            <c:extLst>
              <c:ext xmlns:c16="http://schemas.microsoft.com/office/drawing/2014/chart" uri="{C3380CC4-5D6E-409C-BE32-E72D297353CC}">
                <c16:uniqueId val="{00000003-928F-441F-A8AD-8DFC0C1EC1C8}"/>
              </c:ext>
            </c:extLst>
          </c:dPt>
          <c:dPt>
            <c:idx val="2"/>
            <c:invertIfNegative val="0"/>
            <c:bubble3D val="0"/>
            <c:extLst>
              <c:ext xmlns:c16="http://schemas.microsoft.com/office/drawing/2014/chart" uri="{C3380CC4-5D6E-409C-BE32-E72D297353CC}">
                <c16:uniqueId val="{00000005-928F-441F-A8AD-8DFC0C1EC1C8}"/>
              </c:ext>
            </c:extLst>
          </c:dPt>
          <c:dLbls>
            <c:dLbl>
              <c:idx val="0"/>
              <c:tx>
                <c:rich>
                  <a:bodyPr/>
                  <a:lstStyle/>
                  <a:p>
                    <a:fld id="{BB659631-0981-45DC-9D71-94995413E843}" type="CELLRANGE">
                      <a:rPr lang="en-US"/>
                      <a:pPr/>
                      <a:t>[CELLRANGE]</a:t>
                    </a:fld>
                    <a:r>
                      <a:rPr lang="en-US" baseline="0"/>
                      <a:t>: </a:t>
                    </a:r>
                    <a:fld id="{565D03F2-FFA0-4EE4-9B03-21856CD030F8}"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28F-441F-A8AD-8DFC0C1EC1C8}"/>
                </c:ext>
              </c:extLst>
            </c:dLbl>
            <c:dLbl>
              <c:idx val="1"/>
              <c:tx>
                <c:rich>
                  <a:bodyPr/>
                  <a:lstStyle/>
                  <a:p>
                    <a:fld id="{55990FF2-4859-43FF-BF7E-0FEC510AEB6D}" type="CELLRANGE">
                      <a:rPr lang="en-US"/>
                      <a:pPr/>
                      <a:t>[CELLRANGE]</a:t>
                    </a:fld>
                    <a:r>
                      <a:rPr lang="en-US" baseline="0"/>
                      <a:t>: </a:t>
                    </a:r>
                    <a:fld id="{D9A2B884-BA0C-4765-8284-5B8661C67D34}"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28F-441F-A8AD-8DFC0C1EC1C8}"/>
                </c:ext>
              </c:extLst>
            </c:dLbl>
            <c:dLbl>
              <c:idx val="2"/>
              <c:tx>
                <c:rich>
                  <a:bodyPr/>
                  <a:lstStyle/>
                  <a:p>
                    <a:fld id="{7B95057D-DBB2-4E96-95F5-27F4F1B3E344}" type="CELLRANGE">
                      <a:rPr lang="en-US"/>
                      <a:pPr/>
                      <a:t>[CELLRANGE]</a:t>
                    </a:fld>
                    <a:r>
                      <a:rPr lang="en-US" baseline="0"/>
                      <a:t>: </a:t>
                    </a:r>
                    <a:fld id="{58BCFA85-DDE7-452D-8B1C-0FEE82EE47C3}"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28F-441F-A8AD-8DFC0C1EC1C8}"/>
                </c:ext>
              </c:extLst>
            </c:dLbl>
            <c:numFmt formatCode="#,##0.0" sourceLinked="0"/>
            <c:spPr>
              <a:noFill/>
              <a:ln>
                <a:noFill/>
              </a:ln>
              <a:effectLst/>
            </c:spPr>
            <c:txPr>
              <a:bodyPr rot="0" vert="horz"/>
              <a:lstStyle/>
              <a:p>
                <a:pPr>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Sheet1!$A$6:$A$8</c:f>
              <c:strCache>
                <c:ptCount val="3"/>
                <c:pt idx="0">
                  <c:v>Wealth Quintile</c:v>
                </c:pt>
                <c:pt idx="1">
                  <c:v>Woman's Education</c:v>
                </c:pt>
                <c:pt idx="2">
                  <c:v>Region</c:v>
                </c:pt>
              </c:strCache>
            </c:strRef>
          </c:cat>
          <c:val>
            <c:numRef>
              <c:f>Sheet1!$B$6:$B$8</c:f>
              <c:numCache>
                <c:formatCode>0.0</c:formatCode>
                <c:ptCount val="3"/>
                <c:pt idx="0">
                  <c:v>3.6</c:v>
                </c:pt>
                <c:pt idx="1">
                  <c:v>3.5</c:v>
                </c:pt>
                <c:pt idx="2">
                  <c:v>4</c:v>
                </c:pt>
              </c:numCache>
            </c:numRef>
          </c:val>
          <c:extLst>
            <c:ext xmlns:c15="http://schemas.microsoft.com/office/drawing/2012/chart" uri="{02D57815-91ED-43cb-92C2-25804820EDAC}">
              <c15:datalabelsRange>
                <c15:f>Sheet1!$F$6:$F$8</c15:f>
                <c15:dlblRangeCache>
                  <c:ptCount val="3"/>
                  <c:pt idx="0">
                    <c:v>Quatrième</c:v>
                  </c:pt>
                  <c:pt idx="1">
                    <c:v>Supérieur</c:v>
                  </c:pt>
                  <c:pt idx="2">
                    <c:v>Ngazidja</c:v>
                  </c:pt>
                </c15:dlblRangeCache>
              </c15:datalabelsRange>
            </c:ext>
            <c:ext xmlns:c16="http://schemas.microsoft.com/office/drawing/2014/chart" uri="{C3380CC4-5D6E-409C-BE32-E72D297353CC}">
              <c16:uniqueId val="{00000008-928F-441F-A8AD-8DFC0C1EC1C8}"/>
            </c:ext>
          </c:extLst>
        </c:ser>
        <c:ser>
          <c:idx val="1"/>
          <c:order val="1"/>
          <c:tx>
            <c:strRef>
              <c:f>Sheet1!$C$5</c:f>
              <c:strCache>
                <c:ptCount val="1"/>
                <c:pt idx="0">
                  <c:v>Plus élevé</c:v>
                </c:pt>
              </c:strCache>
            </c:strRef>
          </c:tx>
          <c:spPr>
            <a:solidFill>
              <a:srgbClr val="FCB040"/>
            </a:solidFill>
            <a:ln>
              <a:noFill/>
            </a:ln>
            <a:effectLst/>
          </c:spPr>
          <c:invertIfNegative val="0"/>
          <c:dLbls>
            <c:dLbl>
              <c:idx val="0"/>
              <c:tx>
                <c:rich>
                  <a:bodyPr/>
                  <a:lstStyle/>
                  <a:p>
                    <a:fld id="{C8986034-86F7-4AF4-BF48-2A5619D1DC37}" type="CELLRANGE">
                      <a:rPr lang="en-US"/>
                      <a:pPr/>
                      <a:t>[CELLRANGE]</a:t>
                    </a:fld>
                    <a:r>
                      <a:rPr lang="en-US" baseline="0"/>
                      <a:t>: </a:t>
                    </a:r>
                    <a:fld id="{09FD317C-6E69-480E-870E-96E86E6E87E0}"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C6A-4C48-92DE-60FBAA194400}"/>
                </c:ext>
              </c:extLst>
            </c:dLbl>
            <c:dLbl>
              <c:idx val="1"/>
              <c:layout>
                <c:manualLayout>
                  <c:x val="-6.3620815929450028E-2"/>
                  <c:y val="0"/>
                </c:manualLayout>
              </c:layout>
              <c:tx>
                <c:rich>
                  <a:bodyPr/>
                  <a:lstStyle/>
                  <a:p>
                    <a:fld id="{6B448D3F-11C9-4BC2-8CDF-3938AAE0C2D3}" type="CELLRANGE">
                      <a:rPr lang="en-US" baseline="0"/>
                      <a:pPr/>
                      <a:t>[CELLRANGE]</a:t>
                    </a:fld>
                    <a:r>
                      <a:rPr lang="en-US" baseline="0"/>
                      <a:t>: </a:t>
                    </a:r>
                    <a:fld id="{CC1AECE8-2AE4-4E8C-ABF3-07C2FEC07AE1}"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EC6A-4C48-92DE-60FBAA194400}"/>
                </c:ext>
              </c:extLst>
            </c:dLbl>
            <c:dLbl>
              <c:idx val="2"/>
              <c:tx>
                <c:rich>
                  <a:bodyPr/>
                  <a:lstStyle/>
                  <a:p>
                    <a:fld id="{074C2656-5988-4A05-AC88-C18662747597}" type="CELLRANGE">
                      <a:rPr lang="en-US"/>
                      <a:pPr/>
                      <a:t>[CELLRANGE]</a:t>
                    </a:fld>
                    <a:r>
                      <a:rPr lang="en-US" baseline="0"/>
                      <a:t>: </a:t>
                    </a:r>
                    <a:fld id="{D9AD05B1-E905-4C5F-A1A0-EA9E47B53A37}" type="VALUE">
                      <a:rPr lang="en-US" baseline="0"/>
                      <a:pPr/>
                      <a:t>[VALUE]</a:t>
                    </a:fld>
                    <a:endParaRPr lang="en-US" baseline="0"/>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C6A-4C48-92DE-60FBAA194400}"/>
                </c:ext>
              </c:extLst>
            </c:dLbl>
            <c:spPr>
              <a:noFill/>
              <a:ln>
                <a:noFill/>
              </a:ln>
              <a:effectLst/>
            </c:spPr>
            <c:txPr>
              <a:bodyPr rot="0" vert="horz"/>
              <a:lstStyle/>
              <a:p>
                <a:pPr>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Sheet1!$A$6:$A$8</c:f>
              <c:strCache>
                <c:ptCount val="3"/>
                <c:pt idx="0">
                  <c:v>Wealth Quintile</c:v>
                </c:pt>
                <c:pt idx="1">
                  <c:v>Woman's Education</c:v>
                </c:pt>
                <c:pt idx="2">
                  <c:v>Region</c:v>
                </c:pt>
              </c:strCache>
            </c:strRef>
          </c:cat>
          <c:val>
            <c:numRef>
              <c:f>Sheet1!$C$6:$C$8</c:f>
              <c:numCache>
                <c:formatCode>General</c:formatCode>
                <c:ptCount val="3"/>
                <c:pt idx="0">
                  <c:v>5.3</c:v>
                </c:pt>
                <c:pt idx="1">
                  <c:v>5.7</c:v>
                </c:pt>
                <c:pt idx="2">
                  <c:v>4.7</c:v>
                </c:pt>
              </c:numCache>
            </c:numRef>
          </c:val>
          <c:extLst>
            <c:ext xmlns:c15="http://schemas.microsoft.com/office/drawing/2012/chart" uri="{02D57815-91ED-43cb-92C2-25804820EDAC}">
              <c15:datalabelsRange>
                <c15:f>Sheet1!$G$6:$G$8</c15:f>
                <c15:dlblRangeCache>
                  <c:ptCount val="3"/>
                  <c:pt idx="0">
                    <c:v>Le plus pauve</c:v>
                  </c:pt>
                  <c:pt idx="1">
                    <c:v>Aucun</c:v>
                  </c:pt>
                  <c:pt idx="2">
                    <c:v>Mwali</c:v>
                  </c:pt>
                </c15:dlblRangeCache>
              </c15:datalabelsRange>
            </c:ext>
            <c:ext xmlns:c16="http://schemas.microsoft.com/office/drawing/2014/chart" uri="{C3380CC4-5D6E-409C-BE32-E72D297353CC}">
              <c16:uniqueId val="{00000009-928F-441F-A8AD-8DFC0C1EC1C8}"/>
            </c:ext>
          </c:extLst>
        </c:ser>
        <c:ser>
          <c:idx val="2"/>
          <c:order val="2"/>
          <c:tx>
            <c:strRef>
              <c:f>Sheet1!$D$5</c:f>
              <c:strCache>
                <c:ptCount val="1"/>
                <c:pt idx="0">
                  <c:v>National</c:v>
                </c:pt>
              </c:strCache>
            </c:strRef>
          </c:tx>
          <c:spPr>
            <a:solidFill>
              <a:srgbClr val="3BB8C5"/>
            </a:solidFill>
            <a:ln>
              <a:noFill/>
            </a:ln>
            <a:effectLst/>
          </c:spPr>
          <c:invertIfNegative val="0"/>
          <c:dLbls>
            <c:spPr>
              <a:noFill/>
              <a:ln>
                <a:noFill/>
              </a:ln>
              <a:effectLst/>
            </c:spPr>
            <c:txPr>
              <a:bodyPr rot="0" vert="horz"/>
              <a:lstStyle/>
              <a:p>
                <a:pPr>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Sheet1!$A$6:$A$8</c:f>
              <c:strCache>
                <c:ptCount val="3"/>
                <c:pt idx="0">
                  <c:v>Wealth Quintile</c:v>
                </c:pt>
                <c:pt idx="1">
                  <c:v>Woman's Education</c:v>
                </c:pt>
                <c:pt idx="2">
                  <c:v>Region</c:v>
                </c:pt>
              </c:strCache>
            </c:strRef>
          </c:cat>
          <c:val>
            <c:numRef>
              <c:f>Sheet1!$D$6:$D$8</c:f>
              <c:numCache>
                <c:formatCode>General</c:formatCode>
                <c:ptCount val="3"/>
                <c:pt idx="0">
                  <c:v>4.3</c:v>
                </c:pt>
                <c:pt idx="1">
                  <c:v>4.3</c:v>
                </c:pt>
                <c:pt idx="2">
                  <c:v>4.3</c:v>
                </c:pt>
              </c:numCache>
            </c:numRef>
          </c:val>
          <c:extLst>
            <c:ext xmlns:c16="http://schemas.microsoft.com/office/drawing/2014/chart" uri="{C3380CC4-5D6E-409C-BE32-E72D297353CC}">
              <c16:uniqueId val="{0000000A-928F-441F-A8AD-8DFC0C1EC1C8}"/>
            </c:ext>
          </c:extLst>
        </c:ser>
        <c:dLbls>
          <c:showLegendKey val="0"/>
          <c:showVal val="0"/>
          <c:showCatName val="0"/>
          <c:showSerName val="0"/>
          <c:showPercent val="0"/>
          <c:showBubbleSize val="0"/>
        </c:dLbls>
        <c:gapWidth val="32"/>
        <c:axId val="137036544"/>
        <c:axId val="137038080"/>
      </c:barChart>
      <c:catAx>
        <c:axId val="137036544"/>
        <c:scaling>
          <c:orientation val="minMax"/>
        </c:scaling>
        <c:delete val="0"/>
        <c:axPos val="l"/>
        <c:numFmt formatCode="General" sourceLinked="1"/>
        <c:majorTickMark val="none"/>
        <c:minorTickMark val="none"/>
        <c:tickLblPos val="nextTo"/>
        <c:spPr>
          <a:noFill/>
          <a:ln w="6350" cap="flat" cmpd="sng" algn="ctr">
            <a:solidFill>
              <a:schemeClr val="tx1">
                <a:lumMod val="15000"/>
                <a:lumOff val="85000"/>
              </a:schemeClr>
            </a:solidFill>
            <a:round/>
          </a:ln>
          <a:effectLst/>
        </c:spPr>
        <c:txPr>
          <a:bodyPr rot="-60000000" vert="horz"/>
          <a:lstStyle/>
          <a:p>
            <a:pPr>
              <a:defRPr/>
            </a:pPr>
            <a:endParaRPr lang="en-US"/>
          </a:p>
        </c:txPr>
        <c:crossAx val="137038080"/>
        <c:crosses val="autoZero"/>
        <c:auto val="1"/>
        <c:lblAlgn val="ctr"/>
        <c:lblOffset val="100"/>
        <c:noMultiLvlLbl val="0"/>
      </c:catAx>
      <c:valAx>
        <c:axId val="137038080"/>
        <c:scaling>
          <c:orientation val="minMax"/>
          <c:max val="6"/>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en-US"/>
          </a:p>
        </c:txPr>
        <c:crossAx val="137036544"/>
        <c:crosses val="autoZero"/>
        <c:crossBetween val="between"/>
        <c:majorUnit val="10"/>
      </c:valAx>
      <c:spPr>
        <a:noFill/>
        <a:ln>
          <a:noFill/>
        </a:ln>
        <a:effectLst/>
      </c:spPr>
    </c:plotArea>
    <c:legend>
      <c:legendPos val="r"/>
      <c:layout>
        <c:manualLayout>
          <c:xMode val="edge"/>
          <c:yMode val="edge"/>
          <c:x val="0.73612423325227938"/>
          <c:y val="0.79681607113642883"/>
          <c:w val="0.21246714176888573"/>
          <c:h val="0.20281429137432103"/>
        </c:manualLayout>
      </c:layout>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6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86609300894179"/>
          <c:y val="0.1841578652631414"/>
          <c:w val="0.83997187666115636"/>
          <c:h val="0.6674980135334222"/>
        </c:manualLayout>
      </c:layout>
      <c:stockChart>
        <c:ser>
          <c:idx val="0"/>
          <c:order val="0"/>
          <c:tx>
            <c:strRef>
              <c:f>Sheet1!$B$5</c:f>
              <c:strCache>
                <c:ptCount val="1"/>
                <c:pt idx="0">
                  <c:v>Lowest</c:v>
                </c:pt>
              </c:strCache>
            </c:strRef>
          </c:tx>
          <c:spPr>
            <a:ln w="25400" cap="rnd">
              <a:noFill/>
              <a:round/>
            </a:ln>
            <a:effectLst/>
          </c:spPr>
          <c:marker>
            <c:symbol val="circle"/>
            <c:size val="6"/>
            <c:spPr>
              <a:noFill/>
              <a:ln w="22225">
                <a:solidFill>
                  <a:srgbClr val="3AB9C6"/>
                </a:solidFill>
                <a:round/>
              </a:ln>
              <a:effectLst/>
            </c:spPr>
          </c:marker>
          <c:dLbls>
            <c:dLbl>
              <c:idx val="0"/>
              <c:tx>
                <c:rich>
                  <a:bodyPr/>
                  <a:lstStyle/>
                  <a:p>
                    <a:fld id="{8EE58196-6AB8-4029-9975-A0BFF160431C}" type="CELLRANGE">
                      <a:rPr lang="en-US" baseline="0"/>
                      <a:pPr/>
                      <a:t>[CELLRANGE]</a:t>
                    </a:fld>
                    <a:r>
                      <a:rPr lang="en-US" baseline="0"/>
                      <a:t>, </a:t>
                    </a:r>
                    <a:fld id="{C9308F43-DA68-4D65-BE82-0C25C8BC043A}"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73B8-452C-9D9B-986581CC8134}"/>
                </c:ext>
              </c:extLst>
            </c:dLbl>
            <c:dLbl>
              <c:idx val="1"/>
              <c:tx>
                <c:rich>
                  <a:bodyPr/>
                  <a:lstStyle/>
                  <a:p>
                    <a:r>
                      <a:rPr lang="en-US" dirty="0"/>
                      <a:t>Le plus </a:t>
                    </a:r>
                    <a:r>
                      <a:rPr lang="en-US" dirty="0" err="1"/>
                      <a:t>pauvre</a:t>
                    </a:r>
                    <a:r>
                      <a:rPr lang="en-US" baseline="0" dirty="0"/>
                      <a:t>, </a:t>
                    </a:r>
                    <a:fld id="{2FAD91EB-AE2F-4FED-A6D7-137666DF93DA}"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73B8-452C-9D9B-986581CC8134}"/>
                </c:ext>
              </c:extLst>
            </c:dLbl>
            <c:dLbl>
              <c:idx val="2"/>
              <c:tx>
                <c:rich>
                  <a:bodyPr/>
                  <a:lstStyle/>
                  <a:p>
                    <a:r>
                      <a:rPr lang="en-US" baseline="0" dirty="0" err="1"/>
                      <a:t>Aucun</a:t>
                    </a:r>
                    <a:r>
                      <a:rPr lang="en-US" baseline="0" dirty="0"/>
                      <a:t>, </a:t>
                    </a:r>
                    <a:fld id="{1C8B54D2-6C3E-4FBF-A790-E8FE5F7B755B}"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73B8-452C-9D9B-986581CC8134}"/>
                </c:ext>
              </c:extLst>
            </c:dLbl>
            <c:dLbl>
              <c:idx val="3"/>
              <c:layout>
                <c:manualLayout>
                  <c:x val="-1.6234885878054984E-2"/>
                  <c:y val="4.2915408624004732E-2"/>
                </c:manualLayout>
              </c:layout>
              <c:tx>
                <c:rich>
                  <a:bodyPr/>
                  <a:lstStyle/>
                  <a:p>
                    <a:r>
                      <a:rPr lang="fr-FR" baseline="0" dirty="0"/>
                      <a:t>Âgées de 45-49 ans, </a:t>
                    </a:r>
                    <a:fld id="{40BD31AA-E426-4EB3-A857-1B74E249D863}" type="VALUE">
                      <a:rPr lang="fr-FR" baseline="0"/>
                      <a:pPr/>
                      <a:t>[VALUE]</a:t>
                    </a:fld>
                    <a:endParaRPr lang="fr-FR" baseline="0" dirty="0"/>
                  </a:p>
                </c:rich>
              </c:tx>
              <c:dLblPos val="r"/>
              <c:showLegendKey val="0"/>
              <c:showVal val="1"/>
              <c:showCatName val="0"/>
              <c:showSerName val="0"/>
              <c:showPercent val="0"/>
              <c:showBubbleSize val="0"/>
              <c:extLst>
                <c:ext xmlns:c15="http://schemas.microsoft.com/office/drawing/2012/chart" uri="{CE6537A1-D6FC-4f65-9D91-7224C49458BB}">
                  <c15:layout>
                    <c:manualLayout>
                      <c:w val="0.2381180518944401"/>
                      <c:h val="8.2608661599251232E-2"/>
                    </c:manualLayout>
                  </c15:layout>
                  <c15:dlblFieldTable/>
                  <c15:showDataLabelsRange val="1"/>
                </c:ext>
                <c:ext xmlns:c16="http://schemas.microsoft.com/office/drawing/2014/chart" uri="{C3380CC4-5D6E-409C-BE32-E72D297353CC}">
                  <c16:uniqueId val="{00000003-73B8-452C-9D9B-986581CC813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Milieu de résidence
</c:v>
                </c:pt>
                <c:pt idx="1">
                  <c:v>Quintile de l’indice de bien-être économique
</c:v>
                </c:pt>
                <c:pt idx="2">
                  <c:v>Niveau d’instruction de la femme
</c:v>
                </c:pt>
                <c:pt idx="3">
                  <c:v>Age</c:v>
                </c:pt>
              </c:strCache>
            </c:strRef>
          </c:cat>
          <c:val>
            <c:numRef>
              <c:f>Sheet1!$B$6:$B$9</c:f>
              <c:numCache>
                <c:formatCode>0.0</c:formatCode>
                <c:ptCount val="4"/>
                <c:pt idx="0">
                  <c:v>6.2</c:v>
                </c:pt>
                <c:pt idx="1">
                  <c:v>4.2</c:v>
                </c:pt>
                <c:pt idx="2">
                  <c:v>4.8</c:v>
                </c:pt>
                <c:pt idx="3">
                  <c:v>2</c:v>
                </c:pt>
              </c:numCache>
            </c:numRef>
          </c:val>
          <c:smooth val="0"/>
          <c:extLst>
            <c:ext xmlns:c15="http://schemas.microsoft.com/office/drawing/2012/chart" uri="{02D57815-91ED-43cb-92C2-25804820EDAC}">
              <c15:datalabelsRange>
                <c15:f>Sheet1!$F$6:$F$9</c15:f>
                <c15:dlblRangeCache>
                  <c:ptCount val="4"/>
                  <c:pt idx="0">
                    <c:v>Rural</c:v>
                  </c:pt>
                  <c:pt idx="1">
                    <c:v>Pauvre</c:v>
                  </c:pt>
                  <c:pt idx="2">
                    <c:v>Aucun</c:v>
                  </c:pt>
                  <c:pt idx="3">
                    <c:v>Age 15-19</c:v>
                  </c:pt>
                </c15:dlblRangeCache>
              </c15:datalabelsRange>
            </c:ext>
            <c:ext xmlns:c16="http://schemas.microsoft.com/office/drawing/2014/chart" uri="{C3380CC4-5D6E-409C-BE32-E72D297353CC}">
              <c16:uniqueId val="{00000004-73B8-452C-9D9B-986581CC8134}"/>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noFill/>
                <a:round/>
              </a:ln>
              <a:effectLst/>
            </c:spPr>
          </c:marker>
          <c:dPt>
            <c:idx val="0"/>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6-73B8-452C-9D9B-986581CC8134}"/>
              </c:ext>
            </c:extLst>
          </c:dPt>
          <c:dPt>
            <c:idx val="1"/>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8-73B8-452C-9D9B-986581CC8134}"/>
              </c:ext>
            </c:extLst>
          </c:dPt>
          <c:dPt>
            <c:idx val="2"/>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A-73B8-452C-9D9B-986581CC8134}"/>
              </c:ext>
            </c:extLst>
          </c:dPt>
          <c:dLbls>
            <c:dLbl>
              <c:idx val="0"/>
              <c:tx>
                <c:rich>
                  <a:bodyPr/>
                  <a:lstStyle/>
                  <a:p>
                    <a:r>
                      <a:rPr lang="en-US" dirty="0" err="1"/>
                      <a:t>Urbain</a:t>
                    </a:r>
                    <a:r>
                      <a:rPr lang="en-US" baseline="0" dirty="0"/>
                      <a:t>, </a:t>
                    </a:r>
                    <a:fld id="{4BDFD81A-EB37-478F-ABF8-D4816A2A7462}"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73B8-452C-9D9B-986581CC8134}"/>
                </c:ext>
              </c:extLst>
            </c:dLbl>
            <c:dLbl>
              <c:idx val="1"/>
              <c:tx>
                <c:rich>
                  <a:bodyPr/>
                  <a:lstStyle/>
                  <a:p>
                    <a:r>
                      <a:rPr lang="en-US" dirty="0"/>
                      <a:t>Le plus riche</a:t>
                    </a:r>
                    <a:r>
                      <a:rPr lang="en-US" baseline="0" dirty="0"/>
                      <a:t>, </a:t>
                    </a:r>
                    <a:fld id="{D1162F16-F033-4747-AFAA-A0608FAEB91D}"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73B8-452C-9D9B-986581CC8134}"/>
                </c:ext>
              </c:extLst>
            </c:dLbl>
            <c:dLbl>
              <c:idx val="2"/>
              <c:tx>
                <c:rich>
                  <a:bodyPr/>
                  <a:lstStyle/>
                  <a:p>
                    <a:r>
                      <a:rPr lang="en-US" dirty="0" err="1"/>
                      <a:t>Supérieur</a:t>
                    </a:r>
                    <a:r>
                      <a:rPr lang="en-US" dirty="0"/>
                      <a:t>, 9</a:t>
                    </a:r>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73B8-452C-9D9B-986581CC8134}"/>
                </c:ext>
              </c:extLst>
            </c:dLbl>
            <c:dLbl>
              <c:idx val="3"/>
              <c:tx>
                <c:rich>
                  <a:bodyPr/>
                  <a:lstStyle/>
                  <a:p>
                    <a:r>
                      <a:rPr lang="fr-FR" dirty="0" err="1"/>
                      <a:t>Âgées</a:t>
                    </a:r>
                    <a:r>
                      <a:rPr lang="fr-FR" baseline="0" dirty="0"/>
                      <a:t> de 25-29</a:t>
                    </a:r>
                    <a:r>
                      <a:rPr lang="fr-FR" dirty="0"/>
                      <a:t> </a:t>
                    </a:r>
                    <a:r>
                      <a:rPr lang="fr-FR" dirty="0" err="1"/>
                      <a:t>ans</a:t>
                    </a:r>
                    <a:r>
                      <a:rPr lang="fr-FR" baseline="0" dirty="0"/>
                      <a:t>, </a:t>
                    </a:r>
                    <a:fld id="{38C700FA-14CD-42A9-8DD6-AB5AE417B6EC}" type="VALUE">
                      <a:rPr lang="fr-FR" baseline="0"/>
                      <a:pPr/>
                      <a:t>[VALUE]</a:t>
                    </a:fld>
                    <a:endParaRPr lang="fr-FR"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73B8-452C-9D9B-986581CC813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Milieu de résidence
</c:v>
                </c:pt>
                <c:pt idx="1">
                  <c:v>Quintile de l’indice de bien-être économique
</c:v>
                </c:pt>
                <c:pt idx="2">
                  <c:v>Niveau d’instruction de la femme
</c:v>
                </c:pt>
                <c:pt idx="3">
                  <c:v>Age</c:v>
                </c:pt>
              </c:strCache>
            </c:strRef>
          </c:cat>
          <c:val>
            <c:numRef>
              <c:f>Sheet1!$C$6:$C$9</c:f>
              <c:numCache>
                <c:formatCode>0.0</c:formatCode>
                <c:ptCount val="4"/>
                <c:pt idx="0">
                  <c:v>8.5</c:v>
                </c:pt>
                <c:pt idx="1">
                  <c:v>8.5</c:v>
                </c:pt>
                <c:pt idx="2">
                  <c:v>8.6999999999999993</c:v>
                </c:pt>
                <c:pt idx="3">
                  <c:v>10.3</c:v>
                </c:pt>
              </c:numCache>
            </c:numRef>
          </c:val>
          <c:smooth val="0"/>
          <c:extLst>
            <c:ext xmlns:c15="http://schemas.microsoft.com/office/drawing/2012/chart" uri="{02D57815-91ED-43cb-92C2-25804820EDAC}">
              <c15:datalabelsRange>
                <c15:f>Sheet1!$G$6:$G$9</c15:f>
                <c15:dlblRangeCache>
                  <c:ptCount val="4"/>
                  <c:pt idx="0">
                    <c:v>Urban</c:v>
                  </c:pt>
                  <c:pt idx="1">
                    <c:v>Riche</c:v>
                  </c:pt>
                  <c:pt idx="2">
                    <c:v>Supérieur</c:v>
                  </c:pt>
                  <c:pt idx="3">
                    <c:v>Age 20-24</c:v>
                  </c:pt>
                </c15:dlblRangeCache>
              </c15:datalabelsRange>
            </c:ext>
            <c:ext xmlns:c16="http://schemas.microsoft.com/office/drawing/2014/chart" uri="{C3380CC4-5D6E-409C-BE32-E72D297353CC}">
              <c16:uniqueId val="{0000000C-73B8-452C-9D9B-986581CC8134}"/>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Sheet1!$A$6:$A$9</c:f>
              <c:strCache>
                <c:ptCount val="4"/>
                <c:pt idx="0">
                  <c:v>Milieu de résidence
</c:v>
                </c:pt>
                <c:pt idx="1">
                  <c:v>Quintile de l’indice de bien-être économique
</c:v>
                </c:pt>
                <c:pt idx="2">
                  <c:v>Niveau d’instruction de la femme
</c:v>
                </c:pt>
                <c:pt idx="3">
                  <c:v>Age</c:v>
                </c:pt>
              </c:strCache>
            </c:strRef>
          </c:cat>
          <c:val>
            <c:numRef>
              <c:f>Sheet1!$D$6:$D$9</c:f>
              <c:numCache>
                <c:formatCode>0.0</c:formatCode>
                <c:ptCount val="4"/>
                <c:pt idx="0">
                  <c:v>6.9</c:v>
                </c:pt>
                <c:pt idx="1">
                  <c:v>6.9</c:v>
                </c:pt>
                <c:pt idx="2">
                  <c:v>6.9</c:v>
                </c:pt>
                <c:pt idx="3">
                  <c:v>6.9</c:v>
                </c:pt>
              </c:numCache>
            </c:numRef>
          </c:val>
          <c:smooth val="0"/>
          <c:extLst>
            <c:ext xmlns:c16="http://schemas.microsoft.com/office/drawing/2014/chart" uri="{C3380CC4-5D6E-409C-BE32-E72D297353CC}">
              <c16:uniqueId val="{0000000D-73B8-452C-9D9B-986581CC8134}"/>
            </c:ext>
          </c:extLst>
        </c:ser>
        <c:dLbls>
          <c:showLegendKey val="0"/>
          <c:showVal val="0"/>
          <c:showCatName val="0"/>
          <c:showSerName val="0"/>
          <c:showPercent val="0"/>
          <c:showBubbleSize val="0"/>
        </c:dLbls>
        <c:hiLowLines>
          <c:spPr>
            <a:ln w="3175" cap="flat" cmpd="sng" algn="ctr">
              <a:solidFill>
                <a:srgbClr val="3AB9C6"/>
              </a:solidFill>
              <a:round/>
            </a:ln>
            <a:effectLst/>
          </c:spPr>
        </c:hiLowLines>
        <c:axId val="138372224"/>
        <c:axId val="138373760"/>
      </c:stockChart>
      <c:catAx>
        <c:axId val="138372224"/>
        <c:scaling>
          <c:orientation val="minMax"/>
        </c:scaling>
        <c:delete val="1"/>
        <c:axPos val="b"/>
        <c:numFmt formatCode="General" sourceLinked="1"/>
        <c:majorTickMark val="none"/>
        <c:minorTickMark val="none"/>
        <c:tickLblPos val="low"/>
        <c:crossAx val="138373760"/>
        <c:crosses val="autoZero"/>
        <c:auto val="1"/>
        <c:lblAlgn val="ctr"/>
        <c:lblOffset val="250"/>
        <c:noMultiLvlLbl val="0"/>
      </c:catAx>
      <c:valAx>
        <c:axId val="138373760"/>
        <c:scaling>
          <c:orientation val="minMax"/>
          <c:max val="2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0"/>
              <c:y val="0.34690057197705726"/>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8372224"/>
        <c:crosses val="autoZero"/>
        <c:crossBetween val="between"/>
        <c:majorUnit val="5"/>
      </c:valAx>
      <c:spPr>
        <a:noFill/>
        <a:ln w="25400">
          <a:noFill/>
        </a:ln>
        <a:effectLst/>
      </c:spPr>
    </c:plotArea>
    <c:legend>
      <c:legendPos val="r"/>
      <c:legendEntry>
        <c:idx val="0"/>
        <c:delete val="1"/>
      </c:legendEntry>
      <c:legendEntry>
        <c:idx val="1"/>
        <c:delete val="1"/>
      </c:legendEntry>
      <c:layout>
        <c:manualLayout>
          <c:xMode val="edge"/>
          <c:yMode val="edge"/>
          <c:x val="0.79746546701328902"/>
          <c:y val="0.12942038009531753"/>
          <c:w val="0.1921410306682057"/>
          <c:h val="7.3813152608111471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80620876833738"/>
          <c:y val="4.7158167145634304E-2"/>
          <c:w val="0.84268459278041496"/>
          <c:h val="0.72923428963348469"/>
        </c:manualLayout>
      </c:layout>
      <c:stockChart>
        <c:ser>
          <c:idx val="0"/>
          <c:order val="0"/>
          <c:tx>
            <c:strRef>
              <c:f>Sheet1!$B$5</c:f>
              <c:strCache>
                <c:ptCount val="1"/>
                <c:pt idx="0">
                  <c:v>Lowest </c:v>
                </c:pt>
              </c:strCache>
            </c:strRef>
          </c:tx>
          <c:spPr>
            <a:ln w="25400" cap="rnd">
              <a:noFill/>
              <a:round/>
            </a:ln>
            <a:effectLst/>
          </c:spPr>
          <c:marker>
            <c:symbol val="circle"/>
            <c:size val="6"/>
            <c:spPr>
              <a:noFill/>
              <a:ln w="22225">
                <a:solidFill>
                  <a:srgbClr val="3AB9C6"/>
                </a:solidFill>
                <a:round/>
              </a:ln>
              <a:effectLst/>
            </c:spPr>
          </c:marker>
          <c:dLbls>
            <c:dLbl>
              <c:idx val="0"/>
              <c:tx>
                <c:rich>
                  <a:bodyPr/>
                  <a:lstStyle/>
                  <a:p>
                    <a:r>
                      <a:rPr lang="en-US" baseline="0" dirty="0"/>
                      <a:t>Rural, </a:t>
                    </a:r>
                    <a:fld id="{0848D312-D999-4F18-83CF-E18BAC216F44}"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15CC-4CF7-AFA7-0EE7D6AB4D0E}"/>
                </c:ext>
              </c:extLst>
            </c:dLbl>
            <c:dLbl>
              <c:idx val="1"/>
              <c:tx>
                <c:rich>
                  <a:bodyPr/>
                  <a:lstStyle/>
                  <a:p>
                    <a:r>
                      <a:rPr lang="en-US" dirty="0"/>
                      <a:t>Le plus riche</a:t>
                    </a:r>
                    <a:r>
                      <a:rPr lang="en-US" baseline="0" dirty="0"/>
                      <a:t>, </a:t>
                    </a:r>
                    <a:fld id="{2DC6FC67-5E1E-4E6B-97DD-8FB72B9F8319}"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15CC-4CF7-AFA7-0EE7D6AB4D0E}"/>
                </c:ext>
              </c:extLst>
            </c:dLbl>
            <c:dLbl>
              <c:idx val="2"/>
              <c:tx>
                <c:rich>
                  <a:bodyPr/>
                  <a:lstStyle/>
                  <a:p>
                    <a:r>
                      <a:rPr lang="en-US" baseline="0" dirty="0" err="1"/>
                      <a:t>Supérieur</a:t>
                    </a:r>
                    <a:r>
                      <a:rPr lang="en-US" baseline="0" dirty="0"/>
                      <a:t>, </a:t>
                    </a:r>
                    <a:fld id="{28A8D218-C02F-4769-BEE3-1DFC832EE0A8}"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15CC-4CF7-AFA7-0EE7D6AB4D0E}"/>
                </c:ext>
              </c:extLst>
            </c:dLbl>
            <c:dLbl>
              <c:idx val="3"/>
              <c:layout>
                <c:manualLayout>
                  <c:x val="0"/>
                  <c:y val="-3.7574690004167306E-2"/>
                </c:manualLayout>
              </c:layout>
              <c:tx>
                <c:rich>
                  <a:bodyPr/>
                  <a:lstStyle/>
                  <a:p>
                    <a:r>
                      <a:rPr lang="fr-FR" dirty="0" err="1"/>
                      <a:t>Âgées</a:t>
                    </a:r>
                    <a:r>
                      <a:rPr lang="fr-FR" dirty="0"/>
                      <a:t> de 15-19 </a:t>
                    </a:r>
                    <a:r>
                      <a:rPr lang="fr-FR" dirty="0" err="1"/>
                      <a:t>ans</a:t>
                    </a:r>
                    <a:r>
                      <a:rPr lang="fr-FR" baseline="0" dirty="0"/>
                      <a:t>, </a:t>
                    </a:r>
                    <a:fld id="{4125590B-8CEA-4CEE-A3E6-D807C99ABBB1}" type="VALUE">
                      <a:rPr lang="fr-FR" baseline="0"/>
                      <a:pPr/>
                      <a:t>[VALUE]</a:t>
                    </a:fld>
                    <a:endParaRPr lang="fr-FR" baseline="0" dirty="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15CC-4CF7-AFA7-0EE7D6AB4D0E}"/>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Région</c:v>
                </c:pt>
                <c:pt idx="1">
                  <c:v>Wealth Quintile</c:v>
                </c:pt>
                <c:pt idx="2">
                  <c:v>Woman's Education</c:v>
                </c:pt>
                <c:pt idx="3">
                  <c:v>Age</c:v>
                </c:pt>
              </c:strCache>
            </c:strRef>
          </c:cat>
          <c:val>
            <c:numRef>
              <c:f>Sheet1!$B$6:$B$9</c:f>
              <c:numCache>
                <c:formatCode>0</c:formatCode>
                <c:ptCount val="4"/>
                <c:pt idx="0">
                  <c:v>3.8</c:v>
                </c:pt>
                <c:pt idx="1">
                  <c:v>3.4</c:v>
                </c:pt>
                <c:pt idx="2">
                  <c:v>3.3</c:v>
                </c:pt>
                <c:pt idx="3">
                  <c:v>0</c:v>
                </c:pt>
              </c:numCache>
            </c:numRef>
          </c:val>
          <c:smooth val="0"/>
          <c:extLst>
            <c:ext xmlns:c15="http://schemas.microsoft.com/office/drawing/2012/chart" uri="{02D57815-91ED-43cb-92C2-25804820EDAC}">
              <c15:datalabelsRange>
                <c15:f>Sheet1!$F$6:$F$9</c15:f>
                <c15:dlblRangeCache>
                  <c:ptCount val="4"/>
                  <c:pt idx="0">
                    <c:v>Rural</c:v>
                  </c:pt>
                  <c:pt idx="1">
                    <c:v>Riche</c:v>
                  </c:pt>
                  <c:pt idx="2">
                    <c:v>Supérieur</c:v>
                  </c:pt>
                  <c:pt idx="3">
                    <c:v>Age 15-19</c:v>
                  </c:pt>
                </c15:dlblRangeCache>
              </c15:datalabelsRange>
            </c:ext>
            <c:ext xmlns:c16="http://schemas.microsoft.com/office/drawing/2014/chart" uri="{C3380CC4-5D6E-409C-BE32-E72D297353CC}">
              <c16:uniqueId val="{00000004-15CC-4CF7-AFA7-0EE7D6AB4D0E}"/>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noFill/>
                <a:round/>
              </a:ln>
              <a:effectLst/>
            </c:spPr>
          </c:marker>
          <c:dPt>
            <c:idx val="0"/>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6-15CC-4CF7-AFA7-0EE7D6AB4D0E}"/>
              </c:ext>
            </c:extLst>
          </c:dPt>
          <c:dPt>
            <c:idx val="1"/>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8-15CC-4CF7-AFA7-0EE7D6AB4D0E}"/>
              </c:ext>
            </c:extLst>
          </c:dPt>
          <c:dPt>
            <c:idx val="2"/>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A-15CC-4CF7-AFA7-0EE7D6AB4D0E}"/>
              </c:ext>
            </c:extLst>
          </c:dPt>
          <c:dLbls>
            <c:dLbl>
              <c:idx val="0"/>
              <c:tx>
                <c:rich>
                  <a:bodyPr/>
                  <a:lstStyle/>
                  <a:p>
                    <a:fld id="{12D84D95-FC4C-4F42-A7B0-BF19DEE1BCCC}" type="CELLRANGE">
                      <a:rPr lang="en-US"/>
                      <a:pPr/>
                      <a:t>[CELLRANGE]</a:t>
                    </a:fld>
                    <a:r>
                      <a:rPr lang="en-US" baseline="0"/>
                      <a:t>, </a:t>
                    </a:r>
                    <a:fld id="{9EC67234-E6C1-45C9-BFE6-62A8E8F9D108}"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15CC-4CF7-AFA7-0EE7D6AB4D0E}"/>
                </c:ext>
              </c:extLst>
            </c:dLbl>
            <c:dLbl>
              <c:idx val="1"/>
              <c:tx>
                <c:rich>
                  <a:bodyPr/>
                  <a:lstStyle/>
                  <a:p>
                    <a:fld id="{E77034FF-1C94-4CDD-8354-BAEFBF614F13}" type="CELLRANGE">
                      <a:rPr lang="en-US"/>
                      <a:pPr/>
                      <a:t>[CELLRANGE]</a:t>
                    </a:fld>
                    <a:r>
                      <a:rPr lang="en-US" baseline="0"/>
                      <a:t>, </a:t>
                    </a:r>
                    <a:fld id="{EB762521-F52F-4E41-9861-5394DB998745}"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15CC-4CF7-AFA7-0EE7D6AB4D0E}"/>
                </c:ext>
              </c:extLst>
            </c:dLbl>
            <c:dLbl>
              <c:idx val="2"/>
              <c:tx>
                <c:rich>
                  <a:bodyPr/>
                  <a:lstStyle/>
                  <a:p>
                    <a:r>
                      <a:rPr lang="en-US" dirty="0" err="1"/>
                      <a:t>Aucun</a:t>
                    </a:r>
                    <a:r>
                      <a:rPr lang="en-US" baseline="0" dirty="0"/>
                      <a:t>, </a:t>
                    </a:r>
                    <a:fld id="{E3B315BC-A523-48AC-930A-8B852DBA282C}"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15CC-4CF7-AFA7-0EE7D6AB4D0E}"/>
                </c:ext>
              </c:extLst>
            </c:dLbl>
            <c:dLbl>
              <c:idx val="3"/>
              <c:tx>
                <c:rich>
                  <a:bodyPr/>
                  <a:lstStyle/>
                  <a:p>
                    <a:fld id="{CF5F8D25-F263-4AC5-AC70-399D372B6CB4}" type="CELLRANGE">
                      <a:rPr lang="en-US" baseline="0" dirty="0"/>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15CC-4CF7-AFA7-0EE7D6AB4D0E}"/>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Région</c:v>
                </c:pt>
                <c:pt idx="1">
                  <c:v>Wealth Quintile</c:v>
                </c:pt>
                <c:pt idx="2">
                  <c:v>Woman's Education</c:v>
                </c:pt>
                <c:pt idx="3">
                  <c:v>Age</c:v>
                </c:pt>
              </c:strCache>
            </c:strRef>
          </c:cat>
          <c:val>
            <c:numRef>
              <c:f>Sheet1!$C$6:$C$9</c:f>
              <c:numCache>
                <c:formatCode>0.0</c:formatCode>
                <c:ptCount val="4"/>
                <c:pt idx="0" formatCode="0">
                  <c:v>6.4</c:v>
                </c:pt>
                <c:pt idx="1">
                  <c:v>5.6</c:v>
                </c:pt>
                <c:pt idx="2">
                  <c:v>5.4</c:v>
                </c:pt>
                <c:pt idx="3" formatCode="0">
                  <c:v>7.6</c:v>
                </c:pt>
              </c:numCache>
            </c:numRef>
          </c:val>
          <c:smooth val="0"/>
          <c:extLst>
            <c:ext xmlns:c15="http://schemas.microsoft.com/office/drawing/2012/chart" uri="{02D57815-91ED-43cb-92C2-25804820EDAC}">
              <c15:datalabelsRange>
                <c15:f>Sheet1!$G$6:$G$9</c15:f>
                <c15:dlblRangeCache>
                  <c:ptCount val="4"/>
                  <c:pt idx="0">
                    <c:v>Urbain</c:v>
                  </c:pt>
                  <c:pt idx="1">
                    <c:v>Second</c:v>
                  </c:pt>
                  <c:pt idx="2">
                    <c:v>Aucun</c:v>
                  </c:pt>
                  <c:pt idx="3">
                    <c:v>Agées de 35-39 ans</c:v>
                  </c:pt>
                </c15:dlblRangeCache>
              </c15:datalabelsRange>
            </c:ext>
            <c:ext xmlns:c16="http://schemas.microsoft.com/office/drawing/2014/chart" uri="{C3380CC4-5D6E-409C-BE32-E72D297353CC}">
              <c16:uniqueId val="{0000000C-15CC-4CF7-AFA7-0EE7D6AB4D0E}"/>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Sheet1!$A$6:$A$9</c:f>
              <c:strCache>
                <c:ptCount val="4"/>
                <c:pt idx="0">
                  <c:v>Région</c:v>
                </c:pt>
                <c:pt idx="1">
                  <c:v>Wealth Quintile</c:v>
                </c:pt>
                <c:pt idx="2">
                  <c:v>Woman's Education</c:v>
                </c:pt>
                <c:pt idx="3">
                  <c:v>Age</c:v>
                </c:pt>
              </c:strCache>
            </c:strRef>
          </c:cat>
          <c:val>
            <c:numRef>
              <c:f>Sheet1!$D$6:$D$9</c:f>
              <c:numCache>
                <c:formatCode>0</c:formatCode>
                <c:ptCount val="4"/>
                <c:pt idx="0">
                  <c:v>4.7</c:v>
                </c:pt>
                <c:pt idx="1">
                  <c:v>5</c:v>
                </c:pt>
                <c:pt idx="2">
                  <c:v>4.7</c:v>
                </c:pt>
                <c:pt idx="3">
                  <c:v>4.7</c:v>
                </c:pt>
              </c:numCache>
            </c:numRef>
          </c:val>
          <c:smooth val="0"/>
          <c:extLst>
            <c:ext xmlns:c16="http://schemas.microsoft.com/office/drawing/2014/chart" uri="{C3380CC4-5D6E-409C-BE32-E72D297353CC}">
              <c16:uniqueId val="{0000000D-15CC-4CF7-AFA7-0EE7D6AB4D0E}"/>
            </c:ext>
          </c:extLst>
        </c:ser>
        <c:dLbls>
          <c:showLegendKey val="0"/>
          <c:showVal val="0"/>
          <c:showCatName val="0"/>
          <c:showSerName val="0"/>
          <c:showPercent val="0"/>
          <c:showBubbleSize val="0"/>
        </c:dLbls>
        <c:hiLowLines>
          <c:spPr>
            <a:ln w="3175" cap="flat" cmpd="sng" algn="ctr">
              <a:solidFill>
                <a:srgbClr val="3AB9C6"/>
              </a:solidFill>
              <a:round/>
            </a:ln>
            <a:effectLst/>
          </c:spPr>
        </c:hiLowLines>
        <c:axId val="138212864"/>
        <c:axId val="138214400"/>
      </c:stockChart>
      <c:catAx>
        <c:axId val="138212864"/>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b"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8214400"/>
        <c:crosses val="autoZero"/>
        <c:auto val="1"/>
        <c:lblAlgn val="ctr"/>
        <c:lblOffset val="250"/>
        <c:noMultiLvlLbl val="0"/>
      </c:catAx>
      <c:valAx>
        <c:axId val="138214400"/>
        <c:scaling>
          <c:orientation val="minMax"/>
          <c:max val="2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4.2727810724545916E-3"/>
              <c:y val="0.34128818796448557"/>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8212864"/>
        <c:crosses val="autoZero"/>
        <c:crossBetween val="between"/>
        <c:majorUnit val="5"/>
      </c:valAx>
      <c:spPr>
        <a:noFill/>
        <a:ln w="25400">
          <a:noFill/>
        </a:ln>
        <a:effectLst/>
      </c:spPr>
    </c:plotArea>
    <c:legend>
      <c:legendPos val="r"/>
      <c:legendEntry>
        <c:idx val="0"/>
        <c:delete val="1"/>
      </c:legendEntry>
      <c:legendEntry>
        <c:idx val="1"/>
        <c:delete val="1"/>
      </c:legendEntry>
      <c:layout>
        <c:manualLayout>
          <c:xMode val="edge"/>
          <c:yMode val="edge"/>
          <c:x val="0.74191931307137937"/>
          <c:y val="0"/>
          <c:w val="0.1921410306682057"/>
          <c:h val="7.3813152608111471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536044201247166"/>
          <c:y val="0.20525628233332932"/>
          <c:w val="0.52721021233191023"/>
          <c:h val="0.52039848912793063"/>
        </c:manualLayout>
      </c:layout>
      <c:doughnutChart>
        <c:varyColors val="1"/>
        <c:ser>
          <c:idx val="0"/>
          <c:order val="0"/>
          <c:tx>
            <c:strRef>
              <c:f>Sheet1!$B$5</c:f>
              <c:strCache>
                <c:ptCount val="1"/>
                <c:pt idx="0">
                  <c:v>Percentage</c:v>
                </c:pt>
              </c:strCache>
            </c:strRef>
          </c:tx>
          <c:spPr>
            <a:solidFill>
              <a:srgbClr val="D0CECE"/>
            </a:solidFill>
            <a:ln>
              <a:noFill/>
            </a:ln>
          </c:spPr>
          <c:dPt>
            <c:idx val="0"/>
            <c:bubble3D val="0"/>
            <c:spPr>
              <a:solidFill>
                <a:srgbClr val="D0CECE"/>
              </a:solidFill>
              <a:ln w="19050">
                <a:noFill/>
              </a:ln>
              <a:effectLst/>
            </c:spPr>
            <c:extLst>
              <c:ext xmlns:c16="http://schemas.microsoft.com/office/drawing/2014/chart" uri="{C3380CC4-5D6E-409C-BE32-E72D297353CC}">
                <c16:uniqueId val="{00000001-1F66-4EF2-8486-8E69F9BA9F2B}"/>
              </c:ext>
            </c:extLst>
          </c:dPt>
          <c:dPt>
            <c:idx val="1"/>
            <c:bubble3D val="0"/>
            <c:spPr>
              <a:solidFill>
                <a:srgbClr val="3BB8C5"/>
              </a:solidFill>
              <a:ln w="19050">
                <a:noFill/>
              </a:ln>
              <a:effectLst/>
            </c:spPr>
            <c:extLst>
              <c:ext xmlns:c16="http://schemas.microsoft.com/office/drawing/2014/chart" uri="{C3380CC4-5D6E-409C-BE32-E72D297353CC}">
                <c16:uniqueId val="{00000003-1F66-4EF2-8486-8E69F9BA9F2B}"/>
              </c:ext>
            </c:extLst>
          </c:dPt>
          <c:dPt>
            <c:idx val="2"/>
            <c:bubble3D val="0"/>
            <c:spPr>
              <a:solidFill>
                <a:srgbClr val="FCB040"/>
              </a:solidFill>
              <a:ln w="19050">
                <a:noFill/>
              </a:ln>
              <a:effectLst/>
            </c:spPr>
            <c:extLst>
              <c:ext xmlns:c16="http://schemas.microsoft.com/office/drawing/2014/chart" uri="{C3380CC4-5D6E-409C-BE32-E72D297353CC}">
                <c16:uniqueId val="{00000005-1F66-4EF2-8486-8E69F9BA9F2B}"/>
              </c:ext>
            </c:extLst>
          </c:dPt>
          <c:dLbls>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Sheet1!$A$7:$A$8</c:f>
              <c:strCache>
                <c:ptCount val="2"/>
                <c:pt idx="0">
                  <c:v>Any Traditional Method</c:v>
                </c:pt>
                <c:pt idx="1">
                  <c:v>Any Modern Method</c:v>
                </c:pt>
              </c:strCache>
            </c:strRef>
          </c:cat>
          <c:val>
            <c:numRef>
              <c:f>Sheet1!$B$6:$B$8</c:f>
              <c:numCache>
                <c:formatCode>0</c:formatCode>
                <c:ptCount val="3"/>
                <c:pt idx="0">
                  <c:v>88.4</c:v>
                </c:pt>
                <c:pt idx="1">
                  <c:v>3</c:v>
                </c:pt>
                <c:pt idx="2">
                  <c:v>8.6</c:v>
                </c:pt>
              </c:numCache>
            </c:numRef>
          </c:val>
          <c:extLst>
            <c:ext xmlns:c16="http://schemas.microsoft.com/office/drawing/2014/chart" uri="{C3380CC4-5D6E-409C-BE32-E72D297353CC}">
              <c16:uniqueId val="{00000006-1F66-4EF2-8486-8E69F9BA9F2B}"/>
            </c:ext>
          </c:extLst>
        </c:ser>
        <c:dLbls>
          <c:showLegendKey val="0"/>
          <c:showVal val="0"/>
          <c:showCatName val="0"/>
          <c:showSerName val="0"/>
          <c:showPercent val="0"/>
          <c:showBubbleSize val="0"/>
          <c:showLeaderLines val="1"/>
        </c:dLbls>
        <c:firstSliceAng val="0"/>
        <c:holeSize val="5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78191224968998E-2"/>
          <c:y val="7.67456230067666E-2"/>
          <c:w val="0.87086853694317401"/>
          <c:h val="0.77859980152600805"/>
        </c:manualLayout>
      </c:layout>
      <c:stockChart>
        <c:ser>
          <c:idx val="0"/>
          <c:order val="0"/>
          <c:tx>
            <c:strRef>
              <c:f>Sheet1!$B$5</c:f>
              <c:strCache>
                <c:ptCount val="1"/>
                <c:pt idx="0">
                  <c:v>Lowest </c:v>
                </c:pt>
              </c:strCache>
            </c:strRef>
          </c:tx>
          <c:spPr>
            <a:ln w="25400" cap="rnd">
              <a:noFill/>
              <a:round/>
            </a:ln>
            <a:effectLst/>
          </c:spPr>
          <c:marker>
            <c:symbol val="circle"/>
            <c:size val="6"/>
            <c:spPr>
              <a:noFill/>
              <a:ln w="22225">
                <a:solidFill>
                  <a:srgbClr val="3AB9C6"/>
                </a:solidFill>
                <a:round/>
              </a:ln>
              <a:effectLst/>
            </c:spPr>
          </c:marker>
          <c:dLbls>
            <c:dLbl>
              <c:idx val="0"/>
              <c:layout>
                <c:manualLayout>
                  <c:x val="-9.2150098607128514E-2"/>
                  <c:y val="5.6555508746033108E-2"/>
                </c:manualLayout>
              </c:layout>
              <c:tx>
                <c:rich>
                  <a:bodyPr/>
                  <a:lstStyle/>
                  <a:p>
                    <a:r>
                      <a:rPr lang="en-US" baseline="0" dirty="0"/>
                      <a:t>Rural, </a:t>
                    </a:r>
                    <a:fld id="{251DDF5A-6008-4F38-BDBD-170849BF9398}" type="VALUE">
                      <a:rPr lang="en-US" baseline="0"/>
                      <a:pPr/>
                      <a:t>[VALUE]</a:t>
                    </a:fld>
                    <a:endParaRPr lang="en-US" baseline="0" dirty="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0D59-4F4B-B45C-987E93C8AAF6}"/>
                </c:ext>
              </c:extLst>
            </c:dLbl>
            <c:dLbl>
              <c:idx val="1"/>
              <c:tx>
                <c:rich>
                  <a:bodyPr/>
                  <a:lstStyle/>
                  <a:p>
                    <a:r>
                      <a:rPr lang="en-US" dirty="0"/>
                      <a:t>Le plus </a:t>
                    </a:r>
                    <a:r>
                      <a:rPr lang="en-US" dirty="0" err="1"/>
                      <a:t>pauvre</a:t>
                    </a:r>
                    <a:r>
                      <a:rPr lang="en-US" baseline="0" dirty="0"/>
                      <a:t>, </a:t>
                    </a:r>
                    <a:fld id="{51B5F4A4-5A72-47B2-9753-D2BE1C3CD242}"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0D59-4F4B-B45C-987E93C8AAF6}"/>
                </c:ext>
              </c:extLst>
            </c:dLbl>
            <c:dLbl>
              <c:idx val="2"/>
              <c:tx>
                <c:rich>
                  <a:bodyPr/>
                  <a:lstStyle/>
                  <a:p>
                    <a:fld id="{912DDC1D-A359-45B7-85A2-902E23EEEAF6}" type="CELLRANGE">
                      <a:rPr lang="en-US" smtClean="0"/>
                      <a:pPr/>
                      <a:t>[CELLRANGE]</a:t>
                    </a:fld>
                    <a:r>
                      <a:rPr lang="en-US" baseline="0" dirty="0"/>
                      <a:t>, </a:t>
                    </a:r>
                    <a:fld id="{065BFA17-DA8A-4FF5-BBC3-8383063C31B8}"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0D59-4F4B-B45C-987E93C8AAF6}"/>
                </c:ext>
              </c:extLst>
            </c:dLbl>
            <c:dLbl>
              <c:idx val="3"/>
              <c:tx>
                <c:rich>
                  <a:bodyPr/>
                  <a:lstStyle/>
                  <a:p>
                    <a:r>
                      <a:rPr lang="fr-FR" baseline="0" dirty="0"/>
                      <a:t>Agées de 15-19 ans, </a:t>
                    </a:r>
                    <a:fld id="{AA9C9272-477A-40D0-8B75-7F839EF6131D}" type="VALUE">
                      <a:rPr lang="fr-FR" baseline="0"/>
                      <a:pPr/>
                      <a:t>[VALUE]</a:t>
                    </a:fld>
                    <a:endParaRPr lang="fr-FR"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0D59-4F4B-B45C-987E93C8AAF6}"/>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Area</c:v>
                </c:pt>
                <c:pt idx="1">
                  <c:v>Wealth Quintile</c:v>
                </c:pt>
                <c:pt idx="2">
                  <c:v>Woman's Education</c:v>
                </c:pt>
                <c:pt idx="3">
                  <c:v>Age</c:v>
                </c:pt>
              </c:strCache>
            </c:strRef>
          </c:cat>
          <c:val>
            <c:numRef>
              <c:f>Sheet1!$B$6:$B$9</c:f>
              <c:numCache>
                <c:formatCode>0</c:formatCode>
                <c:ptCount val="4"/>
                <c:pt idx="0">
                  <c:v>16.5</c:v>
                </c:pt>
                <c:pt idx="1">
                  <c:v>13.6</c:v>
                </c:pt>
                <c:pt idx="2">
                  <c:v>15.7</c:v>
                </c:pt>
                <c:pt idx="3">
                  <c:v>8.3000000000000007</c:v>
                </c:pt>
              </c:numCache>
            </c:numRef>
          </c:val>
          <c:smooth val="0"/>
          <c:extLst>
            <c:ext xmlns:c15="http://schemas.microsoft.com/office/drawing/2012/chart" uri="{02D57815-91ED-43cb-92C2-25804820EDAC}">
              <c15:datalabelsRange>
                <c15:f>Sheet1!$F$6:$F$9</c15:f>
                <c15:dlblRangeCache>
                  <c:ptCount val="4"/>
                  <c:pt idx="0">
                    <c:v>Urban</c:v>
                  </c:pt>
                  <c:pt idx="1">
                    <c:v>Richest</c:v>
                  </c:pt>
                  <c:pt idx="2">
                    <c:v>Supérieur</c:v>
                  </c:pt>
                  <c:pt idx="3">
                    <c:v>Age 15-19</c:v>
                  </c:pt>
                </c15:dlblRangeCache>
              </c15:datalabelsRange>
            </c:ext>
            <c:ext xmlns:c16="http://schemas.microsoft.com/office/drawing/2014/chart" uri="{C3380CC4-5D6E-409C-BE32-E72D297353CC}">
              <c16:uniqueId val="{00000004-0D59-4F4B-B45C-987E93C8AAF6}"/>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noFill/>
                <a:round/>
              </a:ln>
              <a:effectLst/>
            </c:spPr>
          </c:marker>
          <c:dPt>
            <c:idx val="0"/>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6-0D59-4F4B-B45C-987E93C8AAF6}"/>
              </c:ext>
            </c:extLst>
          </c:dPt>
          <c:dPt>
            <c:idx val="1"/>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8-0D59-4F4B-B45C-987E93C8AAF6}"/>
              </c:ext>
            </c:extLst>
          </c:dPt>
          <c:dPt>
            <c:idx val="2"/>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A-0D59-4F4B-B45C-987E93C8AAF6}"/>
              </c:ext>
            </c:extLst>
          </c:dPt>
          <c:dLbls>
            <c:dLbl>
              <c:idx val="0"/>
              <c:tx>
                <c:rich>
                  <a:bodyPr/>
                  <a:lstStyle/>
                  <a:p>
                    <a:r>
                      <a:rPr lang="en-US" baseline="0" dirty="0" err="1"/>
                      <a:t>Urbain</a:t>
                    </a:r>
                    <a:r>
                      <a:rPr lang="en-US" baseline="0" dirty="0"/>
                      <a:t>, </a:t>
                    </a:r>
                    <a:fld id="{19ECB8C2-0088-4121-8326-68D5B58FD094}" type="VALUE">
                      <a:rPr lang="en-US" baseline="0" smtClean="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0D59-4F4B-B45C-987E93C8AAF6}"/>
                </c:ext>
              </c:extLst>
            </c:dLbl>
            <c:dLbl>
              <c:idx val="1"/>
              <c:tx>
                <c:rich>
                  <a:bodyPr/>
                  <a:lstStyle/>
                  <a:p>
                    <a:r>
                      <a:rPr lang="en-US" baseline="0" dirty="0" err="1"/>
                      <a:t>Moyen</a:t>
                    </a:r>
                    <a:r>
                      <a:rPr lang="en-US" baseline="0" dirty="0"/>
                      <a:t>, </a:t>
                    </a:r>
                    <a:fld id="{6055CDA2-268F-4AA6-9A11-8391D7A9B582}"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0D59-4F4B-B45C-987E93C8AAF6}"/>
                </c:ext>
              </c:extLst>
            </c:dLbl>
            <c:dLbl>
              <c:idx val="2"/>
              <c:tx>
                <c:rich>
                  <a:bodyPr/>
                  <a:lstStyle/>
                  <a:p>
                    <a:r>
                      <a:rPr lang="en-US" baseline="0" dirty="0" err="1"/>
                      <a:t>Aucun</a:t>
                    </a:r>
                    <a:r>
                      <a:rPr lang="en-US" baseline="0" dirty="0"/>
                      <a:t>, </a:t>
                    </a:r>
                    <a:fld id="{2C74ABCF-B70C-405C-971D-D719FF89EC2E}"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0D59-4F4B-B45C-987E93C8AAF6}"/>
                </c:ext>
              </c:extLst>
            </c:dLbl>
            <c:dLbl>
              <c:idx val="3"/>
              <c:tx>
                <c:rich>
                  <a:bodyPr/>
                  <a:lstStyle/>
                  <a:p>
                    <a:r>
                      <a:rPr lang="fr-FR" dirty="0"/>
                      <a:t>Agées de 35-39 ans</a:t>
                    </a:r>
                    <a:r>
                      <a:rPr lang="fr-FR" baseline="0" dirty="0"/>
                      <a:t>, </a:t>
                    </a:r>
                    <a:fld id="{99B28C51-DE11-4F42-B756-D36146B63771}" type="VALUE">
                      <a:rPr lang="fr-FR" baseline="0"/>
                      <a:pPr/>
                      <a:t>[VALUE]</a:t>
                    </a:fld>
                    <a:endParaRPr lang="fr-FR"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0D59-4F4B-B45C-987E93C8AAF6}"/>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Area</c:v>
                </c:pt>
                <c:pt idx="1">
                  <c:v>Wealth Quintile</c:v>
                </c:pt>
                <c:pt idx="2">
                  <c:v>Woman's Education</c:v>
                </c:pt>
                <c:pt idx="3">
                  <c:v>Age</c:v>
                </c:pt>
              </c:strCache>
            </c:strRef>
          </c:cat>
          <c:val>
            <c:numRef>
              <c:f>Sheet1!$C$6:$C$9</c:f>
              <c:numCache>
                <c:formatCode>0</c:formatCode>
                <c:ptCount val="4"/>
                <c:pt idx="0">
                  <c:v>20.3</c:v>
                </c:pt>
                <c:pt idx="1">
                  <c:v>20</c:v>
                </c:pt>
                <c:pt idx="2">
                  <c:v>19</c:v>
                </c:pt>
                <c:pt idx="3">
                  <c:v>22.6</c:v>
                </c:pt>
              </c:numCache>
            </c:numRef>
          </c:val>
          <c:smooth val="0"/>
          <c:extLst>
            <c:ext xmlns:c15="http://schemas.microsoft.com/office/drawing/2012/chart" uri="{02D57815-91ED-43cb-92C2-25804820EDAC}">
              <c15:datalabelsRange>
                <c15:f>Sheet1!$G$6:$G$9</c15:f>
                <c15:dlblRangeCache>
                  <c:ptCount val="4"/>
                  <c:pt idx="0">
                    <c:v>Rural</c:v>
                  </c:pt>
                  <c:pt idx="1">
                    <c:v>Poorest</c:v>
                  </c:pt>
                  <c:pt idx="2">
                    <c:v>Aucun</c:v>
                  </c:pt>
                  <c:pt idx="3">
                    <c:v>Age 35-39</c:v>
                  </c:pt>
                </c15:dlblRangeCache>
              </c15:datalabelsRange>
            </c:ext>
            <c:ext xmlns:c16="http://schemas.microsoft.com/office/drawing/2014/chart" uri="{C3380CC4-5D6E-409C-BE32-E72D297353CC}">
              <c16:uniqueId val="{0000000C-0D59-4F4B-B45C-987E93C8AAF6}"/>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Sheet1!$A$6:$A$9</c:f>
              <c:strCache>
                <c:ptCount val="4"/>
                <c:pt idx="0">
                  <c:v>Area</c:v>
                </c:pt>
                <c:pt idx="1">
                  <c:v>Wealth Quintile</c:v>
                </c:pt>
                <c:pt idx="2">
                  <c:v>Woman's Education</c:v>
                </c:pt>
                <c:pt idx="3">
                  <c:v>Age</c:v>
                </c:pt>
              </c:strCache>
            </c:strRef>
          </c:cat>
          <c:val>
            <c:numRef>
              <c:f>Sheet1!$D$6:$D$9</c:f>
              <c:numCache>
                <c:formatCode>0</c:formatCode>
                <c:ptCount val="4"/>
                <c:pt idx="0">
                  <c:v>17.8</c:v>
                </c:pt>
                <c:pt idx="1">
                  <c:v>17.8</c:v>
                </c:pt>
                <c:pt idx="2">
                  <c:v>17.8</c:v>
                </c:pt>
                <c:pt idx="3">
                  <c:v>17.8</c:v>
                </c:pt>
              </c:numCache>
            </c:numRef>
          </c:val>
          <c:smooth val="0"/>
          <c:extLst>
            <c:ext xmlns:c16="http://schemas.microsoft.com/office/drawing/2014/chart" uri="{C3380CC4-5D6E-409C-BE32-E72D297353CC}">
              <c16:uniqueId val="{0000000D-0D59-4F4B-B45C-987E93C8AAF6}"/>
            </c:ext>
          </c:extLst>
        </c:ser>
        <c:dLbls>
          <c:showLegendKey val="0"/>
          <c:showVal val="0"/>
          <c:showCatName val="0"/>
          <c:showSerName val="0"/>
          <c:showPercent val="0"/>
          <c:showBubbleSize val="0"/>
        </c:dLbls>
        <c:hiLowLines>
          <c:spPr>
            <a:ln w="3175" cap="flat" cmpd="sng" algn="ctr">
              <a:solidFill>
                <a:srgbClr val="3AB9C6"/>
              </a:solidFill>
              <a:round/>
            </a:ln>
            <a:effectLst/>
          </c:spPr>
        </c:hiLowLines>
        <c:axId val="173240704"/>
        <c:axId val="173242240"/>
      </c:stockChart>
      <c:catAx>
        <c:axId val="173240704"/>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b"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73242240"/>
        <c:crosses val="autoZero"/>
        <c:auto val="1"/>
        <c:lblAlgn val="ctr"/>
        <c:lblOffset val="250"/>
        <c:noMultiLvlLbl val="0"/>
      </c:catAx>
      <c:valAx>
        <c:axId val="173242240"/>
        <c:scaling>
          <c:orientation val="minMax"/>
          <c:max val="5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4.2727810724545916E-3"/>
              <c:y val="0.34128818796448557"/>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73240704"/>
        <c:crosses val="autoZero"/>
        <c:crossBetween val="between"/>
        <c:majorUnit val="10"/>
      </c:valAx>
      <c:spPr>
        <a:noFill/>
        <a:ln w="25400">
          <a:noFill/>
        </a:ln>
        <a:effectLst/>
      </c:spPr>
    </c:plotArea>
    <c:legend>
      <c:legendPos val="r"/>
      <c:legendEntry>
        <c:idx val="0"/>
        <c:delete val="1"/>
      </c:legendEntry>
      <c:legendEntry>
        <c:idx val="1"/>
        <c:delete val="1"/>
      </c:legendEntry>
      <c:layout>
        <c:manualLayout>
          <c:xMode val="edge"/>
          <c:yMode val="edge"/>
          <c:x val="0.76755602438139858"/>
          <c:y val="5.0846781034499964E-3"/>
          <c:w val="0.1921410306682057"/>
          <c:h val="7.3813152608111471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095075472559054E-2"/>
          <c:y val="9.1491505206174412E-2"/>
          <c:w val="0.83152313998993765"/>
          <c:h val="0.81713080779351255"/>
        </c:manualLayout>
      </c:layout>
      <c:stockChart>
        <c:ser>
          <c:idx val="0"/>
          <c:order val="0"/>
          <c:tx>
            <c:strRef>
              <c:f>Sheet1!$B$5</c:f>
              <c:strCache>
                <c:ptCount val="1"/>
                <c:pt idx="0">
                  <c:v>Lowest</c:v>
                </c:pt>
              </c:strCache>
            </c:strRef>
          </c:tx>
          <c:spPr>
            <a:ln w="25400" cap="rnd">
              <a:noFill/>
              <a:round/>
            </a:ln>
            <a:effectLst/>
          </c:spPr>
          <c:marker>
            <c:symbol val="circle"/>
            <c:size val="6"/>
            <c:spPr>
              <a:noFill/>
              <a:ln w="22225">
                <a:solidFill>
                  <a:srgbClr val="3AB9C6"/>
                </a:solidFill>
                <a:round/>
              </a:ln>
              <a:effectLst/>
            </c:spPr>
          </c:marker>
          <c:dLbls>
            <c:dLbl>
              <c:idx val="0"/>
              <c:tx>
                <c:rich>
                  <a:bodyPr/>
                  <a:lstStyle/>
                  <a:p>
                    <a:fld id="{CEA36AA2-EC88-4FD7-85FF-9C1D16405FB2}" type="CELLRANGE">
                      <a:rPr lang="en-US" baseline="0"/>
                      <a:pPr/>
                      <a:t>[CELLRANGE]</a:t>
                    </a:fld>
                    <a:r>
                      <a:rPr lang="en-US" baseline="0" dirty="0"/>
                      <a:t>, </a:t>
                    </a:r>
                    <a:fld id="{82391DDD-6590-4D7D-BC98-1B828152B4DD}"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AAC4-40A6-953B-98DB80706429}"/>
                </c:ext>
              </c:extLst>
            </c:dLbl>
            <c:dLbl>
              <c:idx val="1"/>
              <c:layout>
                <c:manualLayout>
                  <c:x val="-0.11296033994334277"/>
                  <c:y val="4.8354742063791555E-2"/>
                </c:manualLayout>
              </c:layout>
              <c:tx>
                <c:rich>
                  <a:bodyPr/>
                  <a:lstStyle/>
                  <a:p>
                    <a:r>
                      <a:rPr lang="en-US" baseline="0" dirty="0" err="1"/>
                      <a:t>Supérieur</a:t>
                    </a:r>
                    <a:r>
                      <a:rPr lang="en-US" baseline="0" dirty="0"/>
                      <a:t>, </a:t>
                    </a:r>
                    <a:fld id="{D1BEF66F-773C-4A4D-B666-D942FA4EDDBA}" type="VALUE">
                      <a:rPr lang="en-US" baseline="0"/>
                      <a:pPr/>
                      <a:t>[VALUE]</a:t>
                    </a:fld>
                    <a:endParaRPr lang="en-US" baseline="0" dirty="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AAC4-40A6-953B-98DB80706429}"/>
                </c:ext>
              </c:extLst>
            </c:dLbl>
            <c:dLbl>
              <c:idx val="2"/>
              <c:layout>
                <c:manualLayout>
                  <c:x val="-3.6394397230091427E-2"/>
                  <c:y val="4.423787203063443E-2"/>
                </c:manualLayout>
              </c:layout>
              <c:tx>
                <c:rich>
                  <a:bodyPr/>
                  <a:lstStyle/>
                  <a:p>
                    <a:r>
                      <a:rPr lang="en-US" dirty="0">
                        <a:solidFill>
                          <a:schemeClr val="tx1"/>
                        </a:solidFill>
                      </a:rPr>
                      <a:t>Le plus riche, 21</a:t>
                    </a:r>
                    <a:endParaRPr lang="en-US" dirty="0"/>
                  </a:p>
                </c:rich>
              </c:tx>
              <c:dLblPos val="r"/>
              <c:showLegendKey val="0"/>
              <c:showVal val="1"/>
              <c:showCatName val="0"/>
              <c:showSerName val="0"/>
              <c:showPercent val="0"/>
              <c:showBubbleSize val="0"/>
              <c:extLst>
                <c:ext xmlns:c15="http://schemas.microsoft.com/office/drawing/2012/chart" uri="{CE6537A1-D6FC-4f65-9D91-7224C49458BB}">
                  <c15:layout>
                    <c:manualLayout>
                      <c:w val="0.26542335536669814"/>
                      <c:h val="4.7605059140577728E-2"/>
                    </c:manualLayout>
                  </c15:layout>
                  <c15:showDataLabelsRange val="0"/>
                </c:ext>
                <c:ext xmlns:c16="http://schemas.microsoft.com/office/drawing/2014/chart" uri="{C3380CC4-5D6E-409C-BE32-E72D297353CC}">
                  <c16:uniqueId val="{00000002-AAC4-40A6-953B-98DB80706429}"/>
                </c:ext>
              </c:extLst>
            </c:dLbl>
            <c:dLbl>
              <c:idx val="3"/>
              <c:tx>
                <c:rich>
                  <a:bodyPr/>
                  <a:lstStyle/>
                  <a:p>
                    <a:fld id="{9CA3242E-2A0F-4245-8282-156C92BFC55C}" type="CELLRANGE">
                      <a:rPr lang="en-US">
                        <a:solidFill>
                          <a:schemeClr val="tx1"/>
                        </a:solidFill>
                      </a:rPr>
                      <a:pPr/>
                      <a:t>[CELLRANGE]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AAC4-40A6-953B-98DB80706429}"/>
                </c:ext>
              </c:extLst>
            </c:dLbl>
            <c:numFmt formatCode="#,##0" sourceLinked="0"/>
            <c:spPr>
              <a:noFill/>
              <a:ln>
                <a:noFill/>
              </a:ln>
              <a:effectLst/>
            </c:spPr>
            <c:txPr>
              <a:bodyPr rot="0" spcFirstLastPara="1" vertOverflow="clip" horzOverflow="clip" vert="horz" wrap="square" lIns="36576" tIns="18288" rIns="36576" bIns="18288" anchor="ctr" anchorCtr="1">
                <a:spAutoFit/>
              </a:bodyPr>
              <a:lstStyle/>
              <a:p>
                <a:pPr>
                  <a:defRPr sz="600" b="0" i="0" u="none" strike="noStrike" kern="1200" baseline="0">
                    <a:solidFill>
                      <a:schemeClr val="dk1">
                        <a:lumMod val="65000"/>
                        <a:lumOff val="3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cat>
            <c:strRef>
              <c:f>Sheet1!$A$6:$A$8</c:f>
              <c:strCache>
                <c:ptCount val="3"/>
                <c:pt idx="0">
                  <c:v>Île</c:v>
                </c:pt>
                <c:pt idx="1">
                  <c:v>Niveau d’instruction </c:v>
                </c:pt>
                <c:pt idx="2">
                  <c:v>Quintile de l’indice de bien-être économique</c:v>
                </c:pt>
              </c:strCache>
            </c:strRef>
          </c:cat>
          <c:val>
            <c:numRef>
              <c:f>Sheet1!$B$6:$B$8</c:f>
              <c:numCache>
                <c:formatCode>0.0</c:formatCode>
                <c:ptCount val="3"/>
                <c:pt idx="0" formatCode="0">
                  <c:v>57.46</c:v>
                </c:pt>
                <c:pt idx="1">
                  <c:v>18</c:v>
                </c:pt>
                <c:pt idx="2">
                  <c:v>21</c:v>
                </c:pt>
              </c:numCache>
            </c:numRef>
          </c:val>
          <c:smooth val="0"/>
          <c:extLst>
            <c:ext xmlns:c15="http://schemas.microsoft.com/office/drawing/2012/chart" uri="{02D57815-91ED-43cb-92C2-25804820EDAC}">
              <c15:datalabelsRange>
                <c15:f>Sheet1!$F$6:$F$8</c15:f>
                <c15:dlblRangeCache>
                  <c:ptCount val="3"/>
                  <c:pt idx="0">
                    <c:v>Ndzuwani</c:v>
                  </c:pt>
                  <c:pt idx="1">
                    <c:v>Supérieur</c:v>
                  </c:pt>
                  <c:pt idx="2">
                    <c:v>Le plus riche</c:v>
                  </c:pt>
                </c15:dlblRangeCache>
              </c15:datalabelsRange>
            </c:ext>
            <c:ext xmlns:c16="http://schemas.microsoft.com/office/drawing/2014/chart" uri="{C3380CC4-5D6E-409C-BE32-E72D297353CC}">
              <c16:uniqueId val="{00000003-AAC4-40A6-953B-98DB80706429}"/>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noFill/>
                <a:round/>
              </a:ln>
              <a:effectLst/>
            </c:spPr>
          </c:marker>
          <c:dPt>
            <c:idx val="0"/>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5-AAC4-40A6-953B-98DB80706429}"/>
              </c:ext>
            </c:extLst>
          </c:dPt>
          <c:dPt>
            <c:idx val="1"/>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7-AAC4-40A6-953B-98DB80706429}"/>
              </c:ext>
            </c:extLst>
          </c:dPt>
          <c:dPt>
            <c:idx val="2"/>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9-AAC4-40A6-953B-98DB80706429}"/>
              </c:ext>
            </c:extLst>
          </c:dPt>
          <c:dLbls>
            <c:dLbl>
              <c:idx val="0"/>
              <c:tx>
                <c:rich>
                  <a:bodyPr/>
                  <a:lstStyle/>
                  <a:p>
                    <a:fld id="{FBDD0557-81AC-4B92-9253-2CC2A9293271}" type="CELLRANGE">
                      <a:rPr lang="en-US"/>
                      <a:pPr/>
                      <a:t>[CELLRANGE]</a:t>
                    </a:fld>
                    <a:r>
                      <a:rPr lang="en-US" baseline="0"/>
                      <a:t>, </a:t>
                    </a:r>
                    <a:fld id="{EFAB7E81-5367-46CF-A726-662A17CD01C7}" type="VALUE">
                      <a:rPr lang="en-US" baseline="0"/>
                      <a:pPr/>
                      <a:t>[VALUE]</a:t>
                    </a:fld>
                    <a:endParaRPr lang="en-US" baseline="0"/>
                  </a:p>
                </c:rich>
              </c:tx>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AAC4-40A6-953B-98DB80706429}"/>
                </c:ext>
              </c:extLst>
            </c:dLbl>
            <c:dLbl>
              <c:idx val="1"/>
              <c:tx>
                <c:rich>
                  <a:bodyPr/>
                  <a:lstStyle/>
                  <a:p>
                    <a:fld id="{AE2EBA9E-B93E-4603-BA2B-03F3C5F07F68}" type="CELLRANGE">
                      <a:rPr lang="en-US"/>
                      <a:pPr/>
                      <a:t>[CELLRANGE]</a:t>
                    </a:fld>
                    <a:r>
                      <a:rPr lang="en-US" baseline="0"/>
                      <a:t>, </a:t>
                    </a:r>
                    <a:fld id="{E5D8431C-95F7-42BB-BB6F-2C04782BEC20}" type="VALUE">
                      <a:rPr lang="en-US" baseline="0"/>
                      <a:pPr/>
                      <a:t>[VALUE]</a:t>
                    </a:fld>
                    <a:endParaRPr lang="en-US" baseline="0"/>
                  </a:p>
                </c:rich>
              </c:tx>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AAC4-40A6-953B-98DB80706429}"/>
                </c:ext>
              </c:extLst>
            </c:dLbl>
            <c:dLbl>
              <c:idx val="2"/>
              <c:tx>
                <c:rich>
                  <a:bodyPr/>
                  <a:lstStyle/>
                  <a:p>
                    <a:fld id="{547A131A-3572-4A0E-A762-F938E9F00948}" type="CELLRANGE">
                      <a:rPr lang="en-US"/>
                      <a:pPr/>
                      <a:t>[CELLRANGE]</a:t>
                    </a:fld>
                    <a:r>
                      <a:rPr lang="en-US" baseline="0"/>
                      <a:t>, </a:t>
                    </a:r>
                    <a:fld id="{49AF2D1C-FA6C-4465-B992-8E5ECBAE0002}" type="VALUE">
                      <a:rPr lang="en-US" baseline="0"/>
                      <a:pPr/>
                      <a:t>[VALUE]</a:t>
                    </a:fld>
                    <a:endParaRPr lang="en-US" baseline="0"/>
                  </a:p>
                </c:rich>
              </c:tx>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AAC4-40A6-953B-98DB8070642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Sheet1!$A$6:$A$8</c:f>
              <c:strCache>
                <c:ptCount val="3"/>
                <c:pt idx="0">
                  <c:v>Île</c:v>
                </c:pt>
                <c:pt idx="1">
                  <c:v>Niveau d’instruction </c:v>
                </c:pt>
                <c:pt idx="2">
                  <c:v>Quintile de l’indice de bien-être économique</c:v>
                </c:pt>
              </c:strCache>
            </c:strRef>
          </c:cat>
          <c:val>
            <c:numRef>
              <c:f>Sheet1!$C$6:$C$8</c:f>
              <c:numCache>
                <c:formatCode>0.0</c:formatCode>
                <c:ptCount val="3"/>
                <c:pt idx="0">
                  <c:v>68</c:v>
                </c:pt>
                <c:pt idx="1">
                  <c:v>179</c:v>
                </c:pt>
                <c:pt idx="2">
                  <c:v>84</c:v>
                </c:pt>
              </c:numCache>
            </c:numRef>
          </c:val>
          <c:smooth val="0"/>
          <c:extLst>
            <c:ext xmlns:c15="http://schemas.microsoft.com/office/drawing/2012/chart" uri="{02D57815-91ED-43cb-92C2-25804820EDAC}">
              <c15:datalabelsRange>
                <c15:f>Sheet1!$G$6:$G$8</c15:f>
                <c15:dlblRangeCache>
                  <c:ptCount val="3"/>
                  <c:pt idx="0">
                    <c:v>Mwali</c:v>
                  </c:pt>
                  <c:pt idx="1">
                    <c:v>Aucun</c:v>
                  </c:pt>
                  <c:pt idx="2">
                    <c:v>Le plus pauvre</c:v>
                  </c:pt>
                </c15:dlblRangeCache>
              </c15:datalabelsRange>
            </c:ext>
            <c:ext xmlns:c16="http://schemas.microsoft.com/office/drawing/2014/chart" uri="{C3380CC4-5D6E-409C-BE32-E72D297353CC}">
              <c16:uniqueId val="{0000000A-AAC4-40A6-953B-98DB80706429}"/>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Sheet1!$A$6:$A$8</c:f>
              <c:strCache>
                <c:ptCount val="3"/>
                <c:pt idx="0">
                  <c:v>Île</c:v>
                </c:pt>
                <c:pt idx="1">
                  <c:v>Niveau d’instruction </c:v>
                </c:pt>
                <c:pt idx="2">
                  <c:v>Quintile de l’indice de bien-être économique</c:v>
                </c:pt>
              </c:strCache>
            </c:strRef>
          </c:cat>
          <c:val>
            <c:numRef>
              <c:f>Sheet1!$D$6:$D$8</c:f>
              <c:numCache>
                <c:formatCode>0.0</c:formatCode>
                <c:ptCount val="3"/>
                <c:pt idx="0">
                  <c:v>60</c:v>
                </c:pt>
                <c:pt idx="1">
                  <c:v>60</c:v>
                </c:pt>
                <c:pt idx="2">
                  <c:v>60</c:v>
                </c:pt>
              </c:numCache>
            </c:numRef>
          </c:val>
          <c:smooth val="0"/>
          <c:extLst>
            <c:ext xmlns:c16="http://schemas.microsoft.com/office/drawing/2014/chart" uri="{C3380CC4-5D6E-409C-BE32-E72D297353CC}">
              <c16:uniqueId val="{0000000B-AAC4-40A6-953B-98DB80706429}"/>
            </c:ext>
          </c:extLst>
        </c:ser>
        <c:dLbls>
          <c:showLegendKey val="0"/>
          <c:showVal val="0"/>
          <c:showCatName val="0"/>
          <c:showSerName val="0"/>
          <c:showPercent val="0"/>
          <c:showBubbleSize val="0"/>
        </c:dLbls>
        <c:hiLowLines>
          <c:spPr>
            <a:ln w="3175" cap="flat" cmpd="sng" algn="ctr">
              <a:solidFill>
                <a:srgbClr val="3AB9C6"/>
              </a:solidFill>
              <a:round/>
            </a:ln>
            <a:effectLst/>
          </c:spPr>
        </c:hiLowLines>
        <c:axId val="137422720"/>
        <c:axId val="137424256"/>
      </c:stockChart>
      <c:catAx>
        <c:axId val="137422720"/>
        <c:scaling>
          <c:orientation val="minMax"/>
        </c:scaling>
        <c:delete val="0"/>
        <c:axPos val="b"/>
        <c:numFmt formatCode="General" sourceLinked="1"/>
        <c:majorTickMark val="none"/>
        <c:minorTickMark val="none"/>
        <c:tickLblPos val="low"/>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424256"/>
        <c:crosses val="autoZero"/>
        <c:auto val="1"/>
        <c:lblAlgn val="ctr"/>
        <c:lblOffset val="250"/>
        <c:noMultiLvlLbl val="0"/>
      </c:catAx>
      <c:valAx>
        <c:axId val="137424256"/>
        <c:scaling>
          <c:orientation val="minMax"/>
          <c:max val="19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lgn="ctr" rtl="0">
                  <a:defRPr lang="fr-FR" sz="600" b="0" i="0" u="none" strike="noStrike" kern="1200" baseline="0" noProof="0" smtClean="0">
                    <a:solidFill>
                      <a:prstClr val="black">
                        <a:lumMod val="65000"/>
                        <a:lumOff val="35000"/>
                      </a:prstClr>
                    </a:solidFill>
                    <a:latin typeface="+mn-lt"/>
                    <a:ea typeface="+mn-ea"/>
                    <a:cs typeface="+mn-cs"/>
                  </a:defRPr>
                </a:pPr>
                <a:r>
                  <a:rPr lang="fr-FR" sz="600" b="0" i="0" u="none" strike="noStrike" kern="1200" baseline="0" noProof="0" dirty="0">
                    <a:solidFill>
                      <a:prstClr val="black">
                        <a:lumMod val="65000"/>
                        <a:lumOff val="35000"/>
                      </a:prstClr>
                    </a:solidFill>
                    <a:latin typeface="+mn-lt"/>
                    <a:ea typeface="+mn-ea"/>
                    <a:cs typeface="+mn-cs"/>
                  </a:rPr>
                  <a:t>Naissances pour 1000 femmes âgées de 15-19 ans</a:t>
                </a:r>
              </a:p>
            </c:rich>
          </c:tx>
          <c:layout>
            <c:manualLayout>
              <c:xMode val="edge"/>
              <c:yMode val="edge"/>
              <c:x val="0"/>
              <c:y val="0.25449200176951486"/>
            </c:manualLayout>
          </c:layout>
          <c:overlay val="0"/>
          <c:spPr>
            <a:noFill/>
            <a:ln>
              <a:noFill/>
            </a:ln>
            <a:effectLst/>
          </c:spPr>
          <c:txPr>
            <a:bodyPr rot="-5400000" spcFirstLastPara="1" vertOverflow="ellipsis" vert="horz" wrap="square" anchor="ctr" anchorCtr="1"/>
            <a:lstStyle/>
            <a:p>
              <a:pPr algn="ctr" rtl="0">
                <a:defRPr lang="fr-FR" sz="600" b="0" i="0" u="none" strike="noStrike" kern="1200" baseline="0" noProof="0" smtClean="0">
                  <a:solidFill>
                    <a:prstClr val="black">
                      <a:lumMod val="65000"/>
                      <a:lumOff val="35000"/>
                    </a:prst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422720"/>
        <c:crosses val="autoZero"/>
        <c:crossBetween val="between"/>
        <c:majorUnit val="20"/>
      </c:valAx>
      <c:spPr>
        <a:noFill/>
        <a:ln w="25400">
          <a:noFill/>
        </a:ln>
        <a:effectLst/>
      </c:spPr>
    </c:plotArea>
    <c:legend>
      <c:legendPos val="r"/>
      <c:legendEntry>
        <c:idx val="0"/>
        <c:delete val="1"/>
      </c:legendEntry>
      <c:legendEntry>
        <c:idx val="1"/>
        <c:delete val="1"/>
      </c:legendEntry>
      <c:layout>
        <c:manualLayout>
          <c:xMode val="edge"/>
          <c:yMode val="edge"/>
          <c:x val="0.82834391628808435"/>
          <c:y val="5.0846781034499964E-3"/>
          <c:w val="0.13135318071076812"/>
          <c:h val="6.7263039363425578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988457895977045"/>
          <c:y val="5.011389521640091E-2"/>
          <c:w val="0.86730008662042324"/>
          <c:h val="0.78183738991623775"/>
        </c:manualLayout>
      </c:layout>
      <c:lineChart>
        <c:grouping val="standard"/>
        <c:varyColors val="0"/>
        <c:ser>
          <c:idx val="2"/>
          <c:order val="0"/>
          <c:tx>
            <c:strRef>
              <c:f>Sheet1!$D$4</c:f>
              <c:strCache>
                <c:ptCount val="1"/>
                <c:pt idx="0">
                  <c:v>Total</c:v>
                </c:pt>
              </c:strCache>
            </c:strRef>
          </c:tx>
          <c:spPr>
            <a:ln w="28575" cap="rnd">
              <a:solidFill>
                <a:srgbClr val="3AB9C6"/>
              </a:solidFill>
              <a:round/>
            </a:ln>
            <a:effectLst/>
          </c:spPr>
          <c:marker>
            <c:symbol val="none"/>
          </c:marker>
          <c:cat>
            <c:strRef>
              <c:f>Sheet1!$A$5:$A$11</c:f>
              <c:strCache>
                <c:ptCount val="7"/>
                <c:pt idx="0">
                  <c:v>15-19</c:v>
                </c:pt>
                <c:pt idx="1">
                  <c:v>20-24</c:v>
                </c:pt>
                <c:pt idx="2">
                  <c:v>25-29</c:v>
                </c:pt>
                <c:pt idx="3">
                  <c:v>30-24</c:v>
                </c:pt>
                <c:pt idx="4">
                  <c:v>35-39</c:v>
                </c:pt>
                <c:pt idx="5">
                  <c:v>40-44</c:v>
                </c:pt>
                <c:pt idx="6">
                  <c:v>45-49</c:v>
                </c:pt>
              </c:strCache>
            </c:strRef>
          </c:cat>
          <c:val>
            <c:numRef>
              <c:f>Sheet1!$D$5:$D$11</c:f>
              <c:numCache>
                <c:formatCode>0.0</c:formatCode>
                <c:ptCount val="7"/>
                <c:pt idx="0">
                  <c:v>59.525125845727267</c:v>
                </c:pt>
                <c:pt idx="1">
                  <c:v>150.99469515074497</c:v>
                </c:pt>
                <c:pt idx="2">
                  <c:v>231.24227511604533</c:v>
                </c:pt>
                <c:pt idx="3">
                  <c:v>216.54442205741307</c:v>
                </c:pt>
                <c:pt idx="4">
                  <c:v>132.27663992994124</c:v>
                </c:pt>
                <c:pt idx="5">
                  <c:v>49.601877928162409</c:v>
                </c:pt>
                <c:pt idx="6">
                  <c:v>14.045249082686269</c:v>
                </c:pt>
              </c:numCache>
            </c:numRef>
          </c:val>
          <c:smooth val="0"/>
          <c:extLst>
            <c:ext xmlns:c16="http://schemas.microsoft.com/office/drawing/2014/chart" uri="{C3380CC4-5D6E-409C-BE32-E72D297353CC}">
              <c16:uniqueId val="{00000000-65B0-49CB-925D-C047F2C39A46}"/>
            </c:ext>
          </c:extLst>
        </c:ser>
        <c:ser>
          <c:idx val="0"/>
          <c:order val="1"/>
          <c:tx>
            <c:strRef>
              <c:f>Sheet1!$B$4</c:f>
              <c:strCache>
                <c:ptCount val="1"/>
                <c:pt idx="0">
                  <c:v>Rural</c:v>
                </c:pt>
              </c:strCache>
            </c:strRef>
          </c:tx>
          <c:spPr>
            <a:ln w="28575" cap="rnd">
              <a:solidFill>
                <a:srgbClr val="684FA1"/>
              </a:solidFill>
              <a:round/>
            </a:ln>
            <a:effectLst/>
          </c:spPr>
          <c:marker>
            <c:symbol val="none"/>
          </c:marker>
          <c:cat>
            <c:strRef>
              <c:f>Sheet1!$A$5:$A$11</c:f>
              <c:strCache>
                <c:ptCount val="7"/>
                <c:pt idx="0">
                  <c:v>15-19</c:v>
                </c:pt>
                <c:pt idx="1">
                  <c:v>20-24</c:v>
                </c:pt>
                <c:pt idx="2">
                  <c:v>25-29</c:v>
                </c:pt>
                <c:pt idx="3">
                  <c:v>30-24</c:v>
                </c:pt>
                <c:pt idx="4">
                  <c:v>35-39</c:v>
                </c:pt>
                <c:pt idx="5">
                  <c:v>40-44</c:v>
                </c:pt>
                <c:pt idx="6">
                  <c:v>45-49</c:v>
                </c:pt>
              </c:strCache>
            </c:strRef>
          </c:cat>
          <c:val>
            <c:numRef>
              <c:f>Sheet1!$B$5:$B$11</c:f>
              <c:numCache>
                <c:formatCode>0.0</c:formatCode>
                <c:ptCount val="7"/>
                <c:pt idx="0">
                  <c:v>65.688876294915261</c:v>
                </c:pt>
                <c:pt idx="1">
                  <c:v>173.74347087640444</c:v>
                </c:pt>
                <c:pt idx="2">
                  <c:v>238.65834168464966</c:v>
                </c:pt>
                <c:pt idx="3">
                  <c:v>217.8722999773461</c:v>
                </c:pt>
                <c:pt idx="4">
                  <c:v>128.66589883777175</c:v>
                </c:pt>
                <c:pt idx="5">
                  <c:v>47.175140921650971</c:v>
                </c:pt>
                <c:pt idx="6">
                  <c:v>18.256307870183115</c:v>
                </c:pt>
              </c:numCache>
            </c:numRef>
          </c:val>
          <c:smooth val="0"/>
          <c:extLst>
            <c:ext xmlns:c16="http://schemas.microsoft.com/office/drawing/2014/chart" uri="{C3380CC4-5D6E-409C-BE32-E72D297353CC}">
              <c16:uniqueId val="{00000001-65B0-49CB-925D-C047F2C39A46}"/>
            </c:ext>
          </c:extLst>
        </c:ser>
        <c:ser>
          <c:idx val="1"/>
          <c:order val="2"/>
          <c:tx>
            <c:strRef>
              <c:f>Sheet1!$C$4</c:f>
              <c:strCache>
                <c:ptCount val="1"/>
                <c:pt idx="0">
                  <c:v>Urban</c:v>
                </c:pt>
              </c:strCache>
            </c:strRef>
          </c:tx>
          <c:spPr>
            <a:ln w="28575" cap="rnd">
              <a:solidFill>
                <a:schemeClr val="accent2"/>
              </a:solidFill>
              <a:round/>
            </a:ln>
            <a:effectLst/>
          </c:spPr>
          <c:marker>
            <c:symbol val="none"/>
          </c:marker>
          <c:cat>
            <c:strRef>
              <c:f>Sheet1!$A$5:$A$11</c:f>
              <c:strCache>
                <c:ptCount val="7"/>
                <c:pt idx="0">
                  <c:v>15-19</c:v>
                </c:pt>
                <c:pt idx="1">
                  <c:v>20-24</c:v>
                </c:pt>
                <c:pt idx="2">
                  <c:v>25-29</c:v>
                </c:pt>
                <c:pt idx="3">
                  <c:v>30-24</c:v>
                </c:pt>
                <c:pt idx="4">
                  <c:v>35-39</c:v>
                </c:pt>
                <c:pt idx="5">
                  <c:v>40-44</c:v>
                </c:pt>
                <c:pt idx="6">
                  <c:v>45-49</c:v>
                </c:pt>
              </c:strCache>
            </c:strRef>
          </c:cat>
          <c:val>
            <c:numRef>
              <c:f>Sheet1!$C$5:$C$11</c:f>
              <c:numCache>
                <c:formatCode>0.0</c:formatCode>
                <c:ptCount val="7"/>
                <c:pt idx="0">
                  <c:v>46.342026994168883</c:v>
                </c:pt>
                <c:pt idx="1">
                  <c:v>111.67470064794911</c:v>
                </c:pt>
                <c:pt idx="2">
                  <c:v>218.45621371812797</c:v>
                </c:pt>
                <c:pt idx="3">
                  <c:v>213.83021518688938</c:v>
                </c:pt>
                <c:pt idx="4">
                  <c:v>140.29226652734073</c:v>
                </c:pt>
                <c:pt idx="5">
                  <c:v>53.681718853814161</c:v>
                </c:pt>
                <c:pt idx="6">
                  <c:v>4.4684838724531053</c:v>
                </c:pt>
              </c:numCache>
            </c:numRef>
          </c:val>
          <c:smooth val="0"/>
          <c:extLst>
            <c:ext xmlns:c16="http://schemas.microsoft.com/office/drawing/2014/chart" uri="{C3380CC4-5D6E-409C-BE32-E72D297353CC}">
              <c16:uniqueId val="{00000002-65B0-49CB-925D-C047F2C39A46}"/>
            </c:ext>
          </c:extLst>
        </c:ser>
        <c:ser>
          <c:idx val="3"/>
          <c:order val="3"/>
          <c:tx>
            <c:strRef>
              <c:f>Sheet1!#REF!</c:f>
              <c:strCache>
                <c:ptCount val="1"/>
                <c:pt idx="0">
                  <c:v>#REF!</c:v>
                </c:pt>
              </c:strCache>
            </c:strRef>
          </c:tx>
          <c:spPr>
            <a:ln w="28575" cap="rnd">
              <a:solidFill>
                <a:schemeClr val="accent4"/>
              </a:solidFill>
              <a:round/>
            </a:ln>
            <a:effectLst/>
          </c:spPr>
          <c:marker>
            <c:symbol val="none"/>
          </c:marker>
          <c:cat>
            <c:strRef>
              <c:f>Sheet1!$A$5:$A$11</c:f>
              <c:strCache>
                <c:ptCount val="7"/>
                <c:pt idx="0">
                  <c:v>15-19</c:v>
                </c:pt>
                <c:pt idx="1">
                  <c:v>20-24</c:v>
                </c:pt>
                <c:pt idx="2">
                  <c:v>25-29</c:v>
                </c:pt>
                <c:pt idx="3">
                  <c:v>30-24</c:v>
                </c:pt>
                <c:pt idx="4">
                  <c:v>35-39</c:v>
                </c:pt>
                <c:pt idx="5">
                  <c:v>40-44</c:v>
                </c:pt>
                <c:pt idx="6">
                  <c:v>45-49</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65B0-49CB-925D-C047F2C39A46}"/>
            </c:ext>
          </c:extLst>
        </c:ser>
        <c:dLbls>
          <c:showLegendKey val="0"/>
          <c:showVal val="0"/>
          <c:showCatName val="0"/>
          <c:showSerName val="0"/>
          <c:showPercent val="0"/>
          <c:showBubbleSize val="0"/>
        </c:dLbls>
        <c:smooth val="0"/>
        <c:axId val="137558272"/>
        <c:axId val="137560064"/>
      </c:lineChart>
      <c:catAx>
        <c:axId val="137558272"/>
        <c:scaling>
          <c:orientation val="minMax"/>
        </c:scaling>
        <c:delete val="0"/>
        <c:axPos val="b"/>
        <c:numFmt formatCode="General" sourceLinked="1"/>
        <c:majorTickMark val="none"/>
        <c:minorTickMark val="none"/>
        <c:tickLblPos val="nextTo"/>
        <c:spPr>
          <a:noFill/>
          <a:ln w="6350"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560064"/>
        <c:crossesAt val="0"/>
        <c:auto val="1"/>
        <c:lblAlgn val="ctr"/>
        <c:lblOffset val="100"/>
        <c:noMultiLvlLbl val="0"/>
      </c:catAx>
      <c:valAx>
        <c:axId val="137560064"/>
        <c:scaling>
          <c:orientation val="minMax"/>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r>
                  <a:rPr lang="en-US" dirty="0"/>
                  <a:t>Naissances pour 1000 femmes</a:t>
                </a:r>
              </a:p>
            </c:rich>
          </c:tx>
          <c:overlay val="0"/>
          <c:spPr>
            <a:noFill/>
            <a:ln>
              <a:noFill/>
            </a:ln>
            <a:effectLst/>
          </c:spPr>
          <c:txPr>
            <a:bodyPr rot="-54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558272"/>
        <c:crosses val="autoZero"/>
        <c:crossBetween val="between"/>
        <c:majorUnit val="40"/>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600"/>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78191224968998E-2"/>
          <c:y val="7.67456230067666E-2"/>
          <c:w val="0.87086853694317401"/>
          <c:h val="0.6674980135334222"/>
        </c:manualLayout>
      </c:layout>
      <c:stockChart>
        <c:ser>
          <c:idx val="0"/>
          <c:order val="0"/>
          <c:tx>
            <c:strRef>
              <c:f>Sheet1!$B$5</c:f>
              <c:strCache>
                <c:ptCount val="1"/>
                <c:pt idx="0">
                  <c:v>Lowest</c:v>
                </c:pt>
              </c:strCache>
            </c:strRef>
          </c:tx>
          <c:spPr>
            <a:ln w="25400" cap="rnd">
              <a:noFill/>
              <a:round/>
            </a:ln>
            <a:effectLst/>
          </c:spPr>
          <c:marker>
            <c:symbol val="circle"/>
            <c:size val="6"/>
            <c:spPr>
              <a:noFill/>
              <a:ln w="22225">
                <a:solidFill>
                  <a:srgbClr val="3AB9C6"/>
                </a:solidFill>
                <a:round/>
              </a:ln>
              <a:effectLst/>
            </c:spPr>
          </c:marker>
          <c:dLbls>
            <c:dLbl>
              <c:idx val="0"/>
              <c:tx>
                <c:rich>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r>
                      <a:rPr lang="en-US" dirty="0" err="1"/>
                      <a:t>Urbain</a:t>
                    </a:r>
                    <a:r>
                      <a:rPr lang="en-US" baseline="0" dirty="0"/>
                      <a:t>, </a:t>
                    </a:r>
                    <a:fld id="{48122E08-6656-4695-A5F0-7CC8210D4DBA}" type="VALUE">
                      <a:rPr lang="en-US" baseline="0"/>
                      <a:pPr>
                        <a:defRPr sz="600">
                          <a:solidFill>
                            <a:schemeClr val="tx1"/>
                          </a:solidFill>
                        </a:defRPr>
                      </a:pPr>
                      <a:t>[VALUE]</a:t>
                    </a:fld>
                    <a:endParaRPr lang="en-US" baseline="0" dirty="0"/>
                  </a:p>
                </c:rich>
              </c:tx>
              <c:spPr>
                <a:noFill/>
                <a:ln>
                  <a:noFill/>
                </a:ln>
                <a:effectLst/>
              </c:spPr>
              <c:txPr>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b"/>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1"/>
                </c:ext>
                <c:ext xmlns:c16="http://schemas.microsoft.com/office/drawing/2014/chart" uri="{C3380CC4-5D6E-409C-BE32-E72D297353CC}">
                  <c16:uniqueId val="{00000000-6B5D-49A8-BD47-4ED0A2B7F765}"/>
                </c:ext>
              </c:extLst>
            </c:dLbl>
            <c:dLbl>
              <c:idx val="1"/>
              <c:tx>
                <c:rich>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r>
                      <a:rPr lang="en-US" dirty="0"/>
                      <a:t>Le plus riche</a:t>
                    </a:r>
                    <a:r>
                      <a:rPr lang="en-US" baseline="0" dirty="0"/>
                      <a:t>, </a:t>
                    </a:r>
                    <a:fld id="{7CEE374D-6D9A-4236-8288-D174BE259FB0}" type="VALUE">
                      <a:rPr lang="en-US" baseline="0"/>
                      <a:pPr>
                        <a:defRPr sz="600">
                          <a:solidFill>
                            <a:schemeClr val="tx1"/>
                          </a:solidFill>
                        </a:defRPr>
                      </a:pPr>
                      <a:t>[VALUE]</a:t>
                    </a:fld>
                    <a:endParaRPr lang="en-US" baseline="0" dirty="0"/>
                  </a:p>
                </c:rich>
              </c:tx>
              <c:spPr>
                <a:noFill/>
                <a:ln>
                  <a:noFill/>
                </a:ln>
                <a:effectLst/>
              </c:spPr>
              <c:txPr>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b"/>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1"/>
                </c:ext>
                <c:ext xmlns:c16="http://schemas.microsoft.com/office/drawing/2014/chart" uri="{C3380CC4-5D6E-409C-BE32-E72D297353CC}">
                  <c16:uniqueId val="{00000001-6B5D-49A8-BD47-4ED0A2B7F765}"/>
                </c:ext>
              </c:extLst>
            </c:dLbl>
            <c:dLbl>
              <c:idx val="2"/>
              <c:layout>
                <c:manualLayout>
                  <c:x val="-0.18741170217665429"/>
                  <c:y val="-1.1346179894961644E-2"/>
                </c:manualLayout>
              </c:layout>
              <c:tx>
                <c:rich>
                  <a:bodyPr/>
                  <a:lstStyle/>
                  <a:p>
                    <a:r>
                      <a:rPr lang="en-US" dirty="0" err="1">
                        <a:solidFill>
                          <a:schemeClr val="tx1"/>
                        </a:solidFill>
                      </a:rPr>
                      <a:t>Supérieur</a:t>
                    </a:r>
                    <a:r>
                      <a:rPr lang="en-US" dirty="0">
                        <a:solidFill>
                          <a:schemeClr val="tx1"/>
                        </a:solidFill>
                      </a:rPr>
                      <a:t>, 1</a:t>
                    </a:r>
                    <a:endParaRPr lang="en-US" dirty="0"/>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6B5D-49A8-BD47-4ED0A2B7F765}"/>
                </c:ext>
              </c:extLst>
            </c:dLbl>
            <c:dLbl>
              <c:idx val="3"/>
              <c:tx>
                <c:rich>
                  <a:bodyPr/>
                  <a:lstStyle/>
                  <a:p>
                    <a:fld id="{9CA3242E-2A0F-4245-8282-156C92BFC55C}" type="CELLRANGE">
                      <a:rPr lang="en-US">
                        <a:solidFill>
                          <a:schemeClr val="tx1"/>
                        </a:solidFill>
                      </a:rPr>
                      <a:pPr/>
                      <a:t>[CELLRANGE]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6B5D-49A8-BD47-4ED0A2B7F765}"/>
                </c:ext>
              </c:extLst>
            </c:dLbl>
            <c:spPr>
              <a:noFill/>
              <a:ln>
                <a:noFill/>
              </a:ln>
              <a:effectLst/>
            </c:spPr>
            <c:txPr>
              <a:bodyPr rot="0" spcFirstLastPara="1" vertOverflow="clip" horzOverflow="clip" vert="horz" wrap="square" lIns="38100" tIns="19050" rIns="38100" bIns="19050" anchor="ctr" anchorCtr="1">
                <a:spAutoFit/>
              </a:bodyPr>
              <a:lstStyle/>
              <a:p>
                <a:pPr>
                  <a:defRPr sz="600" b="0" i="0" u="none" strike="noStrike" kern="1200" baseline="0">
                    <a:solidFill>
                      <a:srgbClr val="66AE3D"/>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cat>
            <c:strRef>
              <c:f>Sheet1!$A$6:$A$8</c:f>
              <c:strCache>
                <c:ptCount val="3"/>
                <c:pt idx="0">
                  <c:v>Milieu de résidence</c:v>
                </c:pt>
                <c:pt idx="1">
                  <c:v> </c:v>
                </c:pt>
                <c:pt idx="2">
                  <c:v>Niveau d’instruction de la femme</c:v>
                </c:pt>
              </c:strCache>
            </c:strRef>
          </c:cat>
          <c:val>
            <c:numRef>
              <c:f>Sheet1!$B$6:$B$8</c:f>
              <c:numCache>
                <c:formatCode>0</c:formatCode>
                <c:ptCount val="3"/>
                <c:pt idx="0">
                  <c:v>11</c:v>
                </c:pt>
                <c:pt idx="1">
                  <c:v>6.9</c:v>
                </c:pt>
                <c:pt idx="2">
                  <c:v>1.4</c:v>
                </c:pt>
              </c:numCache>
            </c:numRef>
          </c:val>
          <c:smooth val="0"/>
          <c:extLst>
            <c:ext xmlns:c15="http://schemas.microsoft.com/office/drawing/2012/chart" uri="{02D57815-91ED-43cb-92C2-25804820EDAC}">
              <c15:datalabelsRange>
                <c15:f>Sheet1!$F$6:$F$8</c15:f>
                <c15:dlblRangeCache>
                  <c:ptCount val="3"/>
                  <c:pt idx="0">
                    <c:v>Urban</c:v>
                  </c:pt>
                  <c:pt idx="1">
                    <c:v>Richest</c:v>
                  </c:pt>
                  <c:pt idx="2">
                    <c:v>Supérieur</c:v>
                  </c:pt>
                </c15:dlblRangeCache>
              </c15:datalabelsRange>
            </c:ext>
            <c:ext xmlns:c16="http://schemas.microsoft.com/office/drawing/2014/chart" uri="{C3380CC4-5D6E-409C-BE32-E72D297353CC}">
              <c16:uniqueId val="{00000004-6B5D-49A8-BD47-4ED0A2B7F765}"/>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noFill/>
                <a:round/>
              </a:ln>
              <a:effectLst/>
            </c:spPr>
          </c:marker>
          <c:dPt>
            <c:idx val="0"/>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6-6B5D-49A8-BD47-4ED0A2B7F765}"/>
              </c:ext>
            </c:extLst>
          </c:dPt>
          <c:dPt>
            <c:idx val="1"/>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8-6B5D-49A8-BD47-4ED0A2B7F765}"/>
              </c:ext>
            </c:extLst>
          </c:dPt>
          <c:dPt>
            <c:idx val="2"/>
            <c:marker>
              <c:symbol val="circle"/>
              <c:size val="6"/>
              <c:spPr>
                <a:solidFill>
                  <a:srgbClr val="3AB9C6"/>
                </a:solidFill>
                <a:ln w="22225">
                  <a:noFill/>
                  <a:round/>
                </a:ln>
                <a:effectLst/>
              </c:spPr>
            </c:marker>
            <c:bubble3D val="0"/>
            <c:extLst>
              <c:ext xmlns:c16="http://schemas.microsoft.com/office/drawing/2014/chart" uri="{C3380CC4-5D6E-409C-BE32-E72D297353CC}">
                <c16:uniqueId val="{0000000A-6B5D-49A8-BD47-4ED0A2B7F765}"/>
              </c:ext>
            </c:extLst>
          </c:dPt>
          <c:dLbls>
            <c:dLbl>
              <c:idx val="0"/>
              <c:tx>
                <c:rich>
                  <a:bodyPr/>
                  <a:lstStyle/>
                  <a:p>
                    <a:fld id="{ECD967DD-9365-4743-A321-C5824A0B1A2C}" type="CELLRANGE">
                      <a:rPr lang="en-US" baseline="0"/>
                      <a:pPr/>
                      <a:t>[CELLRANGE]</a:t>
                    </a:fld>
                    <a:r>
                      <a:rPr lang="en-US" baseline="0"/>
                      <a:t>, </a:t>
                    </a:r>
                    <a:fld id="{96293518-878A-4BBF-B6D6-673CB14B62A5}"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6B5D-49A8-BD47-4ED0A2B7F765}"/>
                </c:ext>
              </c:extLst>
            </c:dLbl>
            <c:dLbl>
              <c:idx val="1"/>
              <c:tx>
                <c:rich>
                  <a:bodyPr/>
                  <a:lstStyle/>
                  <a:p>
                    <a:r>
                      <a:rPr lang="en-US" dirty="0"/>
                      <a:t>Le plus </a:t>
                    </a:r>
                    <a:r>
                      <a:rPr lang="en-US" dirty="0" err="1"/>
                      <a:t>pauvre</a:t>
                    </a:r>
                    <a:r>
                      <a:rPr lang="en-US" baseline="0" dirty="0"/>
                      <a:t>, </a:t>
                    </a:r>
                    <a:fld id="{AED042D0-5B1A-43AE-9754-F91423981047}"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6B5D-49A8-BD47-4ED0A2B7F765}"/>
                </c:ext>
              </c:extLst>
            </c:dLbl>
            <c:dLbl>
              <c:idx val="2"/>
              <c:tx>
                <c:rich>
                  <a:bodyPr/>
                  <a:lstStyle/>
                  <a:p>
                    <a:r>
                      <a:rPr lang="en-US" dirty="0" err="1"/>
                      <a:t>Aucun</a:t>
                    </a:r>
                    <a:r>
                      <a:rPr lang="en-US" baseline="0" dirty="0"/>
                      <a:t>, </a:t>
                    </a:r>
                    <a:fld id="{BD9A3754-D1E9-4B9F-86E1-2E99A620C2CC}"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6B5D-49A8-BD47-4ED0A2B7F765}"/>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Sheet1!$A$6:$A$8</c:f>
              <c:strCache>
                <c:ptCount val="3"/>
                <c:pt idx="0">
                  <c:v>Milieu de résidence</c:v>
                </c:pt>
                <c:pt idx="1">
                  <c:v> </c:v>
                </c:pt>
                <c:pt idx="2">
                  <c:v>Niveau d’instruction de la femme</c:v>
                </c:pt>
              </c:strCache>
            </c:strRef>
          </c:cat>
          <c:val>
            <c:numRef>
              <c:f>Sheet1!$C$6:$C$8</c:f>
              <c:numCache>
                <c:formatCode>0</c:formatCode>
                <c:ptCount val="3"/>
                <c:pt idx="0">
                  <c:v>14.7</c:v>
                </c:pt>
                <c:pt idx="1">
                  <c:v>21</c:v>
                </c:pt>
                <c:pt idx="2">
                  <c:v>35.4</c:v>
                </c:pt>
              </c:numCache>
            </c:numRef>
          </c:val>
          <c:smooth val="0"/>
          <c:extLst>
            <c:ext xmlns:c15="http://schemas.microsoft.com/office/drawing/2012/chart" uri="{02D57815-91ED-43cb-92C2-25804820EDAC}">
              <c15:datalabelsRange>
                <c15:f>Sheet1!$G$6:$G$8</c15:f>
                <c15:dlblRangeCache>
                  <c:ptCount val="3"/>
                  <c:pt idx="0">
                    <c:v>Rural</c:v>
                  </c:pt>
                  <c:pt idx="1">
                    <c:v>Poorest</c:v>
                  </c:pt>
                  <c:pt idx="2">
                    <c:v>Aucun</c:v>
                  </c:pt>
                </c15:dlblRangeCache>
              </c15:datalabelsRange>
            </c:ext>
            <c:ext xmlns:c16="http://schemas.microsoft.com/office/drawing/2014/chart" uri="{C3380CC4-5D6E-409C-BE32-E72D297353CC}">
              <c16:uniqueId val="{0000000C-6B5D-49A8-BD47-4ED0A2B7F765}"/>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Sheet1!$A$6:$A$8</c:f>
              <c:strCache>
                <c:ptCount val="3"/>
                <c:pt idx="0">
                  <c:v>Milieu de résidence</c:v>
                </c:pt>
                <c:pt idx="1">
                  <c:v> </c:v>
                </c:pt>
                <c:pt idx="2">
                  <c:v>Niveau d’instruction de la femme</c:v>
                </c:pt>
              </c:strCache>
            </c:strRef>
          </c:cat>
          <c:val>
            <c:numRef>
              <c:f>Sheet1!$D$6:$D$8</c:f>
              <c:numCache>
                <c:formatCode>0</c:formatCode>
                <c:ptCount val="3"/>
                <c:pt idx="0">
                  <c:v>13.4</c:v>
                </c:pt>
                <c:pt idx="1">
                  <c:v>13.4</c:v>
                </c:pt>
                <c:pt idx="2">
                  <c:v>13.4</c:v>
                </c:pt>
              </c:numCache>
            </c:numRef>
          </c:val>
          <c:smooth val="0"/>
          <c:extLst>
            <c:ext xmlns:c16="http://schemas.microsoft.com/office/drawing/2014/chart" uri="{C3380CC4-5D6E-409C-BE32-E72D297353CC}">
              <c16:uniqueId val="{0000000D-6B5D-49A8-BD47-4ED0A2B7F765}"/>
            </c:ext>
          </c:extLst>
        </c:ser>
        <c:dLbls>
          <c:showLegendKey val="0"/>
          <c:showVal val="0"/>
          <c:showCatName val="0"/>
          <c:showSerName val="0"/>
          <c:showPercent val="0"/>
          <c:showBubbleSize val="0"/>
        </c:dLbls>
        <c:hiLowLines>
          <c:spPr>
            <a:ln w="3175" cap="flat" cmpd="sng" algn="ctr">
              <a:solidFill>
                <a:srgbClr val="3AB9C6"/>
              </a:solidFill>
              <a:round/>
            </a:ln>
            <a:effectLst/>
          </c:spPr>
        </c:hiLowLines>
        <c:axId val="137216768"/>
        <c:axId val="137218304"/>
      </c:stockChart>
      <c:catAx>
        <c:axId val="137216768"/>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b"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218304"/>
        <c:crosses val="autoZero"/>
        <c:auto val="1"/>
        <c:lblAlgn val="ctr"/>
        <c:lblOffset val="250"/>
        <c:noMultiLvlLbl val="0"/>
      </c:catAx>
      <c:valAx>
        <c:axId val="137218304"/>
        <c:scaling>
          <c:orientation val="minMax"/>
          <c:max val="5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0"/>
              <c:y val="0.340373467678876"/>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216768"/>
        <c:crosses val="autoZero"/>
        <c:crossBetween val="between"/>
        <c:majorUnit val="20"/>
      </c:valAx>
      <c:spPr>
        <a:noFill/>
        <a:ln w="25400">
          <a:noFill/>
        </a:ln>
        <a:effectLst/>
      </c:spPr>
    </c:plotArea>
    <c:legend>
      <c:legendPos val="r"/>
      <c:legendEntry>
        <c:idx val="0"/>
        <c:delete val="1"/>
      </c:legendEntry>
      <c:legendEntry>
        <c:idx val="1"/>
        <c:delete val="1"/>
      </c:legendEntry>
      <c:layout>
        <c:manualLayout>
          <c:xMode val="edge"/>
          <c:yMode val="edge"/>
          <c:x val="0.76755602438139858"/>
          <c:y val="5.0846781034499964E-3"/>
          <c:w val="0.1921410306682057"/>
          <c:h val="7.3813152608111471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522895174905022E-3"/>
          <c:y val="3.0800067042964202E-2"/>
          <c:w val="0.7296229110941217"/>
          <c:h val="0.70176970741795097"/>
        </c:manualLayout>
      </c:layout>
      <c:doughnutChart>
        <c:varyColors val="1"/>
        <c:ser>
          <c:idx val="0"/>
          <c:order val="0"/>
          <c:tx>
            <c:strRef>
              <c:f>Sheet1!$B$5</c:f>
              <c:strCache>
                <c:ptCount val="1"/>
                <c:pt idx="0">
                  <c:v>Rural</c:v>
                </c:pt>
              </c:strCache>
            </c:strRef>
          </c:tx>
          <c:spPr>
            <a:solidFill>
              <a:srgbClr val="FCB040"/>
            </a:solidFill>
            <a:ln>
              <a:noFill/>
            </a:ln>
          </c:spPr>
          <c:dPt>
            <c:idx val="0"/>
            <c:bubble3D val="0"/>
            <c:spPr>
              <a:solidFill>
                <a:srgbClr val="D0CECE"/>
              </a:solidFill>
              <a:ln w="19050">
                <a:noFill/>
              </a:ln>
              <a:effectLst/>
            </c:spPr>
            <c:extLst>
              <c:ext xmlns:c16="http://schemas.microsoft.com/office/drawing/2014/chart" uri="{C3380CC4-5D6E-409C-BE32-E72D297353CC}">
                <c16:uniqueId val="{00000001-49ED-4370-ACE7-E85328AEFADB}"/>
              </c:ext>
            </c:extLst>
          </c:dPt>
          <c:dPt>
            <c:idx val="1"/>
            <c:bubble3D val="0"/>
            <c:spPr>
              <a:solidFill>
                <a:srgbClr val="3AB9C6">
                  <a:alpha val="65000"/>
                </a:srgbClr>
              </a:solidFill>
              <a:ln w="19050">
                <a:noFill/>
              </a:ln>
              <a:effectLst/>
            </c:spPr>
            <c:extLst>
              <c:ext xmlns:c16="http://schemas.microsoft.com/office/drawing/2014/chart" uri="{C3380CC4-5D6E-409C-BE32-E72D297353CC}">
                <c16:uniqueId val="{00000003-49ED-4370-ACE7-E85328AEFADB}"/>
              </c:ext>
            </c:extLst>
          </c:dPt>
          <c:dPt>
            <c:idx val="2"/>
            <c:bubble3D val="0"/>
            <c:spPr>
              <a:solidFill>
                <a:srgbClr val="FCB040">
                  <a:alpha val="65000"/>
                </a:srgbClr>
              </a:solidFill>
              <a:ln w="19050">
                <a:noFill/>
              </a:ln>
              <a:effectLst/>
            </c:spPr>
            <c:extLst>
              <c:ext xmlns:c16="http://schemas.microsoft.com/office/drawing/2014/chart" uri="{C3380CC4-5D6E-409C-BE32-E72D297353CC}">
                <c16:uniqueId val="{00000005-022D-47AB-89D4-8BCA2F9D1E3A}"/>
              </c:ext>
            </c:extLst>
          </c:dPt>
          <c:dLbls>
            <c:dLbl>
              <c:idx val="0"/>
              <c:layout>
                <c:manualLayout>
                  <c:x val="-8.3199199191330755E-3"/>
                  <c:y val="1.600461739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9ED-4370-ACE7-E85328AEFADB}"/>
                </c:ext>
              </c:extLst>
            </c:dLbl>
            <c:dLbl>
              <c:idx val="1"/>
              <c:layout>
                <c:manualLayout>
                  <c:x val="2.3847486680132336E-17"/>
                  <c:y val="4.19980141883842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9ED-4370-ACE7-E85328AEFADB}"/>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22D-47AB-89D4-8BCA2F9D1E3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Sheet1!$B$6:$B$8</c:f>
              <c:numCache>
                <c:formatCode>General</c:formatCode>
                <c:ptCount val="3"/>
                <c:pt idx="0">
                  <c:v>90</c:v>
                </c:pt>
                <c:pt idx="1">
                  <c:v>2.2999999999999998</c:v>
                </c:pt>
                <c:pt idx="2">
                  <c:v>7.8</c:v>
                </c:pt>
              </c:numCache>
            </c:numRef>
          </c:val>
          <c:extLst>
            <c:ext xmlns:c16="http://schemas.microsoft.com/office/drawing/2014/chart" uri="{C3380CC4-5D6E-409C-BE32-E72D297353CC}">
              <c16:uniqueId val="{00000004-49ED-4370-ACE7-E85328AEFADB}"/>
            </c:ext>
          </c:extLst>
        </c:ser>
        <c:ser>
          <c:idx val="1"/>
          <c:order val="1"/>
          <c:tx>
            <c:strRef>
              <c:f>Sheet1!$C$5</c:f>
              <c:strCache>
                <c:ptCount val="1"/>
                <c:pt idx="0">
                  <c:v>Urban</c:v>
                </c:pt>
              </c:strCache>
            </c:strRef>
          </c:tx>
          <c:spPr>
            <a:solidFill>
              <a:srgbClr val="D0CECE"/>
            </a:solidFill>
          </c:spPr>
          <c:dPt>
            <c:idx val="0"/>
            <c:bubble3D val="0"/>
            <c:spPr>
              <a:solidFill>
                <a:srgbClr val="D0CECE"/>
              </a:solidFill>
              <a:ln w="19050">
                <a:solidFill>
                  <a:schemeClr val="lt1"/>
                </a:solidFill>
              </a:ln>
              <a:effectLst/>
            </c:spPr>
            <c:extLst>
              <c:ext xmlns:c16="http://schemas.microsoft.com/office/drawing/2014/chart" uri="{C3380CC4-5D6E-409C-BE32-E72D297353CC}">
                <c16:uniqueId val="{00000007-022D-47AB-89D4-8BCA2F9D1E3A}"/>
              </c:ext>
            </c:extLst>
          </c:dPt>
          <c:dPt>
            <c:idx val="1"/>
            <c:bubble3D val="0"/>
            <c:spPr>
              <a:solidFill>
                <a:srgbClr val="3AB9C6"/>
              </a:solidFill>
              <a:ln w="19050">
                <a:solidFill>
                  <a:schemeClr val="lt1"/>
                </a:solidFill>
              </a:ln>
              <a:effectLst/>
            </c:spPr>
            <c:extLst>
              <c:ext xmlns:c16="http://schemas.microsoft.com/office/drawing/2014/chart" uri="{C3380CC4-5D6E-409C-BE32-E72D297353CC}">
                <c16:uniqueId val="{00000006-022D-47AB-89D4-8BCA2F9D1E3A}"/>
              </c:ext>
            </c:extLst>
          </c:dPt>
          <c:dPt>
            <c:idx val="2"/>
            <c:bubble3D val="0"/>
            <c:spPr>
              <a:solidFill>
                <a:srgbClr val="FCB040"/>
              </a:solidFill>
              <a:ln w="19050">
                <a:solidFill>
                  <a:schemeClr val="lt1"/>
                </a:solidFill>
              </a:ln>
              <a:effectLst/>
            </c:spPr>
            <c:extLst>
              <c:ext xmlns:c16="http://schemas.microsoft.com/office/drawing/2014/chart" uri="{C3380CC4-5D6E-409C-BE32-E72D297353CC}">
                <c16:uniqueId val="{00000008-022D-47AB-89D4-8BCA2F9D1E3A}"/>
              </c:ext>
            </c:extLst>
          </c:dPt>
          <c:dLbls>
            <c:dLbl>
              <c:idx val="0"/>
              <c:layout>
                <c:manualLayout>
                  <c:x val="0"/>
                  <c:y val="8.00230869756439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22D-47AB-89D4-8BCA2F9D1E3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Sheet1!$C$6:$C$8</c:f>
              <c:numCache>
                <c:formatCode>General</c:formatCode>
                <c:ptCount val="3"/>
                <c:pt idx="0">
                  <c:v>85.1</c:v>
                </c:pt>
                <c:pt idx="1">
                  <c:v>4.5999999999999996</c:v>
                </c:pt>
                <c:pt idx="2">
                  <c:v>10.3</c:v>
                </c:pt>
              </c:numCache>
            </c:numRef>
          </c:val>
          <c:extLst>
            <c:ext xmlns:c16="http://schemas.microsoft.com/office/drawing/2014/chart" uri="{C3380CC4-5D6E-409C-BE32-E72D297353CC}">
              <c16:uniqueId val="{00000004-022D-47AB-89D4-8BCA2F9D1E3A}"/>
            </c:ext>
          </c:extLst>
        </c:ser>
        <c:dLbls>
          <c:showLegendKey val="0"/>
          <c:showVal val="0"/>
          <c:showCatName val="0"/>
          <c:showSerName val="0"/>
          <c:showPercent val="0"/>
          <c:showBubbleSize val="0"/>
          <c:showLeaderLines val="1"/>
        </c:dLbls>
        <c:firstSliceAng val="0"/>
        <c:holeSize val="5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522895174905022E-3"/>
          <c:y val="3.0800067042964202E-2"/>
          <c:w val="0.7296229110941217"/>
          <c:h val="0.70176970741795097"/>
        </c:manualLayout>
      </c:layout>
      <c:doughnutChart>
        <c:varyColors val="1"/>
        <c:ser>
          <c:idx val="0"/>
          <c:order val="0"/>
          <c:tx>
            <c:strRef>
              <c:f>Sheet1!$B$5</c:f>
              <c:strCache>
                <c:ptCount val="1"/>
                <c:pt idx="0">
                  <c:v>Pauvre</c:v>
                </c:pt>
              </c:strCache>
            </c:strRef>
          </c:tx>
          <c:spPr>
            <a:solidFill>
              <a:srgbClr val="FCB040"/>
            </a:solidFill>
            <a:ln>
              <a:noFill/>
            </a:ln>
          </c:spPr>
          <c:dPt>
            <c:idx val="0"/>
            <c:bubble3D val="0"/>
            <c:spPr>
              <a:solidFill>
                <a:srgbClr val="D0CECE"/>
              </a:solidFill>
              <a:ln w="19050">
                <a:noFill/>
              </a:ln>
              <a:effectLst/>
            </c:spPr>
            <c:extLst>
              <c:ext xmlns:c16="http://schemas.microsoft.com/office/drawing/2014/chart" uri="{C3380CC4-5D6E-409C-BE32-E72D297353CC}">
                <c16:uniqueId val="{00000001-344D-4CE2-80B5-E74FDF09DC98}"/>
              </c:ext>
            </c:extLst>
          </c:dPt>
          <c:dPt>
            <c:idx val="1"/>
            <c:bubble3D val="0"/>
            <c:spPr>
              <a:solidFill>
                <a:srgbClr val="3AB9C6">
                  <a:alpha val="70000"/>
                </a:srgbClr>
              </a:solidFill>
              <a:ln w="19050">
                <a:noFill/>
              </a:ln>
              <a:effectLst/>
            </c:spPr>
            <c:extLst>
              <c:ext xmlns:c16="http://schemas.microsoft.com/office/drawing/2014/chart" uri="{C3380CC4-5D6E-409C-BE32-E72D297353CC}">
                <c16:uniqueId val="{00000003-344D-4CE2-80B5-E74FDF09DC98}"/>
              </c:ext>
            </c:extLst>
          </c:dPt>
          <c:dPt>
            <c:idx val="2"/>
            <c:bubble3D val="0"/>
            <c:spPr>
              <a:solidFill>
                <a:srgbClr val="FCB040">
                  <a:alpha val="70000"/>
                </a:srgbClr>
              </a:solidFill>
              <a:ln w="19050">
                <a:noFill/>
              </a:ln>
              <a:effectLst/>
            </c:spPr>
            <c:extLst>
              <c:ext xmlns:c16="http://schemas.microsoft.com/office/drawing/2014/chart" uri="{C3380CC4-5D6E-409C-BE32-E72D297353CC}">
                <c16:uniqueId val="{00000005-344D-4CE2-80B5-E74FDF09DC98}"/>
              </c:ext>
            </c:extLst>
          </c:dPt>
          <c:dLbls>
            <c:dLbl>
              <c:idx val="0"/>
              <c:layout>
                <c:manualLayout>
                  <c:x val="-8.3199199191330755E-3"/>
                  <c:y val="1.600461739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44D-4CE2-80B5-E74FDF09DC98}"/>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44D-4CE2-80B5-E74FDF09DC98}"/>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44D-4CE2-80B5-E74FDF09DC9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Sheet1!$B$6:$B$8</c:f>
              <c:numCache>
                <c:formatCode>General</c:formatCode>
                <c:ptCount val="3"/>
                <c:pt idx="0">
                  <c:v>91</c:v>
                </c:pt>
                <c:pt idx="1">
                  <c:v>1.8</c:v>
                </c:pt>
                <c:pt idx="2">
                  <c:v>7.2</c:v>
                </c:pt>
              </c:numCache>
            </c:numRef>
          </c:val>
          <c:extLst>
            <c:ext xmlns:c16="http://schemas.microsoft.com/office/drawing/2014/chart" uri="{C3380CC4-5D6E-409C-BE32-E72D297353CC}">
              <c16:uniqueId val="{00000006-344D-4CE2-80B5-E74FDF09DC98}"/>
            </c:ext>
          </c:extLst>
        </c:ser>
        <c:ser>
          <c:idx val="1"/>
          <c:order val="1"/>
          <c:tx>
            <c:strRef>
              <c:f>Sheet1!$C$5</c:f>
              <c:strCache>
                <c:ptCount val="1"/>
                <c:pt idx="0">
                  <c:v>Riche</c:v>
                </c:pt>
              </c:strCache>
            </c:strRef>
          </c:tx>
          <c:spPr>
            <a:solidFill>
              <a:srgbClr val="D0CECE"/>
            </a:solidFill>
          </c:spPr>
          <c:dPt>
            <c:idx val="0"/>
            <c:bubble3D val="0"/>
            <c:spPr>
              <a:solidFill>
                <a:srgbClr val="D0CECE"/>
              </a:solidFill>
              <a:ln w="19050">
                <a:solidFill>
                  <a:schemeClr val="lt1"/>
                </a:solidFill>
              </a:ln>
              <a:effectLst/>
            </c:spPr>
            <c:extLst>
              <c:ext xmlns:c16="http://schemas.microsoft.com/office/drawing/2014/chart" uri="{C3380CC4-5D6E-409C-BE32-E72D297353CC}">
                <c16:uniqueId val="{00000008-344D-4CE2-80B5-E74FDF09DC98}"/>
              </c:ext>
            </c:extLst>
          </c:dPt>
          <c:dPt>
            <c:idx val="1"/>
            <c:bubble3D val="0"/>
            <c:spPr>
              <a:solidFill>
                <a:srgbClr val="3AB9C6"/>
              </a:solidFill>
              <a:ln w="19050">
                <a:solidFill>
                  <a:schemeClr val="lt1"/>
                </a:solidFill>
              </a:ln>
              <a:effectLst/>
            </c:spPr>
            <c:extLst>
              <c:ext xmlns:c16="http://schemas.microsoft.com/office/drawing/2014/chart" uri="{C3380CC4-5D6E-409C-BE32-E72D297353CC}">
                <c16:uniqueId val="{0000000A-344D-4CE2-80B5-E74FDF09DC98}"/>
              </c:ext>
            </c:extLst>
          </c:dPt>
          <c:dPt>
            <c:idx val="2"/>
            <c:bubble3D val="0"/>
            <c:spPr>
              <a:solidFill>
                <a:srgbClr val="FCB040"/>
              </a:solidFill>
              <a:ln w="19050">
                <a:solidFill>
                  <a:schemeClr val="lt1"/>
                </a:solidFill>
              </a:ln>
              <a:effectLst/>
            </c:spPr>
            <c:extLst>
              <c:ext xmlns:c16="http://schemas.microsoft.com/office/drawing/2014/chart" uri="{C3380CC4-5D6E-409C-BE32-E72D297353CC}">
                <c16:uniqueId val="{0000000C-344D-4CE2-80B5-E74FDF09DC98}"/>
              </c:ext>
            </c:extLst>
          </c:dPt>
          <c:dLbls>
            <c:dLbl>
              <c:idx val="0"/>
              <c:layout>
                <c:manualLayout>
                  <c:x val="0"/>
                  <c:y val="8.00230869756439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44D-4CE2-80B5-E74FDF09DC9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Sheet1!$C$6:$C$8</c:f>
              <c:numCache>
                <c:formatCode>General</c:formatCode>
                <c:ptCount val="3"/>
                <c:pt idx="0">
                  <c:v>88.1</c:v>
                </c:pt>
                <c:pt idx="1">
                  <c:v>3.9</c:v>
                </c:pt>
                <c:pt idx="2">
                  <c:v>8</c:v>
                </c:pt>
              </c:numCache>
            </c:numRef>
          </c:val>
          <c:extLst>
            <c:ext xmlns:c16="http://schemas.microsoft.com/office/drawing/2014/chart" uri="{C3380CC4-5D6E-409C-BE32-E72D297353CC}">
              <c16:uniqueId val="{0000000D-344D-4CE2-80B5-E74FDF09DC98}"/>
            </c:ext>
          </c:extLst>
        </c:ser>
        <c:dLbls>
          <c:showLegendKey val="0"/>
          <c:showVal val="0"/>
          <c:showCatName val="0"/>
          <c:showSerName val="0"/>
          <c:showPercent val="0"/>
          <c:showBubbleSize val="0"/>
          <c:showLeaderLines val="1"/>
        </c:dLbls>
        <c:firstSliceAng val="0"/>
        <c:holeSize val="5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592129355756501E-2"/>
          <c:y val="6.2809301833221809E-2"/>
          <c:w val="0.7296229110941217"/>
          <c:h val="0.70176970741795097"/>
        </c:manualLayout>
      </c:layout>
      <c:doughnutChart>
        <c:varyColors val="1"/>
        <c:ser>
          <c:idx val="0"/>
          <c:order val="0"/>
          <c:tx>
            <c:strRef>
              <c:f>Sheet1!$B$5</c:f>
              <c:strCache>
                <c:ptCount val="1"/>
                <c:pt idx="0">
                  <c:v>15-19</c:v>
                </c:pt>
              </c:strCache>
            </c:strRef>
          </c:tx>
          <c:spPr>
            <a:solidFill>
              <a:srgbClr val="FCB040"/>
            </a:solidFill>
            <a:ln>
              <a:noFill/>
            </a:ln>
          </c:spPr>
          <c:dPt>
            <c:idx val="0"/>
            <c:bubble3D val="0"/>
            <c:spPr>
              <a:solidFill>
                <a:srgbClr val="D0CECE"/>
              </a:solidFill>
              <a:ln w="19050">
                <a:noFill/>
              </a:ln>
              <a:effectLst/>
            </c:spPr>
            <c:extLst>
              <c:ext xmlns:c16="http://schemas.microsoft.com/office/drawing/2014/chart" uri="{C3380CC4-5D6E-409C-BE32-E72D297353CC}">
                <c16:uniqueId val="{00000001-669D-41CE-BE64-0971DEEC4548}"/>
              </c:ext>
            </c:extLst>
          </c:dPt>
          <c:dPt>
            <c:idx val="1"/>
            <c:bubble3D val="0"/>
            <c:spPr>
              <a:solidFill>
                <a:srgbClr val="3AB9C6">
                  <a:alpha val="65000"/>
                </a:srgbClr>
              </a:solidFill>
              <a:ln w="19050">
                <a:noFill/>
              </a:ln>
              <a:effectLst/>
            </c:spPr>
            <c:extLst>
              <c:ext xmlns:c16="http://schemas.microsoft.com/office/drawing/2014/chart" uri="{C3380CC4-5D6E-409C-BE32-E72D297353CC}">
                <c16:uniqueId val="{00000003-669D-41CE-BE64-0971DEEC4548}"/>
              </c:ext>
            </c:extLst>
          </c:dPt>
          <c:dPt>
            <c:idx val="2"/>
            <c:bubble3D val="0"/>
            <c:spPr>
              <a:solidFill>
                <a:srgbClr val="FCB040">
                  <a:alpha val="65000"/>
                </a:srgbClr>
              </a:solidFill>
              <a:ln w="19050">
                <a:noFill/>
              </a:ln>
              <a:effectLst/>
            </c:spPr>
            <c:extLst>
              <c:ext xmlns:c16="http://schemas.microsoft.com/office/drawing/2014/chart" uri="{C3380CC4-5D6E-409C-BE32-E72D297353CC}">
                <c16:uniqueId val="{00000005-669D-41CE-BE64-0971DEEC4548}"/>
              </c:ext>
            </c:extLst>
          </c:dPt>
          <c:dLbls>
            <c:dLbl>
              <c:idx val="0"/>
              <c:layout>
                <c:manualLayout>
                  <c:x val="-8.3199199191330755E-3"/>
                  <c:y val="1.600461739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69D-41CE-BE64-0971DEEC4548}"/>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69D-41CE-BE64-0971DEEC4548}"/>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69D-41CE-BE64-0971DEEC454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Sheet1!$B$6:$B$8</c:f>
              <c:numCache>
                <c:formatCode>General</c:formatCode>
                <c:ptCount val="3"/>
                <c:pt idx="0">
                  <c:v>93</c:v>
                </c:pt>
                <c:pt idx="1">
                  <c:v>2.1</c:v>
                </c:pt>
                <c:pt idx="2">
                  <c:v>4.9000000000000004</c:v>
                </c:pt>
              </c:numCache>
            </c:numRef>
          </c:val>
          <c:extLst>
            <c:ext xmlns:c16="http://schemas.microsoft.com/office/drawing/2014/chart" uri="{C3380CC4-5D6E-409C-BE32-E72D297353CC}">
              <c16:uniqueId val="{00000006-669D-41CE-BE64-0971DEEC4548}"/>
            </c:ext>
          </c:extLst>
        </c:ser>
        <c:ser>
          <c:idx val="1"/>
          <c:order val="1"/>
          <c:tx>
            <c:strRef>
              <c:f>Sheet1!$C$5</c:f>
              <c:strCache>
                <c:ptCount val="1"/>
                <c:pt idx="0">
                  <c:v>20-24</c:v>
                </c:pt>
              </c:strCache>
            </c:strRef>
          </c:tx>
          <c:spPr>
            <a:solidFill>
              <a:srgbClr val="D0CECE"/>
            </a:solidFill>
          </c:spPr>
          <c:dPt>
            <c:idx val="0"/>
            <c:bubble3D val="0"/>
            <c:spPr>
              <a:solidFill>
                <a:srgbClr val="D0CECE"/>
              </a:solidFill>
              <a:ln w="19050">
                <a:solidFill>
                  <a:schemeClr val="lt1"/>
                </a:solidFill>
              </a:ln>
              <a:effectLst/>
            </c:spPr>
            <c:extLst>
              <c:ext xmlns:c16="http://schemas.microsoft.com/office/drawing/2014/chart" uri="{C3380CC4-5D6E-409C-BE32-E72D297353CC}">
                <c16:uniqueId val="{00000008-669D-41CE-BE64-0971DEEC4548}"/>
              </c:ext>
            </c:extLst>
          </c:dPt>
          <c:dPt>
            <c:idx val="1"/>
            <c:bubble3D val="0"/>
            <c:spPr>
              <a:solidFill>
                <a:srgbClr val="3AB9C6"/>
              </a:solidFill>
              <a:ln w="19050">
                <a:solidFill>
                  <a:schemeClr val="lt1"/>
                </a:solidFill>
              </a:ln>
              <a:effectLst/>
            </c:spPr>
            <c:extLst>
              <c:ext xmlns:c16="http://schemas.microsoft.com/office/drawing/2014/chart" uri="{C3380CC4-5D6E-409C-BE32-E72D297353CC}">
                <c16:uniqueId val="{0000000A-669D-41CE-BE64-0971DEEC4548}"/>
              </c:ext>
            </c:extLst>
          </c:dPt>
          <c:dPt>
            <c:idx val="2"/>
            <c:bubble3D val="0"/>
            <c:spPr>
              <a:solidFill>
                <a:srgbClr val="FCB040"/>
              </a:solidFill>
              <a:ln w="19050">
                <a:solidFill>
                  <a:schemeClr val="lt1"/>
                </a:solidFill>
              </a:ln>
              <a:effectLst/>
            </c:spPr>
            <c:extLst>
              <c:ext xmlns:c16="http://schemas.microsoft.com/office/drawing/2014/chart" uri="{C3380CC4-5D6E-409C-BE32-E72D297353CC}">
                <c16:uniqueId val="{0000000C-669D-41CE-BE64-0971DEEC4548}"/>
              </c:ext>
            </c:extLst>
          </c:dPt>
          <c:dLbls>
            <c:dLbl>
              <c:idx val="0"/>
              <c:layout>
                <c:manualLayout>
                  <c:x val="0"/>
                  <c:y val="8.00230869756439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69D-41CE-BE64-0971DEEC454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Sheet1!$C$6:$C$8</c:f>
              <c:numCache>
                <c:formatCode>General</c:formatCode>
                <c:ptCount val="3"/>
                <c:pt idx="0">
                  <c:v>86.4</c:v>
                </c:pt>
                <c:pt idx="1">
                  <c:v>3.7</c:v>
                </c:pt>
                <c:pt idx="2">
                  <c:v>9.9</c:v>
                </c:pt>
              </c:numCache>
            </c:numRef>
          </c:val>
          <c:extLst>
            <c:ext xmlns:c16="http://schemas.microsoft.com/office/drawing/2014/chart" uri="{C3380CC4-5D6E-409C-BE32-E72D297353CC}">
              <c16:uniqueId val="{0000000D-669D-41CE-BE64-0971DEEC4548}"/>
            </c:ext>
          </c:extLst>
        </c:ser>
        <c:dLbls>
          <c:showLegendKey val="0"/>
          <c:showVal val="0"/>
          <c:showCatName val="0"/>
          <c:showSerName val="0"/>
          <c:showPercent val="0"/>
          <c:showBubbleSize val="0"/>
          <c:showLeaderLines val="1"/>
        </c:dLbls>
        <c:firstSliceAng val="0"/>
        <c:holeSize val="5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39092814275145"/>
          <c:y val="6.7931409502710047E-3"/>
          <c:w val="0.7296229110941217"/>
          <c:h val="0.70176970741795097"/>
        </c:manualLayout>
      </c:layout>
      <c:doughnutChart>
        <c:varyColors val="1"/>
        <c:ser>
          <c:idx val="0"/>
          <c:order val="0"/>
          <c:tx>
            <c:strRef>
              <c:f>Sheet1!$B$5</c:f>
              <c:strCache>
                <c:ptCount val="1"/>
                <c:pt idx="0">
                  <c:v>Aucun</c:v>
                </c:pt>
              </c:strCache>
            </c:strRef>
          </c:tx>
          <c:spPr>
            <a:solidFill>
              <a:srgbClr val="FCB040"/>
            </a:solidFill>
            <a:ln>
              <a:noFill/>
            </a:ln>
          </c:spPr>
          <c:dPt>
            <c:idx val="0"/>
            <c:bubble3D val="0"/>
            <c:spPr>
              <a:solidFill>
                <a:srgbClr val="D0CECE"/>
              </a:solidFill>
              <a:ln w="19050">
                <a:noFill/>
              </a:ln>
              <a:effectLst/>
            </c:spPr>
            <c:extLst>
              <c:ext xmlns:c16="http://schemas.microsoft.com/office/drawing/2014/chart" uri="{C3380CC4-5D6E-409C-BE32-E72D297353CC}">
                <c16:uniqueId val="{00000001-8AD0-4359-8BCE-4E06F61B7D2D}"/>
              </c:ext>
            </c:extLst>
          </c:dPt>
          <c:dPt>
            <c:idx val="1"/>
            <c:bubble3D val="0"/>
            <c:spPr>
              <a:solidFill>
                <a:srgbClr val="3AB9C6">
                  <a:alpha val="70000"/>
                </a:srgbClr>
              </a:solidFill>
              <a:ln w="19050">
                <a:noFill/>
              </a:ln>
              <a:effectLst/>
            </c:spPr>
            <c:extLst>
              <c:ext xmlns:c16="http://schemas.microsoft.com/office/drawing/2014/chart" uri="{C3380CC4-5D6E-409C-BE32-E72D297353CC}">
                <c16:uniqueId val="{00000003-8AD0-4359-8BCE-4E06F61B7D2D}"/>
              </c:ext>
            </c:extLst>
          </c:dPt>
          <c:dPt>
            <c:idx val="2"/>
            <c:bubble3D val="0"/>
            <c:spPr>
              <a:solidFill>
                <a:srgbClr val="FCB040">
                  <a:alpha val="70000"/>
                </a:srgbClr>
              </a:solidFill>
              <a:ln w="19050">
                <a:noFill/>
              </a:ln>
              <a:effectLst/>
            </c:spPr>
            <c:extLst>
              <c:ext xmlns:c16="http://schemas.microsoft.com/office/drawing/2014/chart" uri="{C3380CC4-5D6E-409C-BE32-E72D297353CC}">
                <c16:uniqueId val="{00000005-8AD0-4359-8BCE-4E06F61B7D2D}"/>
              </c:ext>
            </c:extLst>
          </c:dPt>
          <c:dLbls>
            <c:dLbl>
              <c:idx val="0"/>
              <c:layout>
                <c:manualLayout>
                  <c:x val="-8.3199199191330755E-3"/>
                  <c:y val="1.600461739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AD0-4359-8BCE-4E06F61B7D2D}"/>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AD0-4359-8BCE-4E06F61B7D2D}"/>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AD0-4359-8BCE-4E06F61B7D2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Sheet1!$B$6:$B$8</c:f>
              <c:numCache>
                <c:formatCode>General</c:formatCode>
                <c:ptCount val="3"/>
                <c:pt idx="0">
                  <c:v>89.8</c:v>
                </c:pt>
                <c:pt idx="1">
                  <c:v>1.9</c:v>
                </c:pt>
                <c:pt idx="2">
                  <c:v>8.3000000000000007</c:v>
                </c:pt>
              </c:numCache>
            </c:numRef>
          </c:val>
          <c:extLst>
            <c:ext xmlns:c16="http://schemas.microsoft.com/office/drawing/2014/chart" uri="{C3380CC4-5D6E-409C-BE32-E72D297353CC}">
              <c16:uniqueId val="{00000006-8AD0-4359-8BCE-4E06F61B7D2D}"/>
            </c:ext>
          </c:extLst>
        </c:ser>
        <c:ser>
          <c:idx val="1"/>
          <c:order val="1"/>
          <c:tx>
            <c:strRef>
              <c:f>Sheet1!$C$5</c:f>
              <c:strCache>
                <c:ptCount val="1"/>
                <c:pt idx="0">
                  <c:v>Supérieur</c:v>
                </c:pt>
              </c:strCache>
            </c:strRef>
          </c:tx>
          <c:spPr>
            <a:solidFill>
              <a:srgbClr val="D0CECE"/>
            </a:solidFill>
          </c:spPr>
          <c:dPt>
            <c:idx val="0"/>
            <c:bubble3D val="0"/>
            <c:spPr>
              <a:solidFill>
                <a:srgbClr val="D0CECE"/>
              </a:solidFill>
              <a:ln w="19050">
                <a:solidFill>
                  <a:schemeClr val="lt1"/>
                </a:solidFill>
              </a:ln>
              <a:effectLst/>
            </c:spPr>
            <c:extLst>
              <c:ext xmlns:c16="http://schemas.microsoft.com/office/drawing/2014/chart" uri="{C3380CC4-5D6E-409C-BE32-E72D297353CC}">
                <c16:uniqueId val="{00000008-8AD0-4359-8BCE-4E06F61B7D2D}"/>
              </c:ext>
            </c:extLst>
          </c:dPt>
          <c:dPt>
            <c:idx val="1"/>
            <c:bubble3D val="0"/>
            <c:spPr>
              <a:solidFill>
                <a:srgbClr val="3AB9C6"/>
              </a:solidFill>
              <a:ln w="19050">
                <a:solidFill>
                  <a:schemeClr val="lt1"/>
                </a:solidFill>
              </a:ln>
              <a:effectLst/>
            </c:spPr>
            <c:extLst>
              <c:ext xmlns:c16="http://schemas.microsoft.com/office/drawing/2014/chart" uri="{C3380CC4-5D6E-409C-BE32-E72D297353CC}">
                <c16:uniqueId val="{0000000A-8AD0-4359-8BCE-4E06F61B7D2D}"/>
              </c:ext>
            </c:extLst>
          </c:dPt>
          <c:dPt>
            <c:idx val="2"/>
            <c:bubble3D val="0"/>
            <c:spPr>
              <a:solidFill>
                <a:srgbClr val="FCB040"/>
              </a:solidFill>
              <a:ln w="19050">
                <a:solidFill>
                  <a:schemeClr val="lt1"/>
                </a:solidFill>
              </a:ln>
              <a:effectLst/>
            </c:spPr>
            <c:extLst>
              <c:ext xmlns:c16="http://schemas.microsoft.com/office/drawing/2014/chart" uri="{C3380CC4-5D6E-409C-BE32-E72D297353CC}">
                <c16:uniqueId val="{0000000C-8AD0-4359-8BCE-4E06F61B7D2D}"/>
              </c:ext>
            </c:extLst>
          </c:dPt>
          <c:dLbls>
            <c:dLbl>
              <c:idx val="0"/>
              <c:layout>
                <c:manualLayout>
                  <c:x val="0"/>
                  <c:y val="8.00230869756439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AD0-4359-8BCE-4E06F61B7D2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Sheet1!$A$6:$A$8</c:f>
              <c:strCache>
                <c:ptCount val="3"/>
                <c:pt idx="0">
                  <c:v>No Method</c:v>
                </c:pt>
                <c:pt idx="1">
                  <c:v>Any Traditional Method</c:v>
                </c:pt>
                <c:pt idx="2">
                  <c:v>Any Modern Method</c:v>
                </c:pt>
              </c:strCache>
            </c:strRef>
          </c:cat>
          <c:val>
            <c:numRef>
              <c:f>Sheet1!$C$6:$C$8</c:f>
              <c:numCache>
                <c:formatCode>General</c:formatCode>
                <c:ptCount val="3"/>
                <c:pt idx="0">
                  <c:v>88</c:v>
                </c:pt>
                <c:pt idx="1">
                  <c:v>4.7</c:v>
                </c:pt>
                <c:pt idx="2">
                  <c:v>7.3</c:v>
                </c:pt>
              </c:numCache>
            </c:numRef>
          </c:val>
          <c:extLst>
            <c:ext xmlns:c16="http://schemas.microsoft.com/office/drawing/2014/chart" uri="{C3380CC4-5D6E-409C-BE32-E72D297353CC}">
              <c16:uniqueId val="{0000000D-8AD0-4359-8BCE-4E06F61B7D2D}"/>
            </c:ext>
          </c:extLst>
        </c:ser>
        <c:dLbls>
          <c:showLegendKey val="0"/>
          <c:showVal val="0"/>
          <c:showCatName val="0"/>
          <c:showSerName val="0"/>
          <c:showPercent val="0"/>
          <c:showBubbleSize val="0"/>
          <c:showLeaderLines val="1"/>
        </c:dLbls>
        <c:firstSliceAng val="0"/>
        <c:holeSize val="54"/>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057493941291206"/>
          <c:y val="6.4698270791671564E-2"/>
          <c:w val="0.82462227925227671"/>
          <c:h val="0.80901274236379783"/>
        </c:manualLayout>
      </c:layout>
      <c:barChart>
        <c:barDir val="col"/>
        <c:grouping val="clustered"/>
        <c:varyColors val="0"/>
        <c:ser>
          <c:idx val="0"/>
          <c:order val="0"/>
          <c:tx>
            <c:strRef>
              <c:f>Sheet1!$B$4</c:f>
              <c:strCache>
                <c:ptCount val="1"/>
                <c:pt idx="0">
                  <c:v>Urban</c:v>
                </c:pt>
              </c:strCache>
            </c:strRef>
          </c:tx>
          <c:spPr>
            <a:solidFill>
              <a:srgbClr val="3AB9C6"/>
            </a:solidFill>
            <a:ln w="25400">
              <a:noFill/>
            </a:ln>
            <a:effectLst/>
          </c:spPr>
          <c:invertIfNegative val="0"/>
          <c:dLbls>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Sheet1!$A$5:$A$10</c:f>
              <c:strCache>
                <c:ptCount val="6"/>
                <c:pt idx="0">
                  <c:v>20-24</c:v>
                </c:pt>
                <c:pt idx="1">
                  <c:v>25-29</c:v>
                </c:pt>
                <c:pt idx="2">
                  <c:v>30-34</c:v>
                </c:pt>
                <c:pt idx="3">
                  <c:v>35-39</c:v>
                </c:pt>
                <c:pt idx="4">
                  <c:v>40-44</c:v>
                </c:pt>
                <c:pt idx="5">
                  <c:v>45-49</c:v>
                </c:pt>
              </c:strCache>
            </c:strRef>
          </c:cat>
          <c:val>
            <c:numRef>
              <c:f>Sheet1!$B$5:$B$10</c:f>
              <c:numCache>
                <c:formatCode>0</c:formatCode>
                <c:ptCount val="6"/>
                <c:pt idx="0">
                  <c:v>11</c:v>
                </c:pt>
                <c:pt idx="1">
                  <c:v>17.100000000000001</c:v>
                </c:pt>
                <c:pt idx="2">
                  <c:v>16.100000000000001</c:v>
                </c:pt>
                <c:pt idx="3">
                  <c:v>17.7</c:v>
                </c:pt>
                <c:pt idx="4">
                  <c:v>14.8</c:v>
                </c:pt>
                <c:pt idx="5">
                  <c:v>18.7</c:v>
                </c:pt>
              </c:numCache>
            </c:numRef>
          </c:val>
          <c:extLst>
            <c:ext xmlns:c16="http://schemas.microsoft.com/office/drawing/2014/chart" uri="{C3380CC4-5D6E-409C-BE32-E72D297353CC}">
              <c16:uniqueId val="{00000004-C85F-4EDB-AAB6-1A24B352F956}"/>
            </c:ext>
          </c:extLst>
        </c:ser>
        <c:ser>
          <c:idx val="1"/>
          <c:order val="1"/>
          <c:tx>
            <c:strRef>
              <c:f>Sheet1!$D$4</c:f>
              <c:strCache>
                <c:ptCount val="1"/>
                <c:pt idx="0">
                  <c:v>Rural</c:v>
                </c:pt>
              </c:strCache>
            </c:strRef>
          </c:tx>
          <c:spPr>
            <a:solidFill>
              <a:srgbClr val="FCB040"/>
            </a:solidFill>
            <a:ln w="25400">
              <a:noFill/>
            </a:ln>
            <a:effectLst/>
          </c:spPr>
          <c:invertIfNegative val="0"/>
          <c:dPt>
            <c:idx val="0"/>
            <c:invertIfNegative val="0"/>
            <c:bubble3D val="0"/>
            <c:spPr>
              <a:solidFill>
                <a:srgbClr val="FCB040"/>
              </a:solidFill>
              <a:ln w="25400" cap="rnd">
                <a:noFill/>
                <a:round/>
              </a:ln>
              <a:effectLst/>
            </c:spPr>
            <c:extLst>
              <c:ext xmlns:c16="http://schemas.microsoft.com/office/drawing/2014/chart" uri="{C3380CC4-5D6E-409C-BE32-E72D297353CC}">
                <c16:uniqueId val="{00000006-C85F-4EDB-AAB6-1A24B352F956}"/>
              </c:ext>
            </c:extLst>
          </c:dPt>
          <c:dPt>
            <c:idx val="1"/>
            <c:invertIfNegative val="0"/>
            <c:bubble3D val="0"/>
            <c:spPr>
              <a:solidFill>
                <a:srgbClr val="FCB040"/>
              </a:solidFill>
              <a:ln w="25400" cap="rnd">
                <a:noFill/>
                <a:round/>
              </a:ln>
              <a:effectLst/>
            </c:spPr>
            <c:extLst>
              <c:ext xmlns:c16="http://schemas.microsoft.com/office/drawing/2014/chart" uri="{C3380CC4-5D6E-409C-BE32-E72D297353CC}">
                <c16:uniqueId val="{00000008-C85F-4EDB-AAB6-1A24B352F956}"/>
              </c:ext>
            </c:extLst>
          </c:dPt>
          <c:dPt>
            <c:idx val="2"/>
            <c:invertIfNegative val="0"/>
            <c:bubble3D val="0"/>
            <c:spPr>
              <a:solidFill>
                <a:srgbClr val="FCB040"/>
              </a:solidFill>
              <a:ln w="25400" cap="rnd">
                <a:noFill/>
                <a:round/>
              </a:ln>
              <a:effectLst/>
            </c:spPr>
            <c:extLst>
              <c:ext xmlns:c16="http://schemas.microsoft.com/office/drawing/2014/chart" uri="{C3380CC4-5D6E-409C-BE32-E72D297353CC}">
                <c16:uniqueId val="{0000000A-C85F-4EDB-AAB6-1A24B352F956}"/>
              </c:ext>
            </c:extLst>
          </c:dPt>
          <c:dLbls>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Sheet1!$A$5:$A$10</c:f>
              <c:strCache>
                <c:ptCount val="6"/>
                <c:pt idx="0">
                  <c:v>20-24</c:v>
                </c:pt>
                <c:pt idx="1">
                  <c:v>25-29</c:v>
                </c:pt>
                <c:pt idx="2">
                  <c:v>30-34</c:v>
                </c:pt>
                <c:pt idx="3">
                  <c:v>35-39</c:v>
                </c:pt>
                <c:pt idx="4">
                  <c:v>40-44</c:v>
                </c:pt>
                <c:pt idx="5">
                  <c:v>45-49</c:v>
                </c:pt>
              </c:strCache>
            </c:strRef>
          </c:cat>
          <c:val>
            <c:numRef>
              <c:f>Sheet1!$D$5:$D$10</c:f>
              <c:numCache>
                <c:formatCode>0</c:formatCode>
                <c:ptCount val="6"/>
                <c:pt idx="0">
                  <c:v>14.7</c:v>
                </c:pt>
                <c:pt idx="1">
                  <c:v>19.5</c:v>
                </c:pt>
                <c:pt idx="2">
                  <c:v>22.8</c:v>
                </c:pt>
                <c:pt idx="3">
                  <c:v>17.899999999999999</c:v>
                </c:pt>
                <c:pt idx="4">
                  <c:v>21.9</c:v>
                </c:pt>
                <c:pt idx="5">
                  <c:v>25.2</c:v>
                </c:pt>
              </c:numCache>
            </c:numRef>
          </c:val>
          <c:extLst>
            <c:ext xmlns:c16="http://schemas.microsoft.com/office/drawing/2014/chart" uri="{C3380CC4-5D6E-409C-BE32-E72D297353CC}">
              <c16:uniqueId val="{0000000B-C85F-4EDB-AAB6-1A24B352F956}"/>
            </c:ext>
          </c:extLst>
        </c:ser>
        <c:ser>
          <c:idx val="2"/>
          <c:order val="2"/>
          <c:tx>
            <c:strRef>
              <c:f>Sheet1!$C$4</c:f>
              <c:strCache>
                <c:ptCount val="1"/>
                <c:pt idx="0">
                  <c:v>National</c:v>
                </c:pt>
              </c:strCache>
            </c:strRef>
          </c:tx>
          <c:spPr>
            <a:solidFill>
              <a:srgbClr val="684FA1"/>
            </a:solidFill>
            <a:ln w="25400">
              <a:noFill/>
            </a:ln>
            <a:effectLst/>
          </c:spPr>
          <c:invertIfNegative val="0"/>
          <c:dLbls>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Sheet1!$A$5:$A$10</c:f>
              <c:strCache>
                <c:ptCount val="6"/>
                <c:pt idx="0">
                  <c:v>20-24</c:v>
                </c:pt>
                <c:pt idx="1">
                  <c:v>25-29</c:v>
                </c:pt>
                <c:pt idx="2">
                  <c:v>30-34</c:v>
                </c:pt>
                <c:pt idx="3">
                  <c:v>35-39</c:v>
                </c:pt>
                <c:pt idx="4">
                  <c:v>40-44</c:v>
                </c:pt>
                <c:pt idx="5">
                  <c:v>45-49</c:v>
                </c:pt>
              </c:strCache>
            </c:strRef>
          </c:cat>
          <c:val>
            <c:numRef>
              <c:f>Sheet1!$C$5:$C$10</c:f>
              <c:numCache>
                <c:formatCode>0</c:formatCode>
                <c:ptCount val="6"/>
                <c:pt idx="0">
                  <c:v>13.4</c:v>
                </c:pt>
                <c:pt idx="1">
                  <c:v>18.600000000000001</c:v>
                </c:pt>
                <c:pt idx="2">
                  <c:v>20.5</c:v>
                </c:pt>
                <c:pt idx="3">
                  <c:v>17.8</c:v>
                </c:pt>
                <c:pt idx="4">
                  <c:v>19.2</c:v>
                </c:pt>
                <c:pt idx="5">
                  <c:v>23.2</c:v>
                </c:pt>
              </c:numCache>
            </c:numRef>
          </c:val>
          <c:extLst>
            <c:ext xmlns:c16="http://schemas.microsoft.com/office/drawing/2014/chart" uri="{C3380CC4-5D6E-409C-BE32-E72D297353CC}">
              <c16:uniqueId val="{0000000C-C85F-4EDB-AAB6-1A24B352F956}"/>
            </c:ext>
          </c:extLst>
        </c:ser>
        <c:dLbls>
          <c:showLegendKey val="0"/>
          <c:showVal val="0"/>
          <c:showCatName val="0"/>
          <c:showSerName val="0"/>
          <c:showPercent val="0"/>
          <c:showBubbleSize val="0"/>
        </c:dLbls>
        <c:gapWidth val="150"/>
        <c:axId val="137733632"/>
        <c:axId val="137735168"/>
      </c:barChart>
      <c:catAx>
        <c:axId val="137733632"/>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735168"/>
        <c:crosses val="autoZero"/>
        <c:auto val="1"/>
        <c:lblAlgn val="ctr"/>
        <c:lblOffset val="250"/>
        <c:noMultiLvlLbl val="0"/>
      </c:catAx>
      <c:valAx>
        <c:axId val="137735168"/>
        <c:scaling>
          <c:orientation val="minMax"/>
          <c:max val="5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lgn="ctr" rtl="0">
                  <a:defRPr lang="fr-FR" sz="600" b="0" i="0" u="none" strike="noStrike" kern="1200" baseline="0" noProof="0" smtClean="0">
                    <a:solidFill>
                      <a:schemeClr val="bg2">
                        <a:lumMod val="75000"/>
                      </a:schemeClr>
                    </a:solidFill>
                    <a:latin typeface="+mn-lt"/>
                    <a:ea typeface="+mn-ea"/>
                    <a:cs typeface="+mn-cs"/>
                  </a:defRPr>
                </a:pPr>
                <a:r>
                  <a:rPr lang="fr-FR" sz="600" b="0" i="0" u="none" strike="noStrike" kern="1200" baseline="0" noProof="0" dirty="0">
                    <a:solidFill>
                      <a:schemeClr val="bg2">
                        <a:lumMod val="75000"/>
                      </a:schemeClr>
                    </a:solidFill>
                    <a:latin typeface="+mn-lt"/>
                    <a:ea typeface="+mn-ea"/>
                    <a:cs typeface="+mn-cs"/>
                  </a:rPr>
                  <a:t>Pourcentage</a:t>
                </a:r>
              </a:p>
            </c:rich>
          </c:tx>
          <c:overlay val="0"/>
          <c:spPr>
            <a:noFill/>
            <a:ln>
              <a:noFill/>
            </a:ln>
            <a:effectLst/>
          </c:spPr>
          <c:txPr>
            <a:bodyPr rot="-5400000" spcFirstLastPara="1" vertOverflow="ellipsis" vert="horz" wrap="square" anchor="ctr" anchorCtr="1"/>
            <a:lstStyle/>
            <a:p>
              <a:pPr algn="ctr" rtl="0">
                <a:defRPr lang="fr-FR" sz="600" b="0" i="0" u="none" strike="noStrike" kern="1200" baseline="0" noProof="0" smtClean="0">
                  <a:solidFill>
                    <a:schemeClr val="bg2">
                      <a:lumMod val="7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37733632"/>
        <c:crosses val="autoZero"/>
        <c:crossBetween val="between"/>
        <c:majorUnit val="20"/>
      </c:valAx>
      <c:spPr>
        <a:noFill/>
        <a:ln w="25400">
          <a:noFill/>
        </a:ln>
        <a:effectLst/>
      </c:spPr>
    </c:plotArea>
    <c:legend>
      <c:legendPos val="r"/>
      <c:layout>
        <c:manualLayout>
          <c:xMode val="edge"/>
          <c:yMode val="edge"/>
          <c:x val="0.85253706386712569"/>
          <c:y val="7.0018626803516393E-2"/>
          <c:w val="0.1319367081202257"/>
          <c:h val="0.13651798259954595"/>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6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9.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rawings/drawing1.xml><?xml version="1.0" encoding="utf-8"?>
<c:userShapes xmlns:c="http://schemas.openxmlformats.org/drawingml/2006/chart">
  <cdr:relSizeAnchor xmlns:cdr="http://schemas.openxmlformats.org/drawingml/2006/chartDrawing">
    <cdr:from>
      <cdr:x>0.02751</cdr:x>
      <cdr:y>0.15379</cdr:y>
    </cdr:from>
    <cdr:to>
      <cdr:x>0.1551</cdr:x>
      <cdr:y>0.24006</cdr:y>
    </cdr:to>
    <cdr:sp macro="" textlink="">
      <cdr:nvSpPr>
        <cdr:cNvPr id="2" name="Rectangle 1">
          <a:extLst xmlns:a="http://schemas.openxmlformats.org/drawingml/2006/main">
            <a:ext uri="{FF2B5EF4-FFF2-40B4-BE49-F238E27FC236}">
              <a16:creationId xmlns:a16="http://schemas.microsoft.com/office/drawing/2014/main" id="{1DC80DE8-8B07-9B4D-BC1C-59E2455C2DA2}"/>
            </a:ext>
          </a:extLst>
        </cdr:cNvPr>
        <cdr:cNvSpPr/>
      </cdr:nvSpPr>
      <cdr:spPr>
        <a:xfrm xmlns:a="http://schemas.openxmlformats.org/drawingml/2006/main" flipH="1">
          <a:off x="82362" y="426769"/>
          <a:ext cx="382058" cy="23942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r" defTabSz="266299"/>
          <a:r>
            <a:rPr lang="fr-FR" sz="600" dirty="0">
              <a:solidFill>
                <a:schemeClr val="bg2">
                  <a:lumMod val="50000"/>
                </a:schemeClr>
              </a:solidFill>
            </a:rPr>
            <a:t>Île</a:t>
          </a:r>
        </a:p>
      </cdr:txBody>
    </cdr:sp>
  </cdr:relSizeAnchor>
  <cdr:relSizeAnchor xmlns:cdr="http://schemas.openxmlformats.org/drawingml/2006/chartDrawing">
    <cdr:from>
      <cdr:x>0</cdr:x>
      <cdr:y>0.398</cdr:y>
    </cdr:from>
    <cdr:to>
      <cdr:x>0.1551</cdr:x>
      <cdr:y>0.48428</cdr:y>
    </cdr:to>
    <cdr:sp macro="" textlink="">
      <cdr:nvSpPr>
        <cdr:cNvPr id="3" name="Rectangle 2">
          <a:extLst xmlns:a="http://schemas.openxmlformats.org/drawingml/2006/main">
            <a:ext uri="{FF2B5EF4-FFF2-40B4-BE49-F238E27FC236}">
              <a16:creationId xmlns:a16="http://schemas.microsoft.com/office/drawing/2014/main" id="{1DC80DE8-8B07-9B4D-BC1C-59E2455C2DA2}"/>
            </a:ext>
          </a:extLst>
        </cdr:cNvPr>
        <cdr:cNvSpPr/>
      </cdr:nvSpPr>
      <cdr:spPr>
        <a:xfrm xmlns:a="http://schemas.openxmlformats.org/drawingml/2006/main" flipH="1">
          <a:off x="0" y="1104484"/>
          <a:ext cx="464420" cy="23942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r" defTabSz="266299"/>
          <a:r>
            <a:rPr lang="fr-FR" sz="600" dirty="0">
              <a:solidFill>
                <a:schemeClr val="bg2">
                  <a:lumMod val="50000"/>
                </a:schemeClr>
              </a:solidFill>
            </a:rPr>
            <a:t>Niveau d’instruction de la femmes</a:t>
          </a:r>
        </a:p>
      </cdr:txBody>
    </cdr:sp>
  </cdr:relSizeAnchor>
  <cdr:relSizeAnchor xmlns:cdr="http://schemas.openxmlformats.org/drawingml/2006/chartDrawing">
    <cdr:from>
      <cdr:x>0.01257</cdr:x>
      <cdr:y>0.65778</cdr:y>
    </cdr:from>
    <cdr:to>
      <cdr:x>0.16767</cdr:x>
      <cdr:y>0.74405</cdr:y>
    </cdr:to>
    <cdr:sp macro="" textlink="">
      <cdr:nvSpPr>
        <cdr:cNvPr id="4" name="Rectangle 3">
          <a:extLst xmlns:a="http://schemas.openxmlformats.org/drawingml/2006/main">
            <a:ext uri="{FF2B5EF4-FFF2-40B4-BE49-F238E27FC236}">
              <a16:creationId xmlns:a16="http://schemas.microsoft.com/office/drawing/2014/main" id="{7B0195E2-8D1B-5A49-98EA-0069ED335157}"/>
            </a:ext>
          </a:extLst>
        </cdr:cNvPr>
        <cdr:cNvSpPr/>
      </cdr:nvSpPr>
      <cdr:spPr>
        <a:xfrm xmlns:a="http://schemas.openxmlformats.org/drawingml/2006/main" flipH="1">
          <a:off x="37640" y="1825369"/>
          <a:ext cx="464420" cy="23942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r" defTabSz="266299"/>
          <a:r>
            <a:rPr lang="fr-FR" sz="600" dirty="0">
              <a:solidFill>
                <a:schemeClr val="bg2">
                  <a:lumMod val="50000"/>
                </a:schemeClr>
              </a:solidFill>
            </a:rPr>
            <a:t>Quintile de l’indice de bien-être économique</a:t>
          </a:r>
        </a:p>
      </cdr:txBody>
    </cdr:sp>
  </cdr:relSizeAnchor>
</c:userShapes>
</file>

<file path=ppt/drawings/drawing2.xml><?xml version="1.0" encoding="utf-8"?>
<c:userShapes xmlns:c="http://schemas.openxmlformats.org/drawingml/2006/chart">
  <cdr:relSizeAnchor xmlns:cdr="http://schemas.openxmlformats.org/drawingml/2006/chartDrawing">
    <cdr:from>
      <cdr:x>0.66317</cdr:x>
      <cdr:y>0.89373</cdr:y>
    </cdr:from>
    <cdr:to>
      <cdr:x>0.77757</cdr:x>
      <cdr:y>0.97962</cdr:y>
    </cdr:to>
    <cdr:sp macro="" textlink="">
      <cdr:nvSpPr>
        <cdr:cNvPr id="2" name="Rectangle 1">
          <a:extLst xmlns:a="http://schemas.openxmlformats.org/drawingml/2006/main">
            <a:ext uri="{FF2B5EF4-FFF2-40B4-BE49-F238E27FC236}">
              <a16:creationId xmlns:a16="http://schemas.microsoft.com/office/drawing/2014/main" id="{DAD4120A-54EB-2048-B6F3-D75023C8A64E}"/>
            </a:ext>
          </a:extLst>
        </cdr:cNvPr>
        <cdr:cNvSpPr/>
      </cdr:nvSpPr>
      <cdr:spPr>
        <a:xfrm xmlns:a="http://schemas.openxmlformats.org/drawingml/2006/main" flipH="1">
          <a:off x="2214906" y="2491418"/>
          <a:ext cx="382058" cy="23942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defTabSz="266299"/>
          <a:r>
            <a:rPr lang="fr-FR" sz="600" dirty="0">
              <a:solidFill>
                <a:schemeClr val="bg2">
                  <a:lumMod val="50000"/>
                </a:schemeClr>
              </a:solidFill>
            </a:rPr>
            <a:t>Urbain</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1</cdr:x>
      <cdr:y>0.11636</cdr:y>
    </cdr:to>
    <cdr:sp macro="" textlink="">
      <cdr:nvSpPr>
        <cdr:cNvPr id="2" name="TextBox 37">
          <a:extLst xmlns:a="http://schemas.openxmlformats.org/drawingml/2006/main">
            <a:ext uri="{FF2B5EF4-FFF2-40B4-BE49-F238E27FC236}">
              <a16:creationId xmlns:a16="http://schemas.microsoft.com/office/drawing/2014/main" id="{47984F02-5142-4645-93FA-416A2AA09B29}"/>
            </a:ext>
          </a:extLst>
        </cdr:cNvPr>
        <cdr:cNvSpPr txBox="1"/>
      </cdr:nvSpPr>
      <cdr:spPr>
        <a:xfrm xmlns:a="http://schemas.openxmlformats.org/drawingml/2006/main">
          <a:off x="0" y="0"/>
          <a:ext cx="1526457" cy="18466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299" rtl="0" eaLnBrk="1" latinLnBrk="0" hangingPunct="1">
            <a:defRPr sz="1800" kern="1200">
              <a:solidFill>
                <a:schemeClr val="tx1"/>
              </a:solidFill>
              <a:latin typeface="+mn-lt"/>
              <a:ea typeface="+mn-ea"/>
              <a:cs typeface="+mn-cs"/>
            </a:defRPr>
          </a:lvl1pPr>
          <a:lvl2pPr marL="457150" algn="l" defTabSz="914299" rtl="0" eaLnBrk="1" latinLnBrk="0" hangingPunct="1">
            <a:defRPr sz="1800" kern="1200">
              <a:solidFill>
                <a:schemeClr val="tx1"/>
              </a:solidFill>
              <a:latin typeface="+mn-lt"/>
              <a:ea typeface="+mn-ea"/>
              <a:cs typeface="+mn-cs"/>
            </a:defRPr>
          </a:lvl2pPr>
          <a:lvl3pPr marL="914299" algn="l" defTabSz="914299" rtl="0" eaLnBrk="1" latinLnBrk="0" hangingPunct="1">
            <a:defRPr sz="1800" kern="1200">
              <a:solidFill>
                <a:schemeClr val="tx1"/>
              </a:solidFill>
              <a:latin typeface="+mn-lt"/>
              <a:ea typeface="+mn-ea"/>
              <a:cs typeface="+mn-cs"/>
            </a:defRPr>
          </a:lvl3pPr>
          <a:lvl4pPr marL="1371449" algn="l" defTabSz="914299" rtl="0" eaLnBrk="1" latinLnBrk="0" hangingPunct="1">
            <a:defRPr sz="1800" kern="1200">
              <a:solidFill>
                <a:schemeClr val="tx1"/>
              </a:solidFill>
              <a:latin typeface="+mn-lt"/>
              <a:ea typeface="+mn-ea"/>
              <a:cs typeface="+mn-cs"/>
            </a:defRPr>
          </a:lvl4pPr>
          <a:lvl5pPr marL="1828600" algn="l" defTabSz="914299" rtl="0" eaLnBrk="1" latinLnBrk="0" hangingPunct="1">
            <a:defRPr sz="1800" kern="1200">
              <a:solidFill>
                <a:schemeClr val="tx1"/>
              </a:solidFill>
              <a:latin typeface="+mn-lt"/>
              <a:ea typeface="+mn-ea"/>
              <a:cs typeface="+mn-cs"/>
            </a:defRPr>
          </a:lvl5pPr>
          <a:lvl6pPr marL="2285750" algn="l" defTabSz="914299" rtl="0" eaLnBrk="1" latinLnBrk="0" hangingPunct="1">
            <a:defRPr sz="1800" kern="1200">
              <a:solidFill>
                <a:schemeClr val="tx1"/>
              </a:solidFill>
              <a:latin typeface="+mn-lt"/>
              <a:ea typeface="+mn-ea"/>
              <a:cs typeface="+mn-cs"/>
            </a:defRPr>
          </a:lvl6pPr>
          <a:lvl7pPr marL="2742899" algn="l" defTabSz="914299" rtl="0" eaLnBrk="1" latinLnBrk="0" hangingPunct="1">
            <a:defRPr sz="1800" kern="1200">
              <a:solidFill>
                <a:schemeClr val="tx1"/>
              </a:solidFill>
              <a:latin typeface="+mn-lt"/>
              <a:ea typeface="+mn-ea"/>
              <a:cs typeface="+mn-cs"/>
            </a:defRPr>
          </a:lvl7pPr>
          <a:lvl8pPr marL="3200049" algn="l" defTabSz="914299" rtl="0" eaLnBrk="1" latinLnBrk="0" hangingPunct="1">
            <a:defRPr sz="1800" kern="1200">
              <a:solidFill>
                <a:schemeClr val="tx1"/>
              </a:solidFill>
              <a:latin typeface="+mn-lt"/>
              <a:ea typeface="+mn-ea"/>
              <a:cs typeface="+mn-cs"/>
            </a:defRPr>
          </a:lvl8pPr>
          <a:lvl9pPr marL="3657199" algn="l" defTabSz="914299" rtl="0" eaLnBrk="1" latinLnBrk="0" hangingPunct="1">
            <a:defRPr sz="1800" kern="1200">
              <a:solidFill>
                <a:schemeClr val="tx1"/>
              </a:solidFill>
              <a:latin typeface="+mn-lt"/>
              <a:ea typeface="+mn-ea"/>
              <a:cs typeface="+mn-cs"/>
            </a:defRPr>
          </a:lvl9pPr>
        </a:lstStyle>
        <a:p xmlns:a="http://schemas.openxmlformats.org/drawingml/2006/main">
          <a:endParaRPr lang="en-US" sz="600" dirty="0"/>
        </a:p>
      </cdr:txBody>
    </cdr:sp>
  </cdr:relSizeAnchor>
</c:userShapes>
</file>

<file path=ppt/drawings/drawing4.xml><?xml version="1.0" encoding="utf-8"?>
<c:userShapes xmlns:c="http://schemas.openxmlformats.org/drawingml/2006/chart">
  <cdr:relSizeAnchor xmlns:cdr="http://schemas.openxmlformats.org/drawingml/2006/chartDrawing">
    <cdr:from>
      <cdr:x>0.88723</cdr:x>
      <cdr:y>0.0652</cdr:y>
    </cdr:from>
    <cdr:to>
      <cdr:x>0.99304</cdr:x>
      <cdr:y>0.1193</cdr:y>
    </cdr:to>
    <cdr:sp macro="" textlink="">
      <cdr:nvSpPr>
        <cdr:cNvPr id="2" name="Rectangle 1">
          <a:extLst xmlns:a="http://schemas.openxmlformats.org/drawingml/2006/main">
            <a:ext uri="{FF2B5EF4-FFF2-40B4-BE49-F238E27FC236}">
              <a16:creationId xmlns:a16="http://schemas.microsoft.com/office/drawing/2014/main" id="{CF0EA181-974C-624E-A6FA-351287323FD0}"/>
            </a:ext>
          </a:extLst>
        </cdr:cNvPr>
        <cdr:cNvSpPr/>
      </cdr:nvSpPr>
      <cdr:spPr>
        <a:xfrm xmlns:a="http://schemas.openxmlformats.org/drawingml/2006/main" flipH="1">
          <a:off x="2956580" y="140786"/>
          <a:ext cx="352574" cy="11682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defTabSz="266299"/>
          <a:r>
            <a:rPr lang="fr-FR" sz="600" dirty="0">
              <a:solidFill>
                <a:schemeClr val="bg2">
                  <a:lumMod val="50000"/>
                </a:schemeClr>
              </a:solidFill>
            </a:rPr>
            <a:t>Urbain</a:t>
          </a:r>
        </a:p>
      </cdr:txBody>
    </cdr:sp>
  </cdr:relSizeAnchor>
</c:userShapes>
</file>

<file path=ppt/drawings/drawing5.xml><?xml version="1.0" encoding="utf-8"?>
<c:userShapes xmlns:c="http://schemas.openxmlformats.org/drawingml/2006/chart">
  <cdr:relSizeAnchor xmlns:cdr="http://schemas.openxmlformats.org/drawingml/2006/chartDrawing">
    <cdr:from>
      <cdr:x>0.10566</cdr:x>
      <cdr:y>0.89293</cdr:y>
    </cdr:from>
    <cdr:to>
      <cdr:x>0.32286</cdr:x>
      <cdr:y>0.94983</cdr:y>
    </cdr:to>
    <cdr:sp macro="" textlink="">
      <cdr:nvSpPr>
        <cdr:cNvPr id="6" name="Rectangle 5">
          <a:extLst xmlns:a="http://schemas.openxmlformats.org/drawingml/2006/main">
            <a:ext uri="{FF2B5EF4-FFF2-40B4-BE49-F238E27FC236}">
              <a16:creationId xmlns:a16="http://schemas.microsoft.com/office/drawing/2014/main" id="{BA43DADE-897C-B5EE-3F25-27E26893E35A}"/>
            </a:ext>
          </a:extLst>
        </cdr:cNvPr>
        <cdr:cNvSpPr/>
      </cdr:nvSpPr>
      <cdr:spPr>
        <a:xfrm xmlns:a="http://schemas.openxmlformats.org/drawingml/2006/main" flipH="1">
          <a:off x="314040" y="2280150"/>
          <a:ext cx="645585" cy="145310"/>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Milieu de résidence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0.33447</cdr:x>
      <cdr:y>0.89293</cdr:y>
    </cdr:from>
    <cdr:to>
      <cdr:x>0.55168</cdr:x>
      <cdr:y>1</cdr:y>
    </cdr:to>
    <cdr:sp macro="" textlink="">
      <cdr:nvSpPr>
        <cdr:cNvPr id="7" name="Rectangle 6">
          <a:extLst xmlns:a="http://schemas.openxmlformats.org/drawingml/2006/main">
            <a:ext uri="{FF2B5EF4-FFF2-40B4-BE49-F238E27FC236}">
              <a16:creationId xmlns:a16="http://schemas.microsoft.com/office/drawing/2014/main" id="{77C064E9-DC54-47A4-3919-A1E731ED141F}"/>
            </a:ext>
          </a:extLst>
        </cdr:cNvPr>
        <cdr:cNvSpPr/>
      </cdr:nvSpPr>
      <cdr:spPr>
        <a:xfrm xmlns:a="http://schemas.openxmlformats.org/drawingml/2006/main" flipH="1">
          <a:off x="994142" y="2381217"/>
          <a:ext cx="645614" cy="285540"/>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Quintile de l’indice de bien-être économique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0.54547</cdr:x>
      <cdr:y>0.89293</cdr:y>
    </cdr:from>
    <cdr:to>
      <cdr:x>0.81614</cdr:x>
      <cdr:y>1</cdr:y>
    </cdr:to>
    <cdr:sp macro="" textlink="">
      <cdr:nvSpPr>
        <cdr:cNvPr id="8" name="Rectangle 7">
          <a:extLst xmlns:a="http://schemas.openxmlformats.org/drawingml/2006/main">
            <a:ext uri="{FF2B5EF4-FFF2-40B4-BE49-F238E27FC236}">
              <a16:creationId xmlns:a16="http://schemas.microsoft.com/office/drawing/2014/main" id="{E57CA5C8-73BC-1016-5C54-3413E2F23981}"/>
            </a:ext>
          </a:extLst>
        </cdr:cNvPr>
        <cdr:cNvSpPr/>
      </cdr:nvSpPr>
      <cdr:spPr>
        <a:xfrm xmlns:a="http://schemas.openxmlformats.org/drawingml/2006/main" flipH="1">
          <a:off x="1621290" y="2280149"/>
          <a:ext cx="804513" cy="27342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Niveau d’instruction de la femme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0.81069</cdr:x>
      <cdr:y>0.897</cdr:y>
    </cdr:from>
    <cdr:to>
      <cdr:x>0.91308</cdr:x>
      <cdr:y>0.97067</cdr:y>
    </cdr:to>
    <cdr:sp macro="" textlink="">
      <cdr:nvSpPr>
        <cdr:cNvPr id="9" name="Rectangle 8">
          <a:extLst xmlns:a="http://schemas.openxmlformats.org/drawingml/2006/main">
            <a:ext uri="{FF2B5EF4-FFF2-40B4-BE49-F238E27FC236}">
              <a16:creationId xmlns:a16="http://schemas.microsoft.com/office/drawing/2014/main" id="{60779753-3DEE-9F4F-4BBD-F03EF4A6AD35}"/>
            </a:ext>
          </a:extLst>
        </cdr:cNvPr>
        <cdr:cNvSpPr/>
      </cdr:nvSpPr>
      <cdr:spPr>
        <a:xfrm xmlns:a="http://schemas.openxmlformats.org/drawingml/2006/main" flipH="1">
          <a:off x="2409624" y="2290543"/>
          <a:ext cx="304334" cy="18813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Âge </a:t>
          </a:r>
        </a:p>
      </cdr:txBody>
    </cdr:sp>
  </cdr:relSizeAnchor>
</c:userShapes>
</file>

<file path=ppt/drawings/drawing6.xml><?xml version="1.0" encoding="utf-8"?>
<c:userShapes xmlns:c="http://schemas.openxmlformats.org/drawingml/2006/chart">
  <cdr:relSizeAnchor xmlns:cdr="http://schemas.openxmlformats.org/drawingml/2006/chartDrawing">
    <cdr:from>
      <cdr:x>0.09172</cdr:x>
      <cdr:y>0.82311</cdr:y>
    </cdr:from>
    <cdr:to>
      <cdr:x>0.30892</cdr:x>
      <cdr:y>0.94394</cdr:y>
    </cdr:to>
    <cdr:sp macro="" textlink="">
      <cdr:nvSpPr>
        <cdr:cNvPr id="2" name="Rectangle 1">
          <a:extLst xmlns:a="http://schemas.openxmlformats.org/drawingml/2006/main">
            <a:ext uri="{FF2B5EF4-FFF2-40B4-BE49-F238E27FC236}">
              <a16:creationId xmlns:a16="http://schemas.microsoft.com/office/drawing/2014/main" id="{AE9792DB-CD71-5545-87D0-3ECBAEE89931}"/>
            </a:ext>
          </a:extLst>
        </cdr:cNvPr>
        <cdr:cNvSpPr/>
      </cdr:nvSpPr>
      <cdr:spPr>
        <a:xfrm xmlns:a="http://schemas.openxmlformats.org/drawingml/2006/main" flipH="1">
          <a:off x="272612" y="1862583"/>
          <a:ext cx="645585" cy="27342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Milieu de résidence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0.31947</cdr:x>
      <cdr:y>0.82311</cdr:y>
    </cdr:from>
    <cdr:to>
      <cdr:x>0.53668</cdr:x>
      <cdr:y>0.94394</cdr:y>
    </cdr:to>
    <cdr:sp macro="" textlink="">
      <cdr:nvSpPr>
        <cdr:cNvPr id="3" name="Rectangle 2">
          <a:extLst xmlns:a="http://schemas.openxmlformats.org/drawingml/2006/main">
            <a:ext uri="{FF2B5EF4-FFF2-40B4-BE49-F238E27FC236}">
              <a16:creationId xmlns:a16="http://schemas.microsoft.com/office/drawing/2014/main" id="{9132914F-12DB-F745-855E-8F01CEA23DA1}"/>
            </a:ext>
          </a:extLst>
        </cdr:cNvPr>
        <cdr:cNvSpPr/>
      </cdr:nvSpPr>
      <cdr:spPr>
        <a:xfrm xmlns:a="http://schemas.openxmlformats.org/drawingml/2006/main" flipH="1">
          <a:off x="949573" y="1862583"/>
          <a:ext cx="645614" cy="27342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Quintile de l’indice de bien-être économique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0.52947</cdr:x>
      <cdr:y>0.82311</cdr:y>
    </cdr:from>
    <cdr:to>
      <cdr:x>0.80014</cdr:x>
      <cdr:y>0.94394</cdr:y>
    </cdr:to>
    <cdr:sp macro="" textlink="">
      <cdr:nvSpPr>
        <cdr:cNvPr id="4" name="Rectangle 3">
          <a:extLst xmlns:a="http://schemas.openxmlformats.org/drawingml/2006/main">
            <a:ext uri="{FF2B5EF4-FFF2-40B4-BE49-F238E27FC236}">
              <a16:creationId xmlns:a16="http://schemas.microsoft.com/office/drawing/2014/main" id="{F4625F75-67FF-F849-B3AD-DEFB931B643E}"/>
            </a:ext>
          </a:extLst>
        </cdr:cNvPr>
        <cdr:cNvSpPr/>
      </cdr:nvSpPr>
      <cdr:spPr>
        <a:xfrm xmlns:a="http://schemas.openxmlformats.org/drawingml/2006/main" flipH="1">
          <a:off x="1573755" y="1862583"/>
          <a:ext cx="804513" cy="27342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Niveau d’instruction de la femme</a:t>
          </a:r>
        </a:p>
        <a:p xmlns:a="http://schemas.openxmlformats.org/drawingml/2006/main">
          <a:pPr algn="ctr" defTabSz="266299"/>
          <a:r>
            <a:rPr lang="fr-FR" sz="600" dirty="0">
              <a:solidFill>
                <a:schemeClr val="bg2">
                  <a:lumMod val="50000"/>
                </a:schemeClr>
              </a:solidFill>
            </a:rPr>
            <a:t> </a:t>
          </a:r>
        </a:p>
      </cdr:txBody>
    </cdr:sp>
  </cdr:relSizeAnchor>
</c:userShapes>
</file>

<file path=ppt/drawings/drawing7.xml><?xml version="1.0" encoding="utf-8"?>
<c:userShapes xmlns:c="http://schemas.openxmlformats.org/drawingml/2006/chart">
  <cdr:relSizeAnchor xmlns:cdr="http://schemas.openxmlformats.org/drawingml/2006/chartDrawing">
    <cdr:from>
      <cdr:x>0.15649</cdr:x>
      <cdr:y>0.0327</cdr:y>
    </cdr:from>
    <cdr:to>
      <cdr:x>0.72206</cdr:x>
      <cdr:y>0.16569</cdr:y>
    </cdr:to>
    <cdr:sp macro="" textlink="">
      <cdr:nvSpPr>
        <cdr:cNvPr id="2" name="Rectangle 1">
          <a:extLst xmlns:a="http://schemas.openxmlformats.org/drawingml/2006/main">
            <a:ext uri="{FF2B5EF4-FFF2-40B4-BE49-F238E27FC236}">
              <a16:creationId xmlns:a16="http://schemas.microsoft.com/office/drawing/2014/main" id="{FC641033-E6A5-FB4F-B387-202CA84340DA}"/>
            </a:ext>
          </a:extLst>
        </cdr:cNvPr>
        <cdr:cNvSpPr/>
      </cdr:nvSpPr>
      <cdr:spPr>
        <a:xfrm xmlns:a="http://schemas.openxmlformats.org/drawingml/2006/main" flipH="1">
          <a:off x="265660" y="49763"/>
          <a:ext cx="960147" cy="202349"/>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700" b="1" dirty="0">
              <a:solidFill>
                <a:schemeClr val="tx1"/>
              </a:solidFill>
            </a:rPr>
            <a:t>Type de méthode*</a:t>
          </a:r>
        </a:p>
        <a:p xmlns:a="http://schemas.openxmlformats.org/drawingml/2006/main">
          <a:pPr algn="ctr" defTabSz="266299"/>
          <a:r>
            <a:rPr lang="fr-FR" sz="600" dirty="0">
              <a:solidFill>
                <a:schemeClr val="bg2">
                  <a:lumMod val="50000"/>
                </a:schemeClr>
              </a:solidFill>
            </a:rPr>
            <a:t> </a:t>
          </a:r>
        </a:p>
      </cdr:txBody>
    </cdr:sp>
  </cdr:relSizeAnchor>
</c:userShapes>
</file>

<file path=ppt/drawings/drawing8.xml><?xml version="1.0" encoding="utf-8"?>
<c:userShapes xmlns:c="http://schemas.openxmlformats.org/drawingml/2006/chart">
  <cdr:relSizeAnchor xmlns:cdr="http://schemas.openxmlformats.org/drawingml/2006/chartDrawing">
    <cdr:from>
      <cdr:x>0.10392</cdr:x>
      <cdr:y>0.89319</cdr:y>
    </cdr:from>
    <cdr:to>
      <cdr:x>0.29319</cdr:x>
      <cdr:y>1</cdr:y>
    </cdr:to>
    <cdr:sp macro="" textlink="">
      <cdr:nvSpPr>
        <cdr:cNvPr id="2" name="Rectangle 1">
          <a:extLst xmlns:a="http://schemas.openxmlformats.org/drawingml/2006/main">
            <a:ext uri="{FF2B5EF4-FFF2-40B4-BE49-F238E27FC236}">
              <a16:creationId xmlns:a16="http://schemas.microsoft.com/office/drawing/2014/main" id="{85185C2C-BD57-2040-A48F-6E5E3B1375AD}"/>
            </a:ext>
          </a:extLst>
        </cdr:cNvPr>
        <cdr:cNvSpPr/>
      </cdr:nvSpPr>
      <cdr:spPr>
        <a:xfrm xmlns:a="http://schemas.openxmlformats.org/drawingml/2006/main" flipH="1">
          <a:off x="354461" y="1384463"/>
          <a:ext cx="645599" cy="165553"/>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Milieu de résidence</a:t>
          </a:r>
        </a:p>
        <a:p xmlns:a="http://schemas.openxmlformats.org/drawingml/2006/main">
          <a:pPr algn="ctr" defTabSz="266299"/>
          <a:r>
            <a:rPr lang="fr-FR" sz="600" dirty="0">
              <a:solidFill>
                <a:schemeClr val="bg2">
                  <a:lumMod val="50000"/>
                </a:schemeClr>
              </a:solidFill>
            </a:rPr>
            <a:t> </a:t>
          </a:r>
        </a:p>
      </cdr:txBody>
    </cdr:sp>
  </cdr:relSizeAnchor>
  <cdr:relSizeAnchor xmlns:cdr="http://schemas.openxmlformats.org/drawingml/2006/chartDrawing">
    <cdr:from>
      <cdr:x>0.31073</cdr:x>
      <cdr:y>0.89205</cdr:y>
    </cdr:from>
    <cdr:to>
      <cdr:x>0.5</cdr:x>
      <cdr:y>0.98528</cdr:y>
    </cdr:to>
    <cdr:sp macro="" textlink="">
      <cdr:nvSpPr>
        <cdr:cNvPr id="3" name="Rectangle 2">
          <a:extLst xmlns:a="http://schemas.openxmlformats.org/drawingml/2006/main">
            <a:ext uri="{FF2B5EF4-FFF2-40B4-BE49-F238E27FC236}">
              <a16:creationId xmlns:a16="http://schemas.microsoft.com/office/drawing/2014/main" id="{6644D542-3CDB-6B4A-876B-16C936421466}"/>
            </a:ext>
          </a:extLst>
        </cdr:cNvPr>
        <cdr:cNvSpPr/>
      </cdr:nvSpPr>
      <cdr:spPr>
        <a:xfrm xmlns:a="http://schemas.openxmlformats.org/drawingml/2006/main" flipH="1">
          <a:off x="1059902" y="1382687"/>
          <a:ext cx="645603" cy="144520"/>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500" dirty="0">
              <a:solidFill>
                <a:schemeClr val="bg2">
                  <a:lumMod val="50000"/>
                </a:schemeClr>
              </a:solidFill>
            </a:rPr>
            <a:t>Quintile de l’indice de bien-être économique</a:t>
          </a:r>
        </a:p>
      </cdr:txBody>
    </cdr:sp>
  </cdr:relSizeAnchor>
  <cdr:relSizeAnchor xmlns:cdr="http://schemas.openxmlformats.org/drawingml/2006/chartDrawing">
    <cdr:from>
      <cdr:x>0.5</cdr:x>
      <cdr:y>0.91045</cdr:y>
    </cdr:from>
    <cdr:to>
      <cdr:x>0.79104</cdr:x>
      <cdr:y>0.98926</cdr:y>
    </cdr:to>
    <cdr:sp macro="" textlink="">
      <cdr:nvSpPr>
        <cdr:cNvPr id="4" name="Rectangle 3">
          <a:extLst xmlns:a="http://schemas.openxmlformats.org/drawingml/2006/main">
            <a:ext uri="{FF2B5EF4-FFF2-40B4-BE49-F238E27FC236}">
              <a16:creationId xmlns:a16="http://schemas.microsoft.com/office/drawing/2014/main" id="{13F49F6C-D256-EF42-8125-2E3A7007DA8F}"/>
            </a:ext>
          </a:extLst>
        </cdr:cNvPr>
        <cdr:cNvSpPr/>
      </cdr:nvSpPr>
      <cdr:spPr>
        <a:xfrm xmlns:a="http://schemas.openxmlformats.org/drawingml/2006/main" flipH="1">
          <a:off x="1705505" y="1411206"/>
          <a:ext cx="992743" cy="122157"/>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Niveau d’instruction de la femme</a:t>
          </a:r>
        </a:p>
      </cdr:txBody>
    </cdr:sp>
  </cdr:relSizeAnchor>
  <cdr:relSizeAnchor xmlns:cdr="http://schemas.openxmlformats.org/drawingml/2006/chartDrawing">
    <cdr:from>
      <cdr:x>0.77042</cdr:x>
      <cdr:y>0.91099</cdr:y>
    </cdr:from>
    <cdr:to>
      <cdr:x>0.94638</cdr:x>
      <cdr:y>0.99353</cdr:y>
    </cdr:to>
    <cdr:sp macro="" textlink="">
      <cdr:nvSpPr>
        <cdr:cNvPr id="5" name="Rectangle 4">
          <a:extLst xmlns:a="http://schemas.openxmlformats.org/drawingml/2006/main">
            <a:ext uri="{FF2B5EF4-FFF2-40B4-BE49-F238E27FC236}">
              <a16:creationId xmlns:a16="http://schemas.microsoft.com/office/drawing/2014/main" id="{4882C1F2-E679-2444-BC77-DF50E956C780}"/>
            </a:ext>
          </a:extLst>
        </cdr:cNvPr>
        <cdr:cNvSpPr/>
      </cdr:nvSpPr>
      <cdr:spPr>
        <a:xfrm xmlns:a="http://schemas.openxmlformats.org/drawingml/2006/main" flipH="1">
          <a:off x="2627907" y="1412050"/>
          <a:ext cx="600221" cy="127937"/>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0" tIns="36000" rIns="0" bIns="3600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defTabSz="266299"/>
          <a:r>
            <a:rPr lang="fr-FR" sz="600" dirty="0">
              <a:solidFill>
                <a:schemeClr val="bg2">
                  <a:lumMod val="50000"/>
                </a:schemeClr>
              </a:solidFill>
            </a:rPr>
            <a:t>Âge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4C0A4B3-D667-4A0D-A43B-9236A7CBF396}" type="datetimeFigureOut">
              <a:rPr lang="en-US" smtClean="0"/>
              <a:t>9/10/2023</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74C411E-913F-4880-A1AB-45AA86058C11}" type="slidenum">
              <a:rPr lang="en-US" smtClean="0"/>
              <a:t>‹#›</a:t>
            </a:fld>
            <a:endParaRPr lang="en-US"/>
          </a:p>
        </p:txBody>
      </p:sp>
    </p:spTree>
    <p:extLst>
      <p:ext uri="{BB962C8B-B14F-4D97-AF65-F5344CB8AC3E}">
        <p14:creationId xmlns:p14="http://schemas.microsoft.com/office/powerpoint/2010/main" val="3687524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C411E-913F-4880-A1AB-45AA86058C11}" type="slidenum">
              <a:rPr lang="en-US" smtClean="0"/>
              <a:t>1</a:t>
            </a:fld>
            <a:endParaRPr lang="en-US"/>
          </a:p>
        </p:txBody>
      </p:sp>
    </p:spTree>
    <p:extLst>
      <p:ext uri="{BB962C8B-B14F-4D97-AF65-F5344CB8AC3E}">
        <p14:creationId xmlns:p14="http://schemas.microsoft.com/office/powerpoint/2010/main" val="1396368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678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8912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2.png"/><Relationship Id="rId5" Type="http://schemas.openxmlformats.org/officeDocument/2006/relationships/chart" Target="../charts/chart2.xml"/><Relationship Id="rId4" Type="http://schemas.openxmlformats.org/officeDocument/2006/relationships/chart" Target="../charts/chart1.xm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chart" Target="../charts/chart10.xml"/><Relationship Id="rId3" Type="http://schemas.openxmlformats.org/officeDocument/2006/relationships/chart" Target="../charts/chart5.xml"/><Relationship Id="rId7" Type="http://schemas.openxmlformats.org/officeDocument/2006/relationships/chart" Target="../charts/chart9.xml"/><Relationship Id="rId2" Type="http://schemas.openxmlformats.org/officeDocument/2006/relationships/chart" Target="../charts/chart4.xml"/><Relationship Id="rId1" Type="http://schemas.openxmlformats.org/officeDocument/2006/relationships/slideLayout" Target="../slideLayouts/slideLayout8.xml"/><Relationship Id="rId6" Type="http://schemas.openxmlformats.org/officeDocument/2006/relationships/chart" Target="../charts/chart8.xml"/><Relationship Id="rId5" Type="http://schemas.openxmlformats.org/officeDocument/2006/relationships/chart" Target="../charts/chart7.xml"/><Relationship Id="rId10" Type="http://schemas.openxmlformats.org/officeDocument/2006/relationships/chart" Target="../charts/chart12.xml"/><Relationship Id="rId4" Type="http://schemas.openxmlformats.org/officeDocument/2006/relationships/chart" Target="../charts/chart6.xml"/><Relationship Id="rId9" Type="http://schemas.openxmlformats.org/officeDocument/2006/relationships/chart" Target="../charts/chart11.xml"/></Relationships>
</file>

<file path=ppt/slides/_rels/slide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310356" y="2415158"/>
            <a:ext cx="4135695" cy="39426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endParaRPr lang="fr-FR" sz="700" dirty="0"/>
          </a:p>
        </p:txBody>
      </p:sp>
      <p:grpSp>
        <p:nvGrpSpPr>
          <p:cNvPr id="30" name="Group 29"/>
          <p:cNvGrpSpPr/>
          <p:nvPr/>
        </p:nvGrpSpPr>
        <p:grpSpPr>
          <a:xfrm>
            <a:off x="372332" y="379124"/>
            <a:ext cx="6961789" cy="1562245"/>
            <a:chOff x="405303" y="2098102"/>
            <a:chExt cx="6961789" cy="1562245"/>
          </a:xfrm>
        </p:grpSpPr>
        <p:pic>
          <p:nvPicPr>
            <p:cNvPr id="38" name="Picture 37"/>
            <p:cNvPicPr>
              <a:picLocks noChangeAspect="1"/>
            </p:cNvPicPr>
            <p:nvPr/>
          </p:nvPicPr>
          <p:blipFill rotWithShape="1">
            <a:blip r:embed="rId3">
              <a:extLst>
                <a:ext uri="{28A0092B-C50C-407E-A947-70E740481C1C}">
                  <a14:useLocalDpi xmlns:a14="http://schemas.microsoft.com/office/drawing/2010/main" val="0"/>
                </a:ext>
              </a:extLst>
            </a:blip>
            <a:srcRect r="29949"/>
            <a:stretch/>
          </p:blipFill>
          <p:spPr>
            <a:xfrm>
              <a:off x="405303" y="2098102"/>
              <a:ext cx="6961789" cy="1562245"/>
            </a:xfrm>
            <a:prstGeom prst="rect">
              <a:avLst/>
            </a:prstGeom>
          </p:spPr>
        </p:pic>
        <p:pic>
          <p:nvPicPr>
            <p:cNvPr id="43" name="Picture 42"/>
            <p:cNvPicPr>
              <a:picLocks noChangeAspect="1"/>
            </p:cNvPicPr>
            <p:nvPr/>
          </p:nvPicPr>
          <p:blipFill rotWithShape="1">
            <a:blip r:embed="rId3">
              <a:extLst>
                <a:ext uri="{28A0092B-C50C-407E-A947-70E740481C1C}">
                  <a14:useLocalDpi xmlns:a14="http://schemas.microsoft.com/office/drawing/2010/main" val="0"/>
                </a:ext>
              </a:extLst>
            </a:blip>
            <a:srcRect l="71145" t="65681" b="5053"/>
            <a:stretch/>
          </p:blipFill>
          <p:spPr>
            <a:xfrm>
              <a:off x="5358302" y="2171242"/>
              <a:ext cx="2008789" cy="457200"/>
            </a:xfrm>
            <a:prstGeom prst="rect">
              <a:avLst/>
            </a:prstGeom>
          </p:spPr>
        </p:pic>
      </p:grpSp>
      <p:sp>
        <p:nvSpPr>
          <p:cNvPr id="44" name="TextBox 43"/>
          <p:cNvSpPr txBox="1"/>
          <p:nvPr/>
        </p:nvSpPr>
        <p:spPr>
          <a:xfrm>
            <a:off x="410867" y="345503"/>
            <a:ext cx="2899719" cy="1077218"/>
          </a:xfrm>
          <a:prstGeom prst="rect">
            <a:avLst/>
          </a:prstGeom>
          <a:noFill/>
        </p:spPr>
        <p:txBody>
          <a:bodyPr wrap="square" rtlCol="0">
            <a:spAutoFit/>
          </a:bodyPr>
          <a:lstStyle/>
          <a:p>
            <a:r>
              <a:rPr lang="fr-FR" sz="3200" b="1" dirty="0">
                <a:solidFill>
                  <a:schemeClr val="bg1"/>
                </a:solidFill>
              </a:rPr>
              <a:t>Comores</a:t>
            </a:r>
            <a:endParaRPr lang="fr-FR" sz="3200" dirty="0">
              <a:solidFill>
                <a:schemeClr val="bg1"/>
              </a:solidFill>
            </a:endParaRPr>
          </a:p>
          <a:p>
            <a:r>
              <a:rPr lang="fr-FR" sz="3200" dirty="0">
                <a:solidFill>
                  <a:schemeClr val="bg1"/>
                </a:solidFill>
              </a:rPr>
              <a:t>2022</a:t>
            </a:r>
          </a:p>
        </p:txBody>
      </p:sp>
      <p:sp>
        <p:nvSpPr>
          <p:cNvPr id="45" name="TextBox 44"/>
          <p:cNvSpPr txBox="1"/>
          <p:nvPr/>
        </p:nvSpPr>
        <p:spPr>
          <a:xfrm>
            <a:off x="372332" y="1542529"/>
            <a:ext cx="4429813" cy="400110"/>
          </a:xfrm>
          <a:prstGeom prst="rect">
            <a:avLst/>
          </a:prstGeom>
          <a:noFill/>
        </p:spPr>
        <p:txBody>
          <a:bodyPr wrap="square" rtlCol="0">
            <a:spAutoFit/>
          </a:bodyPr>
          <a:lstStyle/>
          <a:p>
            <a:r>
              <a:rPr lang="fr-FR" sz="2000" b="1" dirty="0">
                <a:solidFill>
                  <a:schemeClr val="bg1"/>
                </a:solidFill>
                <a:latin typeface="+mj-lt"/>
              </a:rPr>
              <a:t>Fécondité et planification familiale</a:t>
            </a:r>
          </a:p>
        </p:txBody>
      </p:sp>
      <p:sp>
        <p:nvSpPr>
          <p:cNvPr id="47" name="TextBox 46"/>
          <p:cNvSpPr txBox="1"/>
          <p:nvPr/>
        </p:nvSpPr>
        <p:spPr>
          <a:xfrm>
            <a:off x="372332" y="2066889"/>
            <a:ext cx="4681353" cy="276999"/>
          </a:xfrm>
          <a:prstGeom prst="rect">
            <a:avLst/>
          </a:prstGeom>
          <a:noFill/>
        </p:spPr>
        <p:txBody>
          <a:bodyPr wrap="square" rtlCol="0">
            <a:spAutoFit/>
          </a:bodyPr>
          <a:lstStyle/>
          <a:p>
            <a:r>
              <a:rPr lang="fr-FR" sz="1200" b="1" dirty="0">
                <a:solidFill>
                  <a:srgbClr val="4C545A"/>
                </a:solidFill>
                <a:latin typeface="+mj-lt"/>
              </a:rPr>
              <a:t>Fécondité</a:t>
            </a:r>
          </a:p>
        </p:txBody>
      </p:sp>
      <p:cxnSp>
        <p:nvCxnSpPr>
          <p:cNvPr id="48" name="Straight Connector 47"/>
          <p:cNvCxnSpPr/>
          <p:nvPr/>
        </p:nvCxnSpPr>
        <p:spPr>
          <a:xfrm>
            <a:off x="431111" y="2375437"/>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84358" y="6614334"/>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467768" y="2469595"/>
            <a:ext cx="3724078" cy="261610"/>
          </a:xfrm>
          <a:prstGeom prst="rect">
            <a:avLst/>
          </a:prstGeom>
          <a:noFill/>
        </p:spPr>
        <p:txBody>
          <a:bodyPr wrap="square" rtlCol="0">
            <a:spAutoFit/>
          </a:bodyPr>
          <a:lstStyle/>
          <a:p>
            <a:r>
              <a:rPr lang="fr-FR" sz="1100" b="1" dirty="0">
                <a:solidFill>
                  <a:srgbClr val="4C545A"/>
                </a:solidFill>
                <a:latin typeface="+mj-lt"/>
              </a:rPr>
              <a:t>Taux de fécondité par âge spécifique</a:t>
            </a:r>
          </a:p>
        </p:txBody>
      </p:sp>
      <p:sp>
        <p:nvSpPr>
          <p:cNvPr id="54" name="TextBox 53"/>
          <p:cNvSpPr txBox="1"/>
          <p:nvPr/>
        </p:nvSpPr>
        <p:spPr>
          <a:xfrm>
            <a:off x="410867" y="6319900"/>
            <a:ext cx="4035184" cy="261610"/>
          </a:xfrm>
          <a:prstGeom prst="rect">
            <a:avLst/>
          </a:prstGeom>
          <a:noFill/>
        </p:spPr>
        <p:txBody>
          <a:bodyPr wrap="square" rtlCol="0">
            <a:spAutoFit/>
          </a:bodyPr>
          <a:lstStyle/>
          <a:p>
            <a:r>
              <a:rPr lang="fr-FR" sz="1100" b="1" dirty="0">
                <a:solidFill>
                  <a:srgbClr val="4C545A"/>
                </a:solidFill>
                <a:latin typeface="+mj-lt"/>
              </a:rPr>
              <a:t>Taux de natalité chez les adolescentes : ODD, indicateur 3.7.2</a:t>
            </a:r>
          </a:p>
        </p:txBody>
      </p:sp>
      <p:sp>
        <p:nvSpPr>
          <p:cNvPr id="55" name="TextBox 54"/>
          <p:cNvSpPr txBox="1"/>
          <p:nvPr/>
        </p:nvSpPr>
        <p:spPr>
          <a:xfrm>
            <a:off x="494111" y="9319565"/>
            <a:ext cx="3145167" cy="276999"/>
          </a:xfrm>
          <a:prstGeom prst="rect">
            <a:avLst/>
          </a:prstGeom>
          <a:noFill/>
        </p:spPr>
        <p:txBody>
          <a:bodyPr wrap="square" rtlCol="0">
            <a:spAutoFit/>
          </a:bodyPr>
          <a:lstStyle/>
          <a:p>
            <a:r>
              <a:rPr lang="fr-FR" sz="600" dirty="0"/>
              <a:t>Taux de natalité par âge des adolescentes âgées de 15 à 19 ans pour la période de trois ans précédant l’enquête</a:t>
            </a:r>
            <a:endParaRPr lang="fr-FR" sz="100" dirty="0">
              <a:solidFill>
                <a:srgbClr val="FF0000"/>
              </a:solidFill>
            </a:endParaRPr>
          </a:p>
        </p:txBody>
      </p:sp>
      <p:sp>
        <p:nvSpPr>
          <p:cNvPr id="56" name="TextBox 55"/>
          <p:cNvSpPr txBox="1"/>
          <p:nvPr/>
        </p:nvSpPr>
        <p:spPr>
          <a:xfrm>
            <a:off x="4574336" y="5600802"/>
            <a:ext cx="3145167" cy="276999"/>
          </a:xfrm>
          <a:prstGeom prst="rect">
            <a:avLst/>
          </a:prstGeom>
          <a:noFill/>
        </p:spPr>
        <p:txBody>
          <a:bodyPr wrap="square" rtlCol="0">
            <a:spAutoFit/>
          </a:bodyPr>
          <a:lstStyle/>
          <a:p>
            <a:r>
              <a:rPr lang="fr-FR" sz="600" dirty="0"/>
              <a:t>L’indice synthétique de fécondité (ISF) est calculé en additionnant les taux de fécondité par âge calculés pour chacun des groupes d’âge de 5 ans des femmes âgées de 15 à 49 ans.</a:t>
            </a:r>
            <a:endParaRPr lang="fr-FR" sz="600" dirty="0">
              <a:solidFill>
                <a:srgbClr val="FF0000"/>
              </a:solidFill>
            </a:endParaRPr>
          </a:p>
        </p:txBody>
      </p:sp>
      <p:sp>
        <p:nvSpPr>
          <p:cNvPr id="57" name="TextBox 56"/>
          <p:cNvSpPr txBox="1"/>
          <p:nvPr/>
        </p:nvSpPr>
        <p:spPr>
          <a:xfrm>
            <a:off x="4501999" y="2448638"/>
            <a:ext cx="2983450" cy="261610"/>
          </a:xfrm>
          <a:prstGeom prst="rect">
            <a:avLst/>
          </a:prstGeom>
          <a:noFill/>
        </p:spPr>
        <p:txBody>
          <a:bodyPr wrap="square" rtlCol="0">
            <a:spAutoFit/>
          </a:bodyPr>
          <a:lstStyle/>
          <a:p>
            <a:r>
              <a:rPr lang="fr-FR" sz="1100" b="1" dirty="0">
                <a:solidFill>
                  <a:srgbClr val="4C545A"/>
                </a:solidFill>
                <a:latin typeface="+mj-lt"/>
              </a:rPr>
              <a:t>Indice synthétique de fécondité</a:t>
            </a:r>
          </a:p>
        </p:txBody>
      </p:sp>
      <p:graphicFrame>
        <p:nvGraphicFramePr>
          <p:cNvPr id="58" name="Chart 57"/>
          <p:cNvGraphicFramePr/>
          <p:nvPr>
            <p:extLst>
              <p:ext uri="{D42A27DB-BD31-4B8C-83A1-F6EECF244321}">
                <p14:modId xmlns:p14="http://schemas.microsoft.com/office/powerpoint/2010/main" val="417624821"/>
              </p:ext>
            </p:extLst>
          </p:nvPr>
        </p:nvGraphicFramePr>
        <p:xfrm>
          <a:off x="4589265" y="2863862"/>
          <a:ext cx="2994303" cy="27750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9" name="Content Placeholder 6">
            <a:extLst>
              <a:ext uri="{FF2B5EF4-FFF2-40B4-BE49-F238E27FC236}">
                <a16:creationId xmlns:a16="http://schemas.microsoft.com/office/drawing/2014/main" id="{8C0C1AC0-7A73-42F1-BB29-0D6CA89E5902}"/>
              </a:ext>
            </a:extLst>
          </p:cNvPr>
          <p:cNvGraphicFramePr>
            <a:graphicFrameLocks/>
          </p:cNvGraphicFramePr>
          <p:nvPr>
            <p:extLst>
              <p:ext uri="{D42A27DB-BD31-4B8C-83A1-F6EECF244321}">
                <p14:modId xmlns:p14="http://schemas.microsoft.com/office/powerpoint/2010/main" val="324885210"/>
              </p:ext>
            </p:extLst>
          </p:nvPr>
        </p:nvGraphicFramePr>
        <p:xfrm>
          <a:off x="431111" y="6788677"/>
          <a:ext cx="4130605" cy="2583759"/>
        </p:xfrm>
        <a:graphic>
          <a:graphicData uri="http://schemas.openxmlformats.org/drawingml/2006/chart">
            <c:chart xmlns:c="http://schemas.openxmlformats.org/drawingml/2006/chart" xmlns:r="http://schemas.openxmlformats.org/officeDocument/2006/relationships" r:id="rId5"/>
          </a:graphicData>
        </a:graphic>
      </p:graphicFrame>
      <p:sp>
        <p:nvSpPr>
          <p:cNvPr id="27" name="TextBox 26">
            <a:extLst>
              <a:ext uri="{FF2B5EF4-FFF2-40B4-BE49-F238E27FC236}">
                <a16:creationId xmlns:a16="http://schemas.microsoft.com/office/drawing/2014/main" id="{5D91CDF6-F049-404E-B358-24A903E841B0}"/>
              </a:ext>
            </a:extLst>
          </p:cNvPr>
          <p:cNvSpPr txBox="1"/>
          <p:nvPr/>
        </p:nvSpPr>
        <p:spPr>
          <a:xfrm>
            <a:off x="525690" y="5652606"/>
            <a:ext cx="3145167" cy="369332"/>
          </a:xfrm>
          <a:prstGeom prst="rect">
            <a:avLst/>
          </a:prstGeom>
          <a:noFill/>
        </p:spPr>
        <p:txBody>
          <a:bodyPr wrap="square" rtlCol="0">
            <a:spAutoFit/>
          </a:bodyPr>
          <a:lstStyle/>
          <a:p>
            <a:r>
              <a:rPr lang="fr-FR" sz="600" dirty="0"/>
              <a:t>Les taux de fécondité par âge correspondent au nombre de naissances vivantes au cours des trois dernières années, divisé par le nombre moyen de femmes dans ce groupe d'âge au cours de la même période, exprimé pour 1 000 femmes.</a:t>
            </a:r>
            <a:endParaRPr lang="en-US" sz="100" dirty="0">
              <a:solidFill>
                <a:srgbClr val="FF0000"/>
              </a:solidFill>
            </a:endParaRPr>
          </a:p>
        </p:txBody>
      </p:sp>
      <p:sp>
        <p:nvSpPr>
          <p:cNvPr id="23" name="Rectangle 22"/>
          <p:cNvSpPr/>
          <p:nvPr/>
        </p:nvSpPr>
        <p:spPr>
          <a:xfrm>
            <a:off x="4808574" y="7002538"/>
            <a:ext cx="2490564" cy="215975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800" dirty="0"/>
              <a:t>L'indicateur ODD 3.7.2 relatif au taux de natalité des adolescentes est sous la cible 3.7 : d'ici à 2030, garantir l'accès universel aux services de soins de santé sexuelle et reproductive, y compris pour la planification familiale, l'information et l'éducation, et l'intégration de la santé reproductive dans les stratégies et programmes nationaux.</a:t>
            </a:r>
          </a:p>
          <a:p>
            <a:pPr algn="just"/>
            <a:endParaRPr lang="fr-FR" sz="800" dirty="0"/>
          </a:p>
          <a:p>
            <a:pPr algn="just"/>
            <a:r>
              <a:rPr lang="fr-FR" sz="800" dirty="0"/>
              <a:t>Réduire la fécondité des adolescentes et s’attaquer aux multiples facteurs qui la sous-tendent sont essentiels pour améliorer la santé sexuelle et reproductive ainsi que le bien-être social et économique des adolescentes. La prévention des naissances précoces dans la vie de la femme est une mesure importante pour améliorer la santé maternelle et réduire la mortalité infantile.</a:t>
            </a:r>
            <a:endParaRPr lang="en-US" sz="800" dirty="0"/>
          </a:p>
        </p:txBody>
      </p:sp>
      <p:pic>
        <p:nvPicPr>
          <p:cNvPr id="26" name="Picture 25"/>
          <p:cNvPicPr>
            <a:picLocks noChangeAspect="1"/>
          </p:cNvPicPr>
          <p:nvPr/>
        </p:nvPicPr>
        <p:blipFill>
          <a:blip r:embed="rId6"/>
          <a:stretch>
            <a:fillRect/>
          </a:stretch>
        </p:blipFill>
        <p:spPr>
          <a:xfrm>
            <a:off x="5579876" y="1534705"/>
            <a:ext cx="1719262" cy="379456"/>
          </a:xfrm>
          <a:prstGeom prst="rect">
            <a:avLst/>
          </a:prstGeom>
        </p:spPr>
      </p:pic>
      <p:graphicFrame>
        <p:nvGraphicFramePr>
          <p:cNvPr id="31" name="Chart 30">
            <a:extLst>
              <a:ext uri="{FF2B5EF4-FFF2-40B4-BE49-F238E27FC236}">
                <a16:creationId xmlns:a16="http://schemas.microsoft.com/office/drawing/2014/main" id="{121EE79D-2CD0-45D3-91C3-0B1AFE204AFE}"/>
              </a:ext>
            </a:extLst>
          </p:cNvPr>
          <p:cNvGraphicFramePr>
            <a:graphicFrameLocks/>
          </p:cNvGraphicFramePr>
          <p:nvPr>
            <p:extLst>
              <p:ext uri="{D42A27DB-BD31-4B8C-83A1-F6EECF244321}">
                <p14:modId xmlns:p14="http://schemas.microsoft.com/office/powerpoint/2010/main" val="3179057820"/>
              </p:ext>
            </p:extLst>
          </p:nvPr>
        </p:nvGraphicFramePr>
        <p:xfrm>
          <a:off x="372332" y="2785642"/>
          <a:ext cx="3577368" cy="2787650"/>
        </p:xfrm>
        <a:graphic>
          <a:graphicData uri="http://schemas.openxmlformats.org/drawingml/2006/chart">
            <c:chart xmlns:c="http://schemas.openxmlformats.org/drawingml/2006/chart" xmlns:r="http://schemas.openxmlformats.org/officeDocument/2006/relationships" r:id="rId7"/>
          </a:graphicData>
        </a:graphic>
      </p:graphicFrame>
      <p:pic>
        <p:nvPicPr>
          <p:cNvPr id="2" name="Picture 45">
            <a:extLst>
              <a:ext uri="{FF2B5EF4-FFF2-40B4-BE49-F238E27FC236}">
                <a16:creationId xmlns:a16="http://schemas.microsoft.com/office/drawing/2014/main" id="{84364C5D-3001-010D-6723-9A0FE51CCE2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89349" y="2037158"/>
            <a:ext cx="876135" cy="212502"/>
          </a:xfrm>
          <a:prstGeom prst="rect">
            <a:avLst/>
          </a:prstGeom>
        </p:spPr>
      </p:pic>
      <p:pic>
        <p:nvPicPr>
          <p:cNvPr id="3" name="Image 2">
            <a:extLst>
              <a:ext uri="{FF2B5EF4-FFF2-40B4-BE49-F238E27FC236}">
                <a16:creationId xmlns:a16="http://schemas.microsoft.com/office/drawing/2014/main" id="{10E77345-E42A-BE40-C812-2BFC4182FB42}"/>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574538" y="1948989"/>
            <a:ext cx="716280" cy="304800"/>
          </a:xfrm>
          <a:prstGeom prst="rect">
            <a:avLst/>
          </a:prstGeom>
          <a:noFill/>
          <a:ln>
            <a:noFill/>
          </a:ln>
        </p:spPr>
      </p:pic>
    </p:spTree>
    <p:extLst>
      <p:ext uri="{BB962C8B-B14F-4D97-AF65-F5344CB8AC3E}">
        <p14:creationId xmlns:p14="http://schemas.microsoft.com/office/powerpoint/2010/main" val="1554034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 name="Content Placeholder 6">
            <a:extLst>
              <a:ext uri="{FF2B5EF4-FFF2-40B4-BE49-F238E27FC236}">
                <a16:creationId xmlns:a16="http://schemas.microsoft.com/office/drawing/2014/main" id="{B73E46B1-238A-41CC-B21F-9EF7F41CB9C5}"/>
              </a:ext>
            </a:extLst>
          </p:cNvPr>
          <p:cNvGraphicFramePr>
            <a:graphicFrameLocks/>
          </p:cNvGraphicFramePr>
          <p:nvPr>
            <p:extLst>
              <p:ext uri="{D42A27DB-BD31-4B8C-83A1-F6EECF244321}">
                <p14:modId xmlns:p14="http://schemas.microsoft.com/office/powerpoint/2010/main" val="2479803518"/>
              </p:ext>
            </p:extLst>
          </p:nvPr>
        </p:nvGraphicFramePr>
        <p:xfrm>
          <a:off x="253643" y="625463"/>
          <a:ext cx="3213556" cy="2598672"/>
        </p:xfrm>
        <a:graphic>
          <a:graphicData uri="http://schemas.openxmlformats.org/drawingml/2006/chart">
            <c:chart xmlns:c="http://schemas.openxmlformats.org/drawingml/2006/chart" xmlns:r="http://schemas.openxmlformats.org/officeDocument/2006/relationships" r:id="rId2"/>
          </a:graphicData>
        </a:graphic>
      </p:graphicFrame>
      <p:sp>
        <p:nvSpPr>
          <p:cNvPr id="31" name="TextBox 30"/>
          <p:cNvSpPr txBox="1"/>
          <p:nvPr/>
        </p:nvSpPr>
        <p:spPr>
          <a:xfrm>
            <a:off x="425579" y="269601"/>
            <a:ext cx="2983671" cy="276999"/>
          </a:xfrm>
          <a:prstGeom prst="rect">
            <a:avLst/>
          </a:prstGeom>
          <a:noFill/>
        </p:spPr>
        <p:txBody>
          <a:bodyPr wrap="square" rtlCol="0">
            <a:spAutoFit/>
          </a:bodyPr>
          <a:lstStyle/>
          <a:p>
            <a:r>
              <a:rPr lang="fr-CA" sz="1200" b="1" dirty="0">
                <a:solidFill>
                  <a:srgbClr val="4C545A"/>
                </a:solidFill>
                <a:latin typeface="+mj-lt"/>
              </a:rPr>
              <a:t>Maternité précoce – avant l’âge de 18 ans</a:t>
            </a:r>
          </a:p>
        </p:txBody>
      </p:sp>
      <p:cxnSp>
        <p:nvCxnSpPr>
          <p:cNvPr id="35" name="Straight Connector 34"/>
          <p:cNvCxnSpPr>
            <a:cxnSpLocks/>
          </p:cNvCxnSpPr>
          <p:nvPr/>
        </p:nvCxnSpPr>
        <p:spPr>
          <a:xfrm>
            <a:off x="402706" y="3513772"/>
            <a:ext cx="702606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29881" y="3202147"/>
            <a:ext cx="5520631" cy="276999"/>
          </a:xfrm>
          <a:prstGeom prst="rect">
            <a:avLst/>
          </a:prstGeom>
          <a:noFill/>
        </p:spPr>
        <p:txBody>
          <a:bodyPr wrap="square" rtlCol="0">
            <a:spAutoFit/>
          </a:bodyPr>
          <a:lstStyle/>
          <a:p>
            <a:r>
              <a:rPr lang="fr-CA" sz="1200" b="1" dirty="0">
                <a:solidFill>
                  <a:srgbClr val="4C545A"/>
                </a:solidFill>
                <a:latin typeface="+mj-lt"/>
              </a:rPr>
              <a:t>Planification familiale</a:t>
            </a:r>
          </a:p>
        </p:txBody>
      </p:sp>
      <p:sp>
        <p:nvSpPr>
          <p:cNvPr id="18" name="TextBox 17"/>
          <p:cNvSpPr txBox="1"/>
          <p:nvPr/>
        </p:nvSpPr>
        <p:spPr>
          <a:xfrm>
            <a:off x="298655" y="6330085"/>
            <a:ext cx="7050297" cy="415498"/>
          </a:xfrm>
          <a:prstGeom prst="rect">
            <a:avLst/>
          </a:prstGeom>
          <a:noFill/>
        </p:spPr>
        <p:txBody>
          <a:bodyPr wrap="square" rtlCol="0">
            <a:spAutoFit/>
          </a:bodyPr>
          <a:lstStyle/>
          <a:p>
            <a:pPr algn="just"/>
            <a:r>
              <a:rPr lang="fr-FR" sz="700" dirty="0"/>
              <a:t>Pourcentage de femmes actuellement mariées ou en union et âgées de 15 à 49 ans qui utilisent (ou dont le partenaire utilise) une méthode de contraception</a:t>
            </a:r>
          </a:p>
          <a:p>
            <a:pPr algn="just"/>
            <a:r>
              <a:rPr lang="fr-FR" sz="700" dirty="0"/>
              <a:t>* Les méthodes modernes incluent la stérilisation féminine, la stérilisation masculine, le DIU, les injectables, les implants, les pilules, le préservatif masculin, le préservatif féminin, le diaphragme, la mousse, la gelée et la méthode de l’allaitement maternel et de l’</a:t>
            </a:r>
            <a:r>
              <a:rPr lang="fr-FR" sz="700" dirty="0" err="1"/>
              <a:t>aménhorrée</a:t>
            </a:r>
            <a:r>
              <a:rPr lang="fr-FR" sz="700" dirty="0"/>
              <a:t>. Les méthodes traditionnelles se réfèrent à l’abstinence périodique et le retrait. </a:t>
            </a:r>
            <a:endParaRPr lang="en-US" sz="700" dirty="0"/>
          </a:p>
        </p:txBody>
      </p:sp>
      <p:sp>
        <p:nvSpPr>
          <p:cNvPr id="32" name="TextBox 31"/>
          <p:cNvSpPr txBox="1"/>
          <p:nvPr/>
        </p:nvSpPr>
        <p:spPr>
          <a:xfrm>
            <a:off x="735949" y="3767736"/>
            <a:ext cx="892187" cy="200055"/>
          </a:xfrm>
          <a:prstGeom prst="rect">
            <a:avLst/>
          </a:prstGeom>
          <a:noFill/>
        </p:spPr>
        <p:txBody>
          <a:bodyPr wrap="square" rtlCol="0">
            <a:spAutoFit/>
          </a:bodyPr>
          <a:lstStyle/>
          <a:p>
            <a:r>
              <a:rPr lang="fr-CA" sz="700" b="1" dirty="0">
                <a:solidFill>
                  <a:srgbClr val="4C545A"/>
                </a:solidFill>
                <a:latin typeface="+mj-lt"/>
              </a:rPr>
              <a:t>Type of </a:t>
            </a:r>
            <a:r>
              <a:rPr lang="fr-CA" sz="700" b="1" dirty="0" err="1">
                <a:solidFill>
                  <a:srgbClr val="4C545A"/>
                </a:solidFill>
                <a:latin typeface="+mj-lt"/>
              </a:rPr>
              <a:t>method</a:t>
            </a:r>
            <a:r>
              <a:rPr lang="fr-CA" sz="700" b="1" dirty="0">
                <a:solidFill>
                  <a:srgbClr val="4C545A"/>
                </a:solidFill>
                <a:latin typeface="+mj-lt"/>
              </a:rPr>
              <a:t>*</a:t>
            </a:r>
          </a:p>
        </p:txBody>
      </p:sp>
      <p:sp>
        <p:nvSpPr>
          <p:cNvPr id="37" name="TextBox 36"/>
          <p:cNvSpPr txBox="1"/>
          <p:nvPr/>
        </p:nvSpPr>
        <p:spPr>
          <a:xfrm>
            <a:off x="3221347" y="3772796"/>
            <a:ext cx="729720" cy="200055"/>
          </a:xfrm>
          <a:prstGeom prst="rect">
            <a:avLst/>
          </a:prstGeom>
          <a:noFill/>
        </p:spPr>
        <p:txBody>
          <a:bodyPr wrap="square" rtlCol="0">
            <a:spAutoFit/>
          </a:bodyPr>
          <a:lstStyle/>
          <a:p>
            <a:r>
              <a:rPr lang="fr-CA" sz="700" b="1" dirty="0">
                <a:solidFill>
                  <a:srgbClr val="4C545A"/>
                </a:solidFill>
                <a:latin typeface="+mj-lt"/>
              </a:rPr>
              <a:t>By Area</a:t>
            </a:r>
          </a:p>
        </p:txBody>
      </p:sp>
      <p:sp>
        <p:nvSpPr>
          <p:cNvPr id="49" name="TextBox 48">
            <a:extLst>
              <a:ext uri="{FF2B5EF4-FFF2-40B4-BE49-F238E27FC236}">
                <a16:creationId xmlns:a16="http://schemas.microsoft.com/office/drawing/2014/main" id="{5D87F639-34BE-4515-BCF1-78D1BB265D76}"/>
              </a:ext>
            </a:extLst>
          </p:cNvPr>
          <p:cNvSpPr txBox="1"/>
          <p:nvPr/>
        </p:nvSpPr>
        <p:spPr>
          <a:xfrm>
            <a:off x="6255342" y="4895874"/>
            <a:ext cx="1173425" cy="307777"/>
          </a:xfrm>
          <a:prstGeom prst="rect">
            <a:avLst/>
          </a:prstGeom>
          <a:noFill/>
        </p:spPr>
        <p:txBody>
          <a:bodyPr wrap="square" rtlCol="0">
            <a:spAutoFit/>
          </a:bodyPr>
          <a:lstStyle/>
          <a:p>
            <a:r>
              <a:rPr lang="fr-CA" sz="700" b="1" dirty="0">
                <a:solidFill>
                  <a:srgbClr val="4C545A"/>
                </a:solidFill>
                <a:latin typeface="+mj-lt"/>
              </a:rPr>
              <a:t>Selon l’indice de bien-être économique</a:t>
            </a:r>
          </a:p>
        </p:txBody>
      </p:sp>
      <p:sp>
        <p:nvSpPr>
          <p:cNvPr id="64" name="TextBox 63">
            <a:extLst>
              <a:ext uri="{FF2B5EF4-FFF2-40B4-BE49-F238E27FC236}">
                <a16:creationId xmlns:a16="http://schemas.microsoft.com/office/drawing/2014/main" id="{5DA15BAD-5B81-4452-9A77-3911FB6A76CA}"/>
              </a:ext>
            </a:extLst>
          </p:cNvPr>
          <p:cNvSpPr txBox="1"/>
          <p:nvPr/>
        </p:nvSpPr>
        <p:spPr>
          <a:xfrm>
            <a:off x="5620836" y="3777971"/>
            <a:ext cx="491849" cy="200055"/>
          </a:xfrm>
          <a:prstGeom prst="rect">
            <a:avLst/>
          </a:prstGeom>
          <a:noFill/>
        </p:spPr>
        <p:txBody>
          <a:bodyPr wrap="square" rtlCol="0">
            <a:spAutoFit/>
          </a:bodyPr>
          <a:lstStyle/>
          <a:p>
            <a:r>
              <a:rPr lang="fr-CA" sz="700" b="1" dirty="0">
                <a:solidFill>
                  <a:srgbClr val="4C545A"/>
                </a:solidFill>
                <a:latin typeface="+mj-lt"/>
              </a:rPr>
              <a:t>Par âge</a:t>
            </a:r>
          </a:p>
        </p:txBody>
      </p:sp>
      <p:cxnSp>
        <p:nvCxnSpPr>
          <p:cNvPr id="81" name="Straight Connector 80">
            <a:extLst>
              <a:ext uri="{FF2B5EF4-FFF2-40B4-BE49-F238E27FC236}">
                <a16:creationId xmlns:a16="http://schemas.microsoft.com/office/drawing/2014/main" id="{FCA77E09-7032-4D13-B1CC-BDD3118D3DC6}"/>
              </a:ext>
            </a:extLst>
          </p:cNvPr>
          <p:cNvCxnSpPr>
            <a:cxnSpLocks/>
          </p:cNvCxnSpPr>
          <p:nvPr/>
        </p:nvCxnSpPr>
        <p:spPr>
          <a:xfrm>
            <a:off x="396500" y="579028"/>
            <a:ext cx="3398255"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E358EF32-BC4B-44E1-9236-232E151453D8}"/>
              </a:ext>
            </a:extLst>
          </p:cNvPr>
          <p:cNvSpPr txBox="1"/>
          <p:nvPr/>
        </p:nvSpPr>
        <p:spPr>
          <a:xfrm>
            <a:off x="4125490" y="136336"/>
            <a:ext cx="3369176" cy="461665"/>
          </a:xfrm>
          <a:prstGeom prst="rect">
            <a:avLst/>
          </a:prstGeom>
          <a:noFill/>
        </p:spPr>
        <p:txBody>
          <a:bodyPr wrap="square" rtlCol="0">
            <a:spAutoFit/>
          </a:bodyPr>
          <a:lstStyle/>
          <a:p>
            <a:r>
              <a:rPr lang="fr-CA" sz="1200" b="1" dirty="0">
                <a:solidFill>
                  <a:srgbClr val="4C545A"/>
                </a:solidFill>
                <a:latin typeface="+mj-lt"/>
              </a:rPr>
              <a:t>Tendances de la maternité précoce – avant l’âge de 18 ans</a:t>
            </a:r>
          </a:p>
        </p:txBody>
      </p:sp>
      <p:cxnSp>
        <p:nvCxnSpPr>
          <p:cNvPr id="83" name="Straight Connector 82">
            <a:extLst>
              <a:ext uri="{FF2B5EF4-FFF2-40B4-BE49-F238E27FC236}">
                <a16:creationId xmlns:a16="http://schemas.microsoft.com/office/drawing/2014/main" id="{C3816663-C6F1-4B31-9271-72B3C80186A0}"/>
              </a:ext>
            </a:extLst>
          </p:cNvPr>
          <p:cNvCxnSpPr>
            <a:cxnSpLocks/>
          </p:cNvCxnSpPr>
          <p:nvPr/>
        </p:nvCxnSpPr>
        <p:spPr>
          <a:xfrm>
            <a:off x="4096411" y="577452"/>
            <a:ext cx="3398255"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8D9633B-6707-4FE1-9891-9E07484E6953}"/>
              </a:ext>
            </a:extLst>
          </p:cNvPr>
          <p:cNvGrpSpPr/>
          <p:nvPr/>
        </p:nvGrpSpPr>
        <p:grpSpPr>
          <a:xfrm>
            <a:off x="2948315" y="4025402"/>
            <a:ext cx="1377363" cy="1209581"/>
            <a:chOff x="2773951" y="4642415"/>
            <a:chExt cx="1722763" cy="1587042"/>
          </a:xfrm>
        </p:grpSpPr>
        <p:graphicFrame>
          <p:nvGraphicFramePr>
            <p:cNvPr id="28" name="Chart 27"/>
            <p:cNvGraphicFramePr/>
            <p:nvPr>
              <p:extLst>
                <p:ext uri="{D42A27DB-BD31-4B8C-83A1-F6EECF244321}">
                  <p14:modId xmlns:p14="http://schemas.microsoft.com/office/powerpoint/2010/main" val="4151540874"/>
                </p:ext>
              </p:extLst>
            </p:nvPr>
          </p:nvGraphicFramePr>
          <p:xfrm>
            <a:off x="2970257" y="4642415"/>
            <a:ext cx="1526457" cy="1587042"/>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a:extLst>
                <a:ext uri="{FF2B5EF4-FFF2-40B4-BE49-F238E27FC236}">
                  <a16:creationId xmlns:a16="http://schemas.microsoft.com/office/drawing/2014/main" id="{D44EA4F3-A334-4170-A242-F18E777494C9}"/>
                </a:ext>
              </a:extLst>
            </p:cNvPr>
            <p:cNvGrpSpPr/>
            <p:nvPr/>
          </p:nvGrpSpPr>
          <p:grpSpPr>
            <a:xfrm>
              <a:off x="2773951" y="4685514"/>
              <a:ext cx="986896" cy="661701"/>
              <a:chOff x="2773951" y="4420821"/>
              <a:chExt cx="986896" cy="661701"/>
            </a:xfrm>
          </p:grpSpPr>
          <p:sp>
            <p:nvSpPr>
              <p:cNvPr id="39" name="TextBox 38">
                <a:extLst>
                  <a:ext uri="{FF2B5EF4-FFF2-40B4-BE49-F238E27FC236}">
                    <a16:creationId xmlns:a16="http://schemas.microsoft.com/office/drawing/2014/main" id="{A706EF6A-754E-49D2-A61E-1C084C4E1BCC}"/>
                  </a:ext>
                </a:extLst>
              </p:cNvPr>
              <p:cNvSpPr txBox="1"/>
              <p:nvPr/>
            </p:nvSpPr>
            <p:spPr>
              <a:xfrm>
                <a:off x="2773951" y="4420821"/>
                <a:ext cx="640050" cy="242293"/>
              </a:xfrm>
              <a:prstGeom prst="rect">
                <a:avLst/>
              </a:prstGeom>
              <a:noFill/>
            </p:spPr>
            <p:txBody>
              <a:bodyPr wrap="square" rtlCol="0">
                <a:spAutoFit/>
              </a:bodyPr>
              <a:lstStyle/>
              <a:p>
                <a:r>
                  <a:rPr lang="fr-CA" sz="600" dirty="0" err="1"/>
                  <a:t>Urban</a:t>
                </a:r>
                <a:endParaRPr lang="fr-CA" sz="600" dirty="0"/>
              </a:p>
            </p:txBody>
          </p:sp>
          <p:sp>
            <p:nvSpPr>
              <p:cNvPr id="46" name="TextBox 45">
                <a:extLst>
                  <a:ext uri="{FF2B5EF4-FFF2-40B4-BE49-F238E27FC236}">
                    <a16:creationId xmlns:a16="http://schemas.microsoft.com/office/drawing/2014/main" id="{ED910888-E9DE-49E4-9F9B-6F3256D275C2}"/>
                  </a:ext>
                </a:extLst>
              </p:cNvPr>
              <p:cNvSpPr txBox="1"/>
              <p:nvPr/>
            </p:nvSpPr>
            <p:spPr>
              <a:xfrm>
                <a:off x="3312629" y="4840229"/>
                <a:ext cx="448218" cy="242293"/>
              </a:xfrm>
              <a:prstGeom prst="rect">
                <a:avLst/>
              </a:prstGeom>
              <a:noFill/>
            </p:spPr>
            <p:txBody>
              <a:bodyPr wrap="square" rtlCol="0">
                <a:spAutoFit/>
              </a:bodyPr>
              <a:lstStyle/>
              <a:p>
                <a:r>
                  <a:rPr lang="fr-CA" sz="600" dirty="0"/>
                  <a:t>Rural</a:t>
                </a:r>
              </a:p>
            </p:txBody>
          </p:sp>
        </p:grpSp>
      </p:grpSp>
      <p:grpSp>
        <p:nvGrpSpPr>
          <p:cNvPr id="15" name="Group 14">
            <a:extLst>
              <a:ext uri="{FF2B5EF4-FFF2-40B4-BE49-F238E27FC236}">
                <a16:creationId xmlns:a16="http://schemas.microsoft.com/office/drawing/2014/main" id="{385C8076-F7A4-4350-A46C-AF7D0C0D1881}"/>
              </a:ext>
            </a:extLst>
          </p:cNvPr>
          <p:cNvGrpSpPr/>
          <p:nvPr/>
        </p:nvGrpSpPr>
        <p:grpSpPr>
          <a:xfrm>
            <a:off x="6468092" y="5229372"/>
            <a:ext cx="1220414" cy="1209581"/>
            <a:chOff x="794625" y="6266697"/>
            <a:chExt cx="1526457" cy="1587042"/>
          </a:xfrm>
        </p:grpSpPr>
        <p:graphicFrame>
          <p:nvGraphicFramePr>
            <p:cNvPr id="47" name="Chart 46">
              <a:extLst>
                <a:ext uri="{FF2B5EF4-FFF2-40B4-BE49-F238E27FC236}">
                  <a16:creationId xmlns:a16="http://schemas.microsoft.com/office/drawing/2014/main" id="{408202D1-0CD3-4FAC-B5DE-79CF7B078FB8}"/>
                </a:ext>
              </a:extLst>
            </p:cNvPr>
            <p:cNvGraphicFramePr/>
            <p:nvPr>
              <p:extLst>
                <p:ext uri="{D42A27DB-BD31-4B8C-83A1-F6EECF244321}">
                  <p14:modId xmlns:p14="http://schemas.microsoft.com/office/powerpoint/2010/main" val="1120038289"/>
                </p:ext>
              </p:extLst>
            </p:nvPr>
          </p:nvGraphicFramePr>
          <p:xfrm>
            <a:off x="794625" y="6266697"/>
            <a:ext cx="1526457" cy="1587042"/>
          </p:xfrm>
          <a:graphic>
            <a:graphicData uri="http://schemas.openxmlformats.org/drawingml/2006/chart">
              <c:chart xmlns:c="http://schemas.openxmlformats.org/drawingml/2006/chart" xmlns:r="http://schemas.openxmlformats.org/officeDocument/2006/relationships" r:id="rId4"/>
            </a:graphicData>
          </a:graphic>
        </p:graphicFrame>
        <p:sp>
          <p:nvSpPr>
            <p:cNvPr id="61" name="TextBox 60">
              <a:extLst>
                <a:ext uri="{FF2B5EF4-FFF2-40B4-BE49-F238E27FC236}">
                  <a16:creationId xmlns:a16="http://schemas.microsoft.com/office/drawing/2014/main" id="{3C43BD97-64F4-4F97-9634-55AE5C60508E}"/>
                </a:ext>
              </a:extLst>
            </p:cNvPr>
            <p:cNvSpPr txBox="1"/>
            <p:nvPr/>
          </p:nvSpPr>
          <p:spPr>
            <a:xfrm>
              <a:off x="1074490" y="6746723"/>
              <a:ext cx="557100" cy="242293"/>
            </a:xfrm>
            <a:prstGeom prst="rect">
              <a:avLst/>
            </a:prstGeom>
            <a:noFill/>
          </p:spPr>
          <p:txBody>
            <a:bodyPr wrap="square" rtlCol="0">
              <a:spAutoFit/>
            </a:bodyPr>
            <a:lstStyle/>
            <a:p>
              <a:r>
                <a:rPr lang="fr-CA" sz="600" dirty="0" err="1"/>
                <a:t>Poorest</a:t>
              </a:r>
              <a:endParaRPr lang="fr-CA" sz="600" dirty="0"/>
            </a:p>
          </p:txBody>
        </p:sp>
      </p:grpSp>
      <p:grpSp>
        <p:nvGrpSpPr>
          <p:cNvPr id="16" name="Group 15">
            <a:extLst>
              <a:ext uri="{FF2B5EF4-FFF2-40B4-BE49-F238E27FC236}">
                <a16:creationId xmlns:a16="http://schemas.microsoft.com/office/drawing/2014/main" id="{B2005E97-9263-4965-B251-3768F0B8E781}"/>
              </a:ext>
            </a:extLst>
          </p:cNvPr>
          <p:cNvGrpSpPr/>
          <p:nvPr/>
        </p:nvGrpSpPr>
        <p:grpSpPr>
          <a:xfrm>
            <a:off x="5153367" y="3990484"/>
            <a:ext cx="1480260" cy="1209581"/>
            <a:chOff x="2719106" y="6229103"/>
            <a:chExt cx="1851464" cy="1587042"/>
          </a:xfrm>
        </p:grpSpPr>
        <p:graphicFrame>
          <p:nvGraphicFramePr>
            <p:cNvPr id="63" name="Chart 62">
              <a:extLst>
                <a:ext uri="{FF2B5EF4-FFF2-40B4-BE49-F238E27FC236}">
                  <a16:creationId xmlns:a16="http://schemas.microsoft.com/office/drawing/2014/main" id="{9ADFD74F-6FDF-4EA8-9E18-158FD59E72CE}"/>
                </a:ext>
              </a:extLst>
            </p:cNvPr>
            <p:cNvGraphicFramePr/>
            <p:nvPr>
              <p:extLst>
                <p:ext uri="{D42A27DB-BD31-4B8C-83A1-F6EECF244321}">
                  <p14:modId xmlns:p14="http://schemas.microsoft.com/office/powerpoint/2010/main" val="2458385725"/>
                </p:ext>
              </p:extLst>
            </p:nvPr>
          </p:nvGraphicFramePr>
          <p:xfrm>
            <a:off x="3044113" y="6229103"/>
            <a:ext cx="1526457" cy="1587042"/>
          </p:xfrm>
          <a:graphic>
            <a:graphicData uri="http://schemas.openxmlformats.org/drawingml/2006/chart">
              <c:chart xmlns:c="http://schemas.openxmlformats.org/drawingml/2006/chart" xmlns:r="http://schemas.openxmlformats.org/officeDocument/2006/relationships" r:id="rId5"/>
            </a:graphicData>
          </a:graphic>
        </p:graphicFrame>
        <p:sp>
          <p:nvSpPr>
            <p:cNvPr id="77" name="TextBox 76">
              <a:extLst>
                <a:ext uri="{FF2B5EF4-FFF2-40B4-BE49-F238E27FC236}">
                  <a16:creationId xmlns:a16="http://schemas.microsoft.com/office/drawing/2014/main" id="{7B7A8487-92CC-4ED3-80BE-2FA15939E608}"/>
                </a:ext>
              </a:extLst>
            </p:cNvPr>
            <p:cNvSpPr txBox="1"/>
            <p:nvPr/>
          </p:nvSpPr>
          <p:spPr>
            <a:xfrm>
              <a:off x="2719106" y="6294545"/>
              <a:ext cx="711509" cy="242293"/>
            </a:xfrm>
            <a:prstGeom prst="rect">
              <a:avLst/>
            </a:prstGeom>
            <a:noFill/>
          </p:spPr>
          <p:txBody>
            <a:bodyPr wrap="square" rtlCol="0">
              <a:spAutoFit/>
            </a:bodyPr>
            <a:lstStyle/>
            <a:p>
              <a:r>
                <a:rPr lang="fr-CA" sz="600" dirty="0"/>
                <a:t>Age 20-24</a:t>
              </a:r>
            </a:p>
          </p:txBody>
        </p:sp>
      </p:grpSp>
      <p:grpSp>
        <p:nvGrpSpPr>
          <p:cNvPr id="17" name="Group 16">
            <a:extLst>
              <a:ext uri="{FF2B5EF4-FFF2-40B4-BE49-F238E27FC236}">
                <a16:creationId xmlns:a16="http://schemas.microsoft.com/office/drawing/2014/main" id="{0FDA9E67-E5AF-43DA-BC27-27379164CC1C}"/>
              </a:ext>
            </a:extLst>
          </p:cNvPr>
          <p:cNvGrpSpPr/>
          <p:nvPr/>
        </p:nvGrpSpPr>
        <p:grpSpPr>
          <a:xfrm>
            <a:off x="2843715" y="5226825"/>
            <a:ext cx="1253939" cy="1219275"/>
            <a:chOff x="654980" y="8015439"/>
            <a:chExt cx="1568388" cy="1599762"/>
          </a:xfrm>
        </p:grpSpPr>
        <p:graphicFrame>
          <p:nvGraphicFramePr>
            <p:cNvPr id="51" name="Chart 50">
              <a:extLst>
                <a:ext uri="{FF2B5EF4-FFF2-40B4-BE49-F238E27FC236}">
                  <a16:creationId xmlns:a16="http://schemas.microsoft.com/office/drawing/2014/main" id="{E87E735A-CEDE-4415-BFB6-EDA3EB8D719D}"/>
                </a:ext>
              </a:extLst>
            </p:cNvPr>
            <p:cNvGraphicFramePr/>
            <p:nvPr>
              <p:extLst>
                <p:ext uri="{D42A27DB-BD31-4B8C-83A1-F6EECF244321}">
                  <p14:modId xmlns:p14="http://schemas.microsoft.com/office/powerpoint/2010/main" val="1931494182"/>
                </p:ext>
              </p:extLst>
            </p:nvPr>
          </p:nvGraphicFramePr>
          <p:xfrm>
            <a:off x="696911" y="8028159"/>
            <a:ext cx="1526457" cy="1587042"/>
          </p:xfrm>
          <a:graphic>
            <a:graphicData uri="http://schemas.openxmlformats.org/drawingml/2006/chart">
              <c:chart xmlns:c="http://schemas.openxmlformats.org/drawingml/2006/chart" xmlns:r="http://schemas.openxmlformats.org/officeDocument/2006/relationships" r:id="rId6"/>
            </a:graphicData>
          </a:graphic>
        </p:graphicFrame>
        <p:grpSp>
          <p:nvGrpSpPr>
            <p:cNvPr id="62" name="Group 61">
              <a:extLst>
                <a:ext uri="{FF2B5EF4-FFF2-40B4-BE49-F238E27FC236}">
                  <a16:creationId xmlns:a16="http://schemas.microsoft.com/office/drawing/2014/main" id="{70B2A58C-7E37-4E06-B111-D4C3A32138A7}"/>
                </a:ext>
              </a:extLst>
            </p:cNvPr>
            <p:cNvGrpSpPr/>
            <p:nvPr/>
          </p:nvGrpSpPr>
          <p:grpSpPr>
            <a:xfrm>
              <a:off x="654980" y="8015439"/>
              <a:ext cx="1154608" cy="701393"/>
              <a:chOff x="2747294" y="4395744"/>
              <a:chExt cx="1154608" cy="701393"/>
            </a:xfrm>
          </p:grpSpPr>
          <p:sp>
            <p:nvSpPr>
              <p:cNvPr id="66" name="TextBox 65">
                <a:extLst>
                  <a:ext uri="{FF2B5EF4-FFF2-40B4-BE49-F238E27FC236}">
                    <a16:creationId xmlns:a16="http://schemas.microsoft.com/office/drawing/2014/main" id="{85AA1CE3-F135-4F55-9BF4-26F84830842A}"/>
                  </a:ext>
                </a:extLst>
              </p:cNvPr>
              <p:cNvSpPr txBox="1"/>
              <p:nvPr/>
            </p:nvSpPr>
            <p:spPr>
              <a:xfrm>
                <a:off x="2747294" y="4395744"/>
                <a:ext cx="640049" cy="242293"/>
              </a:xfrm>
              <a:prstGeom prst="rect">
                <a:avLst/>
              </a:prstGeom>
              <a:noFill/>
            </p:spPr>
            <p:txBody>
              <a:bodyPr wrap="square" rtlCol="0">
                <a:spAutoFit/>
              </a:bodyPr>
              <a:lstStyle/>
              <a:p>
                <a:r>
                  <a:rPr lang="fr-CA" sz="600" dirty="0"/>
                  <a:t>Supérieur</a:t>
                </a:r>
              </a:p>
            </p:txBody>
          </p:sp>
          <p:sp>
            <p:nvSpPr>
              <p:cNvPr id="69" name="TextBox 68">
                <a:extLst>
                  <a:ext uri="{FF2B5EF4-FFF2-40B4-BE49-F238E27FC236}">
                    <a16:creationId xmlns:a16="http://schemas.microsoft.com/office/drawing/2014/main" id="{CD130A59-1DBF-4B9C-95C2-9727C76F43C0}"/>
                  </a:ext>
                </a:extLst>
              </p:cNvPr>
              <p:cNvSpPr txBox="1"/>
              <p:nvPr/>
            </p:nvSpPr>
            <p:spPr>
              <a:xfrm>
                <a:off x="3309393" y="4854844"/>
                <a:ext cx="592509" cy="242293"/>
              </a:xfrm>
              <a:prstGeom prst="rect">
                <a:avLst/>
              </a:prstGeom>
              <a:noFill/>
            </p:spPr>
            <p:txBody>
              <a:bodyPr wrap="square" rtlCol="0">
                <a:spAutoFit/>
              </a:bodyPr>
              <a:lstStyle/>
              <a:p>
                <a:r>
                  <a:rPr lang="fr-CA" sz="600" dirty="0"/>
                  <a:t>Aucun</a:t>
                </a:r>
              </a:p>
            </p:txBody>
          </p:sp>
        </p:grpSp>
      </p:grpSp>
      <p:sp>
        <p:nvSpPr>
          <p:cNvPr id="6" name="Rectangle 5"/>
          <p:cNvSpPr/>
          <p:nvPr/>
        </p:nvSpPr>
        <p:spPr>
          <a:xfrm>
            <a:off x="319014" y="2884268"/>
            <a:ext cx="3529086" cy="307777"/>
          </a:xfrm>
          <a:prstGeom prst="rect">
            <a:avLst/>
          </a:prstGeom>
        </p:spPr>
        <p:txBody>
          <a:bodyPr wrap="square">
            <a:spAutoFit/>
          </a:bodyPr>
          <a:lstStyle/>
          <a:p>
            <a:r>
              <a:rPr lang="fr-CA" sz="700" dirty="0">
                <a:solidFill>
                  <a:srgbClr val="4C545A"/>
                </a:solidFill>
              </a:rPr>
              <a:t>Pourcentage de femmes âgées de 20 à 24 ans ayant eu une naissance vivante avant l'âge de 18 ans, selon des caractéristiques de base</a:t>
            </a:r>
          </a:p>
        </p:txBody>
      </p:sp>
      <p:graphicFrame>
        <p:nvGraphicFramePr>
          <p:cNvPr id="86" name="Content Placeholder 6"/>
          <p:cNvGraphicFramePr>
            <a:graphicFrameLocks/>
          </p:cNvGraphicFramePr>
          <p:nvPr>
            <p:extLst>
              <p:ext uri="{D42A27DB-BD31-4B8C-83A1-F6EECF244321}">
                <p14:modId xmlns:p14="http://schemas.microsoft.com/office/powerpoint/2010/main" val="1694605316"/>
              </p:ext>
            </p:extLst>
          </p:nvPr>
        </p:nvGraphicFramePr>
        <p:xfrm>
          <a:off x="4096411" y="667567"/>
          <a:ext cx="3332356" cy="2159254"/>
        </p:xfrm>
        <a:graphic>
          <a:graphicData uri="http://schemas.openxmlformats.org/drawingml/2006/chart">
            <c:chart xmlns:c="http://schemas.openxmlformats.org/drawingml/2006/chart" xmlns:r="http://schemas.openxmlformats.org/officeDocument/2006/relationships" r:id="rId7"/>
          </a:graphicData>
        </a:graphic>
      </p:graphicFrame>
      <p:sp>
        <p:nvSpPr>
          <p:cNvPr id="2" name="Rectangle 1"/>
          <p:cNvSpPr/>
          <p:nvPr/>
        </p:nvSpPr>
        <p:spPr>
          <a:xfrm>
            <a:off x="4257746" y="2896387"/>
            <a:ext cx="3236921" cy="307777"/>
          </a:xfrm>
          <a:prstGeom prst="rect">
            <a:avLst/>
          </a:prstGeom>
        </p:spPr>
        <p:txBody>
          <a:bodyPr wrap="square">
            <a:spAutoFit/>
          </a:bodyPr>
          <a:lstStyle/>
          <a:p>
            <a:r>
              <a:rPr lang="fr-CA" sz="700" dirty="0">
                <a:solidFill>
                  <a:schemeClr val="tx1">
                    <a:lumMod val="65000"/>
                    <a:lumOff val="35000"/>
                  </a:schemeClr>
                </a:solidFill>
              </a:rPr>
              <a:t>Pourcentage de femmes âgées de 20 à 49 ans ayant eu une naissance vivante avant l'âge de 18 ans</a:t>
            </a:r>
          </a:p>
        </p:txBody>
      </p:sp>
      <p:graphicFrame>
        <p:nvGraphicFramePr>
          <p:cNvPr id="56" name="Content Placeholder 6"/>
          <p:cNvGraphicFramePr>
            <a:graphicFrameLocks/>
          </p:cNvGraphicFramePr>
          <p:nvPr>
            <p:extLst>
              <p:ext uri="{D42A27DB-BD31-4B8C-83A1-F6EECF244321}">
                <p14:modId xmlns:p14="http://schemas.microsoft.com/office/powerpoint/2010/main" val="966398529"/>
              </p:ext>
            </p:extLst>
          </p:nvPr>
        </p:nvGraphicFramePr>
        <p:xfrm>
          <a:off x="387618" y="7003961"/>
          <a:ext cx="3288372" cy="255357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9" name="Content Placeholder 6"/>
          <p:cNvGraphicFramePr>
            <a:graphicFrameLocks/>
          </p:cNvGraphicFramePr>
          <p:nvPr>
            <p:extLst>
              <p:ext uri="{D42A27DB-BD31-4B8C-83A1-F6EECF244321}">
                <p14:modId xmlns:p14="http://schemas.microsoft.com/office/powerpoint/2010/main" val="385963371"/>
              </p:ext>
            </p:extLst>
          </p:nvPr>
        </p:nvGraphicFramePr>
        <p:xfrm>
          <a:off x="3886200" y="7393816"/>
          <a:ext cx="3154281" cy="2262853"/>
        </p:xfrm>
        <a:graphic>
          <a:graphicData uri="http://schemas.openxmlformats.org/drawingml/2006/chart">
            <c:chart xmlns:c="http://schemas.openxmlformats.org/drawingml/2006/chart" xmlns:r="http://schemas.openxmlformats.org/officeDocument/2006/relationships" r:id="rId9"/>
          </a:graphicData>
        </a:graphic>
      </p:graphicFrame>
      <p:sp>
        <p:nvSpPr>
          <p:cNvPr id="60" name="TextBox 59"/>
          <p:cNvSpPr txBox="1"/>
          <p:nvPr/>
        </p:nvSpPr>
        <p:spPr>
          <a:xfrm>
            <a:off x="324881" y="6760056"/>
            <a:ext cx="5504419" cy="276999"/>
          </a:xfrm>
          <a:prstGeom prst="rect">
            <a:avLst/>
          </a:prstGeom>
          <a:noFill/>
        </p:spPr>
        <p:txBody>
          <a:bodyPr wrap="square" rtlCol="0">
            <a:spAutoFit/>
          </a:bodyPr>
          <a:lstStyle/>
          <a:p>
            <a:r>
              <a:rPr lang="fr-CA" sz="1200" b="1" dirty="0">
                <a:solidFill>
                  <a:srgbClr val="4C545A"/>
                </a:solidFill>
                <a:latin typeface="+mj-lt"/>
              </a:rPr>
              <a:t>Besoin satisfait en matière de planification familiale</a:t>
            </a:r>
          </a:p>
        </p:txBody>
      </p:sp>
      <p:cxnSp>
        <p:nvCxnSpPr>
          <p:cNvPr id="65" name="Straight Connector 64"/>
          <p:cNvCxnSpPr/>
          <p:nvPr/>
        </p:nvCxnSpPr>
        <p:spPr>
          <a:xfrm>
            <a:off x="388881" y="7057310"/>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414321" y="9561895"/>
            <a:ext cx="3145167" cy="369332"/>
          </a:xfrm>
          <a:prstGeom prst="rect">
            <a:avLst/>
          </a:prstGeom>
          <a:noFill/>
        </p:spPr>
        <p:txBody>
          <a:bodyPr wrap="square" rtlCol="0">
            <a:spAutoFit/>
          </a:bodyPr>
          <a:lstStyle/>
          <a:p>
            <a:pPr algn="just"/>
            <a:r>
              <a:rPr lang="fr-FR" sz="600" dirty="0"/>
              <a:t>Pourcentage de femmes âgées de 15 et 49 ans actuellement mariées ou en union et dont les besoins en matière de planification familiale sont satisfaits pour l’espacement des naissances , selon des caractéristiques de base</a:t>
            </a:r>
            <a:endParaRPr lang="en-US" sz="100" dirty="0">
              <a:solidFill>
                <a:srgbClr val="FF0000"/>
              </a:solidFill>
            </a:endParaRPr>
          </a:p>
        </p:txBody>
      </p:sp>
      <p:sp>
        <p:nvSpPr>
          <p:cNvPr id="68" name="TextBox 67"/>
          <p:cNvSpPr txBox="1"/>
          <p:nvPr/>
        </p:nvSpPr>
        <p:spPr>
          <a:xfrm>
            <a:off x="425578" y="7055265"/>
            <a:ext cx="3766268" cy="261610"/>
          </a:xfrm>
          <a:prstGeom prst="rect">
            <a:avLst/>
          </a:prstGeom>
          <a:noFill/>
        </p:spPr>
        <p:txBody>
          <a:bodyPr wrap="square" rtlCol="0">
            <a:spAutoFit/>
          </a:bodyPr>
          <a:lstStyle/>
          <a:p>
            <a:r>
              <a:rPr lang="fr-CA" sz="1100" b="1" dirty="0">
                <a:solidFill>
                  <a:srgbClr val="4C545A"/>
                </a:solidFill>
                <a:latin typeface="+mj-lt"/>
              </a:rPr>
              <a:t>Besoin satisfait en planification familiale - Espacement</a:t>
            </a:r>
          </a:p>
        </p:txBody>
      </p:sp>
      <p:sp>
        <p:nvSpPr>
          <p:cNvPr id="72" name="TextBox 71"/>
          <p:cNvSpPr txBox="1"/>
          <p:nvPr/>
        </p:nvSpPr>
        <p:spPr>
          <a:xfrm>
            <a:off x="4098580" y="9494361"/>
            <a:ext cx="3145167" cy="369332"/>
          </a:xfrm>
          <a:prstGeom prst="rect">
            <a:avLst/>
          </a:prstGeom>
          <a:noFill/>
        </p:spPr>
        <p:txBody>
          <a:bodyPr wrap="square" rtlCol="0">
            <a:spAutoFit/>
          </a:bodyPr>
          <a:lstStyle/>
          <a:p>
            <a:pPr algn="just"/>
            <a:r>
              <a:rPr lang="fr-FR" sz="600" dirty="0"/>
              <a:t>Pourcentage de femmes âgées de 15 à 49 ans qui sont actuellement mariées ou en union et dont les besoins en matière de planification familiale sont satisfaits pour la limitation des naissance, selon les caractéristiques de base</a:t>
            </a:r>
            <a:endParaRPr lang="en-US" sz="100" dirty="0">
              <a:solidFill>
                <a:srgbClr val="FF0000"/>
              </a:solidFill>
            </a:endParaRPr>
          </a:p>
        </p:txBody>
      </p:sp>
      <p:sp>
        <p:nvSpPr>
          <p:cNvPr id="75" name="TextBox 74"/>
          <p:cNvSpPr txBox="1"/>
          <p:nvPr/>
        </p:nvSpPr>
        <p:spPr>
          <a:xfrm>
            <a:off x="467768" y="3558167"/>
            <a:ext cx="3724078" cy="261610"/>
          </a:xfrm>
          <a:prstGeom prst="rect">
            <a:avLst/>
          </a:prstGeom>
          <a:noFill/>
        </p:spPr>
        <p:txBody>
          <a:bodyPr wrap="square" rtlCol="0">
            <a:spAutoFit/>
          </a:bodyPr>
          <a:lstStyle/>
          <a:p>
            <a:r>
              <a:rPr lang="fr-CA" sz="1100" b="1" dirty="0">
                <a:solidFill>
                  <a:srgbClr val="4C545A"/>
                </a:solidFill>
                <a:latin typeface="+mj-lt"/>
              </a:rPr>
              <a:t>Méthode de contraception selon diverses caractéristiques</a:t>
            </a:r>
          </a:p>
        </p:txBody>
      </p:sp>
      <p:sp>
        <p:nvSpPr>
          <p:cNvPr id="78" name="TextBox 77"/>
          <p:cNvSpPr txBox="1"/>
          <p:nvPr/>
        </p:nvSpPr>
        <p:spPr>
          <a:xfrm>
            <a:off x="665862" y="5809565"/>
            <a:ext cx="1821594" cy="557332"/>
          </a:xfrm>
          <a:prstGeom prst="rect">
            <a:avLst/>
          </a:prstGeom>
          <a:noFill/>
        </p:spPr>
        <p:txBody>
          <a:bodyPr wrap="square" rtlCol="0">
            <a:spAutoFit/>
          </a:bodyPr>
          <a:lstStyle/>
          <a:p>
            <a:pPr>
              <a:lnSpc>
                <a:spcPct val="150000"/>
              </a:lnSpc>
            </a:pPr>
            <a:r>
              <a:rPr lang="fr-CA" sz="700" dirty="0"/>
              <a:t>Aucune méthode</a:t>
            </a:r>
          </a:p>
          <a:p>
            <a:pPr>
              <a:lnSpc>
                <a:spcPct val="150000"/>
              </a:lnSpc>
            </a:pPr>
            <a:r>
              <a:rPr lang="fr-CA" sz="700" dirty="0"/>
              <a:t>N’importe quelle méthode traditionnelle</a:t>
            </a:r>
          </a:p>
          <a:p>
            <a:pPr>
              <a:lnSpc>
                <a:spcPct val="150000"/>
              </a:lnSpc>
            </a:pPr>
            <a:r>
              <a:rPr lang="fr-CA" sz="700" dirty="0"/>
              <a:t>N’importe quelle méthode moderne</a:t>
            </a:r>
          </a:p>
        </p:txBody>
      </p:sp>
      <p:sp>
        <p:nvSpPr>
          <p:cNvPr id="79" name="TextBox 78"/>
          <p:cNvSpPr txBox="1"/>
          <p:nvPr/>
        </p:nvSpPr>
        <p:spPr>
          <a:xfrm>
            <a:off x="396500" y="5997422"/>
            <a:ext cx="267720" cy="215444"/>
          </a:xfrm>
          <a:prstGeom prst="rect">
            <a:avLst/>
          </a:prstGeom>
          <a:solidFill>
            <a:srgbClr val="3AB9C6"/>
          </a:solidFill>
        </p:spPr>
        <p:txBody>
          <a:bodyPr wrap="square" rtlCol="0">
            <a:spAutoFit/>
          </a:bodyPr>
          <a:lstStyle/>
          <a:p>
            <a:endParaRPr lang="fr-CA" sz="800" dirty="0"/>
          </a:p>
        </p:txBody>
      </p:sp>
      <p:sp>
        <p:nvSpPr>
          <p:cNvPr id="84" name="TextBox 83"/>
          <p:cNvSpPr txBox="1"/>
          <p:nvPr/>
        </p:nvSpPr>
        <p:spPr>
          <a:xfrm>
            <a:off x="396500" y="6149822"/>
            <a:ext cx="267720" cy="215444"/>
          </a:xfrm>
          <a:prstGeom prst="rect">
            <a:avLst/>
          </a:prstGeom>
          <a:solidFill>
            <a:srgbClr val="FCB040"/>
          </a:solidFill>
        </p:spPr>
        <p:txBody>
          <a:bodyPr wrap="square" rtlCol="0">
            <a:spAutoFit/>
          </a:bodyPr>
          <a:lstStyle/>
          <a:p>
            <a:endParaRPr lang="fr-CA" sz="800" dirty="0"/>
          </a:p>
        </p:txBody>
      </p:sp>
      <p:sp>
        <p:nvSpPr>
          <p:cNvPr id="87" name="TextBox 86"/>
          <p:cNvSpPr txBox="1"/>
          <p:nvPr/>
        </p:nvSpPr>
        <p:spPr>
          <a:xfrm>
            <a:off x="396500" y="5835497"/>
            <a:ext cx="267720" cy="215444"/>
          </a:xfrm>
          <a:prstGeom prst="rect">
            <a:avLst/>
          </a:prstGeom>
          <a:solidFill>
            <a:srgbClr val="D0CECE"/>
          </a:solidFill>
        </p:spPr>
        <p:txBody>
          <a:bodyPr wrap="square" rtlCol="0">
            <a:spAutoFit/>
          </a:bodyPr>
          <a:lstStyle/>
          <a:p>
            <a:endParaRPr lang="fr-CA" sz="800" dirty="0"/>
          </a:p>
        </p:txBody>
      </p:sp>
      <p:sp>
        <p:nvSpPr>
          <p:cNvPr id="88" name="TextBox 87"/>
          <p:cNvSpPr txBox="1"/>
          <p:nvPr/>
        </p:nvSpPr>
        <p:spPr>
          <a:xfrm>
            <a:off x="4096411" y="6989143"/>
            <a:ext cx="3311566" cy="430887"/>
          </a:xfrm>
          <a:prstGeom prst="rect">
            <a:avLst/>
          </a:prstGeom>
          <a:noFill/>
        </p:spPr>
        <p:txBody>
          <a:bodyPr wrap="square" rtlCol="0">
            <a:spAutoFit/>
          </a:bodyPr>
          <a:lstStyle/>
          <a:p>
            <a:r>
              <a:rPr lang="fr-CA" sz="1100" b="1" dirty="0">
                <a:solidFill>
                  <a:srgbClr val="4C545A"/>
                </a:solidFill>
                <a:latin typeface="+mj-lt"/>
              </a:rPr>
              <a:t>Besoin satisfait en planification familiale - Limitation</a:t>
            </a:r>
          </a:p>
        </p:txBody>
      </p:sp>
      <p:graphicFrame>
        <p:nvGraphicFramePr>
          <p:cNvPr id="85" name="Chart 84"/>
          <p:cNvGraphicFramePr/>
          <p:nvPr>
            <p:extLst>
              <p:ext uri="{D42A27DB-BD31-4B8C-83A1-F6EECF244321}">
                <p14:modId xmlns:p14="http://schemas.microsoft.com/office/powerpoint/2010/main" val="113954605"/>
              </p:ext>
            </p:extLst>
          </p:nvPr>
        </p:nvGraphicFramePr>
        <p:xfrm>
          <a:off x="326239" y="3756064"/>
          <a:ext cx="1697658" cy="1521572"/>
        </p:xfrm>
        <a:graphic>
          <a:graphicData uri="http://schemas.openxmlformats.org/drawingml/2006/chart">
            <c:chart xmlns:c="http://schemas.openxmlformats.org/drawingml/2006/chart" xmlns:r="http://schemas.openxmlformats.org/officeDocument/2006/relationships" r:id="rId10"/>
          </a:graphicData>
        </a:graphic>
      </p:graphicFrame>
      <p:sp>
        <p:nvSpPr>
          <p:cNvPr id="73" name="Rectangle 72">
            <a:extLst>
              <a:ext uri="{FF2B5EF4-FFF2-40B4-BE49-F238E27FC236}">
                <a16:creationId xmlns:a16="http://schemas.microsoft.com/office/drawing/2014/main" id="{A1908504-5510-CE43-97E4-A4ED23B77622}"/>
              </a:ext>
            </a:extLst>
          </p:cNvPr>
          <p:cNvSpPr/>
          <p:nvPr/>
        </p:nvSpPr>
        <p:spPr>
          <a:xfrm flipH="1">
            <a:off x="3035702" y="3817210"/>
            <a:ext cx="960147" cy="2023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266299"/>
            <a:r>
              <a:rPr lang="fr-FR" sz="700" b="1" dirty="0">
                <a:solidFill>
                  <a:schemeClr val="tx1"/>
                </a:solidFill>
              </a:rPr>
              <a:t>Par milieu de résidence</a:t>
            </a:r>
          </a:p>
          <a:p>
            <a:pPr algn="ctr" defTabSz="266299"/>
            <a:r>
              <a:rPr lang="fr-FR" sz="600" dirty="0">
                <a:solidFill>
                  <a:schemeClr val="bg2">
                    <a:lumMod val="50000"/>
                  </a:schemeClr>
                </a:solidFill>
              </a:rPr>
              <a:t> </a:t>
            </a:r>
          </a:p>
        </p:txBody>
      </p:sp>
      <p:sp>
        <p:nvSpPr>
          <p:cNvPr id="89" name="Rectangle 88">
            <a:extLst>
              <a:ext uri="{FF2B5EF4-FFF2-40B4-BE49-F238E27FC236}">
                <a16:creationId xmlns:a16="http://schemas.microsoft.com/office/drawing/2014/main" id="{FF0C1B09-1C72-594F-9804-2A04EA8C8953}"/>
              </a:ext>
            </a:extLst>
          </p:cNvPr>
          <p:cNvSpPr/>
          <p:nvPr/>
        </p:nvSpPr>
        <p:spPr>
          <a:xfrm flipH="1">
            <a:off x="2894196" y="4098114"/>
            <a:ext cx="352574" cy="11682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defTabSz="266299"/>
            <a:r>
              <a:rPr lang="fr-FR" sz="600" dirty="0">
                <a:solidFill>
                  <a:schemeClr val="tx1"/>
                </a:solidFill>
              </a:rPr>
              <a:t>Urbain</a:t>
            </a:r>
          </a:p>
        </p:txBody>
      </p:sp>
      <p:sp>
        <p:nvSpPr>
          <p:cNvPr id="90" name="Rectangle 89">
            <a:extLst>
              <a:ext uri="{FF2B5EF4-FFF2-40B4-BE49-F238E27FC236}">
                <a16:creationId xmlns:a16="http://schemas.microsoft.com/office/drawing/2014/main" id="{7F99FF33-733A-3B42-98D2-01B7B52CE52D}"/>
              </a:ext>
            </a:extLst>
          </p:cNvPr>
          <p:cNvSpPr/>
          <p:nvPr/>
        </p:nvSpPr>
        <p:spPr>
          <a:xfrm flipH="1">
            <a:off x="2894196" y="4902653"/>
            <a:ext cx="1255247" cy="354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266299"/>
            <a:r>
              <a:rPr lang="fr-FR" sz="700" b="1" dirty="0">
                <a:solidFill>
                  <a:schemeClr val="tx1"/>
                </a:solidFill>
              </a:rPr>
              <a:t>Selon l’instruction de la femme</a:t>
            </a:r>
          </a:p>
          <a:p>
            <a:pPr algn="ctr" defTabSz="266299"/>
            <a:r>
              <a:rPr lang="fr-FR" sz="600" dirty="0">
                <a:solidFill>
                  <a:schemeClr val="bg2">
                    <a:lumMod val="50000"/>
                  </a:schemeClr>
                </a:solidFill>
              </a:rPr>
              <a:t> </a:t>
            </a:r>
          </a:p>
        </p:txBody>
      </p:sp>
      <p:sp>
        <p:nvSpPr>
          <p:cNvPr id="93" name="Rectangle 92">
            <a:extLst>
              <a:ext uri="{FF2B5EF4-FFF2-40B4-BE49-F238E27FC236}">
                <a16:creationId xmlns:a16="http://schemas.microsoft.com/office/drawing/2014/main" id="{72094C7A-588B-8443-82D9-6A130394CABB}"/>
              </a:ext>
            </a:extLst>
          </p:cNvPr>
          <p:cNvSpPr/>
          <p:nvPr/>
        </p:nvSpPr>
        <p:spPr>
          <a:xfrm flipH="1">
            <a:off x="4800965" y="4021562"/>
            <a:ext cx="796973" cy="1626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defTabSz="266299"/>
            <a:r>
              <a:rPr lang="fr-FR" sz="600" dirty="0">
                <a:solidFill>
                  <a:schemeClr val="tx1"/>
                </a:solidFill>
              </a:rPr>
              <a:t>Âgée de 20-24 ans</a:t>
            </a:r>
          </a:p>
        </p:txBody>
      </p:sp>
      <p:sp>
        <p:nvSpPr>
          <p:cNvPr id="94" name="Rectangle 93">
            <a:extLst>
              <a:ext uri="{FF2B5EF4-FFF2-40B4-BE49-F238E27FC236}">
                <a16:creationId xmlns:a16="http://schemas.microsoft.com/office/drawing/2014/main" id="{8377028B-C0A3-DA44-BEC6-F4DDFC2D0ABE}"/>
              </a:ext>
            </a:extLst>
          </p:cNvPr>
          <p:cNvSpPr/>
          <p:nvPr/>
        </p:nvSpPr>
        <p:spPr>
          <a:xfrm flipH="1">
            <a:off x="5729249" y="4400764"/>
            <a:ext cx="390794" cy="231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defTabSz="266299"/>
            <a:r>
              <a:rPr lang="fr-FR" sz="600" dirty="0">
                <a:solidFill>
                  <a:schemeClr val="tx1"/>
                </a:solidFill>
              </a:rPr>
              <a:t>Âgée de 15-19 ans</a:t>
            </a:r>
          </a:p>
        </p:txBody>
      </p:sp>
      <p:sp>
        <p:nvSpPr>
          <p:cNvPr id="102" name="Rectangle 101">
            <a:extLst>
              <a:ext uri="{FF2B5EF4-FFF2-40B4-BE49-F238E27FC236}">
                <a16:creationId xmlns:a16="http://schemas.microsoft.com/office/drawing/2014/main" id="{6A374521-76F4-D245-97D5-F59952A87303}"/>
              </a:ext>
            </a:extLst>
          </p:cNvPr>
          <p:cNvSpPr/>
          <p:nvPr/>
        </p:nvSpPr>
        <p:spPr>
          <a:xfrm flipH="1">
            <a:off x="6099219" y="5278817"/>
            <a:ext cx="446026" cy="1503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defTabSz="266299"/>
            <a:r>
              <a:rPr lang="fr-FR" sz="600" dirty="0">
                <a:solidFill>
                  <a:schemeClr val="tx1"/>
                </a:solidFill>
              </a:rPr>
              <a:t>Le plus riche</a:t>
            </a:r>
          </a:p>
        </p:txBody>
      </p:sp>
      <p:sp>
        <p:nvSpPr>
          <p:cNvPr id="103" name="Rectangle 102">
            <a:extLst>
              <a:ext uri="{FF2B5EF4-FFF2-40B4-BE49-F238E27FC236}">
                <a16:creationId xmlns:a16="http://schemas.microsoft.com/office/drawing/2014/main" id="{5E62E15B-A5BF-004B-86D5-17F86D610E85}"/>
              </a:ext>
            </a:extLst>
          </p:cNvPr>
          <p:cNvSpPr/>
          <p:nvPr/>
        </p:nvSpPr>
        <p:spPr>
          <a:xfrm flipH="1">
            <a:off x="6773866" y="5625285"/>
            <a:ext cx="304434" cy="1803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3600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defTabSz="266299"/>
            <a:r>
              <a:rPr lang="fr-FR" sz="600" dirty="0">
                <a:solidFill>
                  <a:schemeClr val="tx1"/>
                </a:solidFill>
              </a:rPr>
              <a:t>Le plus pauvre</a:t>
            </a:r>
          </a:p>
        </p:txBody>
      </p:sp>
    </p:spTree>
    <p:extLst>
      <p:ext uri="{BB962C8B-B14F-4D97-AF65-F5344CB8AC3E}">
        <p14:creationId xmlns:p14="http://schemas.microsoft.com/office/powerpoint/2010/main" val="1511316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p:nvPr/>
        </p:nvCxnSpPr>
        <p:spPr>
          <a:xfrm>
            <a:off x="387043" y="653189"/>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92108" y="392161"/>
            <a:ext cx="7062313" cy="261610"/>
          </a:xfrm>
          <a:prstGeom prst="rect">
            <a:avLst/>
          </a:prstGeom>
          <a:noFill/>
        </p:spPr>
        <p:txBody>
          <a:bodyPr wrap="square" rtlCol="0">
            <a:spAutoFit/>
          </a:bodyPr>
          <a:lstStyle/>
          <a:p>
            <a:pPr lvl="0"/>
            <a:r>
              <a:rPr lang="fr-FR" sz="1100" b="1" dirty="0">
                <a:solidFill>
                  <a:srgbClr val="4C545A"/>
                </a:solidFill>
                <a:latin typeface="Franklin Gothic Medium" panose="020B0603020102020204"/>
              </a:rPr>
              <a:t>Pourcentage de la demande satisfaite en contraception avec des méthodes modernes - </a:t>
            </a:r>
            <a:r>
              <a:rPr lang="fr-FR" sz="1100" b="1" dirty="0">
                <a:solidFill>
                  <a:srgbClr val="4C545A"/>
                </a:solidFill>
                <a:latin typeface="+mj-lt"/>
              </a:rPr>
              <a:t>Indicateur ODD 3.7.1</a:t>
            </a:r>
          </a:p>
        </p:txBody>
      </p:sp>
      <p:sp>
        <p:nvSpPr>
          <p:cNvPr id="77" name="Rectangle 76"/>
          <p:cNvSpPr/>
          <p:nvPr/>
        </p:nvSpPr>
        <p:spPr>
          <a:xfrm>
            <a:off x="4335780" y="903417"/>
            <a:ext cx="3061712" cy="142261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700" dirty="0"/>
              <a:t>La proportion de la demande satisfaite en planification familiale avec des méthodes modernes (indicateur 3.7.1 des ODD) est utile pour évaluer les niveaux globaux de couverture des programmes et services de planification familiale. L’accès et l’utilisation d’un moyen efficace de prévention de la grossesse permettent aux femmes et à leurs partenaires d’exercer leurs droits de décider librement du nombre de leurs enfants et de l’espacement entre chacun d’entre eux et de disposer des informations, de l’éducation et des moyens nécessaires. Répondre à la demande de planification familiale avec des méthodes modernes contribue également à la santé maternelle et infantile en prévenant les grossesses non désirées et les grossesses rapprochées, qui présentent un risque plus élevé de problèmes obstétricaux graves</a:t>
            </a:r>
            <a:r>
              <a:rPr lang="en-US" sz="700" dirty="0"/>
              <a:t>.</a:t>
            </a:r>
          </a:p>
        </p:txBody>
      </p:sp>
      <p:sp>
        <p:nvSpPr>
          <p:cNvPr id="44" name="TextBox 15"/>
          <p:cNvSpPr txBox="1"/>
          <p:nvPr/>
        </p:nvSpPr>
        <p:spPr>
          <a:xfrm>
            <a:off x="509648" y="6982711"/>
            <a:ext cx="6396421"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800" dirty="0" err="1">
                <a:solidFill>
                  <a:schemeClr val="tx1">
                    <a:lumMod val="85000"/>
                    <a:lumOff val="15000"/>
                  </a:schemeClr>
                </a:solidFill>
              </a:rPr>
              <a:t>Percentage</a:t>
            </a:r>
            <a:r>
              <a:rPr lang="fr-FR" sz="800" dirty="0">
                <a:solidFill>
                  <a:schemeClr val="tx1">
                    <a:lumMod val="85000"/>
                    <a:lumOff val="15000"/>
                  </a:schemeClr>
                </a:solidFill>
              </a:rPr>
              <a:t> of adolescents </a:t>
            </a:r>
            <a:r>
              <a:rPr lang="fr-FR" sz="800" dirty="0" err="1">
                <a:solidFill>
                  <a:schemeClr val="tx1">
                    <a:lumMod val="85000"/>
                    <a:lumOff val="15000"/>
                  </a:schemeClr>
                </a:solidFill>
              </a:rPr>
              <a:t>who</a:t>
            </a:r>
            <a:r>
              <a:rPr lang="fr-FR" sz="800" dirty="0">
                <a:solidFill>
                  <a:schemeClr val="tx1">
                    <a:lumMod val="85000"/>
                    <a:lumOff val="15000"/>
                  </a:schemeClr>
                </a:solidFill>
              </a:rPr>
              <a:t> have a </a:t>
            </a:r>
            <a:r>
              <a:rPr lang="fr-FR" sz="800" dirty="0" err="1">
                <a:solidFill>
                  <a:schemeClr val="tx1">
                    <a:lumMod val="85000"/>
                    <a:lumOff val="15000"/>
                  </a:schemeClr>
                </a:solidFill>
              </a:rPr>
              <a:t>functioning</a:t>
            </a:r>
            <a:r>
              <a:rPr lang="fr-FR" sz="800" dirty="0">
                <a:solidFill>
                  <a:schemeClr val="tx1">
                    <a:lumMod val="85000"/>
                    <a:lumOff val="15000"/>
                  </a:schemeClr>
                </a:solidFill>
              </a:rPr>
              <a:t> </a:t>
            </a:r>
            <a:r>
              <a:rPr lang="fr-FR" sz="800" dirty="0" err="1">
                <a:solidFill>
                  <a:schemeClr val="tx1">
                    <a:lumMod val="85000"/>
                    <a:lumOff val="15000"/>
                  </a:schemeClr>
                </a:solidFill>
              </a:rPr>
              <a:t>difficulty</a:t>
            </a:r>
            <a:r>
              <a:rPr lang="fr-FR" sz="800" dirty="0">
                <a:solidFill>
                  <a:schemeClr val="tx1">
                    <a:lumMod val="85000"/>
                    <a:lumOff val="15000"/>
                  </a:schemeClr>
                </a:solidFill>
              </a:rPr>
              <a:t>, by </a:t>
            </a:r>
            <a:r>
              <a:rPr lang="fr-FR" sz="800" dirty="0" err="1">
                <a:solidFill>
                  <a:schemeClr val="tx1">
                    <a:lumMod val="85000"/>
                    <a:lumOff val="15000"/>
                  </a:schemeClr>
                </a:solidFill>
              </a:rPr>
              <a:t>domain</a:t>
            </a:r>
            <a:r>
              <a:rPr lang="fr-FR" sz="800" dirty="0">
                <a:solidFill>
                  <a:schemeClr val="tx1">
                    <a:lumMod val="85000"/>
                    <a:lumOff val="15000"/>
                  </a:schemeClr>
                </a:solidFill>
              </a:rPr>
              <a:t>, </a:t>
            </a:r>
            <a:r>
              <a:rPr lang="fr-FR" sz="800" dirty="0">
                <a:solidFill>
                  <a:srgbClr val="FF0000"/>
                </a:solidFill>
              </a:rPr>
              <a:t>Country, </a:t>
            </a:r>
            <a:r>
              <a:rPr lang="fr-FR" sz="800" dirty="0" err="1">
                <a:solidFill>
                  <a:srgbClr val="FF0000"/>
                </a:solidFill>
              </a:rPr>
              <a:t>year</a:t>
            </a:r>
            <a:r>
              <a:rPr lang="fr-FR" sz="800" dirty="0">
                <a:solidFill>
                  <a:srgbClr val="FF0000"/>
                </a:solidFill>
              </a:rPr>
              <a:t> </a:t>
            </a:r>
          </a:p>
        </p:txBody>
      </p:sp>
      <p:sp>
        <p:nvSpPr>
          <p:cNvPr id="49" name="TextBox 48"/>
          <p:cNvSpPr txBox="1"/>
          <p:nvPr/>
        </p:nvSpPr>
        <p:spPr>
          <a:xfrm>
            <a:off x="4602357" y="9683586"/>
            <a:ext cx="2795552" cy="184666"/>
          </a:xfrm>
          <a:prstGeom prst="rect">
            <a:avLst/>
          </a:prstGeom>
          <a:noFill/>
        </p:spPr>
        <p:txBody>
          <a:bodyPr wrap="square" rtlCol="0">
            <a:spAutoFit/>
          </a:bodyPr>
          <a:lstStyle/>
          <a:p>
            <a:pPr algn="r"/>
            <a:r>
              <a:rPr lang="fr-FR" sz="600" dirty="0">
                <a:solidFill>
                  <a:schemeClr val="tx1">
                    <a:lumMod val="50000"/>
                    <a:lumOff val="50000"/>
                  </a:schemeClr>
                </a:solidFill>
              </a:rPr>
              <a:t>A </a:t>
            </a:r>
            <a:r>
              <a:rPr lang="fr-FR" sz="600" dirty="0" err="1">
                <a:solidFill>
                  <a:schemeClr val="tx1">
                    <a:lumMod val="50000"/>
                    <a:lumOff val="50000"/>
                  </a:schemeClr>
                </a:solidFill>
              </a:rPr>
              <a:t>Statistical</a:t>
            </a:r>
            <a:r>
              <a:rPr lang="fr-FR" sz="600" dirty="0">
                <a:solidFill>
                  <a:schemeClr val="tx1">
                    <a:lumMod val="50000"/>
                    <a:lumOff val="50000"/>
                  </a:schemeClr>
                </a:solidFill>
              </a:rPr>
              <a:t> </a:t>
            </a:r>
            <a:r>
              <a:rPr lang="fr-FR" sz="600" dirty="0" err="1">
                <a:solidFill>
                  <a:schemeClr val="tx1">
                    <a:lumMod val="50000"/>
                    <a:lumOff val="50000"/>
                  </a:schemeClr>
                </a:solidFill>
              </a:rPr>
              <a:t>Snapshot</a:t>
            </a:r>
            <a:r>
              <a:rPr lang="fr-FR" sz="600" dirty="0">
                <a:solidFill>
                  <a:schemeClr val="tx1">
                    <a:lumMod val="50000"/>
                    <a:lumOff val="50000"/>
                  </a:schemeClr>
                </a:solidFill>
              </a:rPr>
              <a:t> of the</a:t>
            </a:r>
            <a:r>
              <a:rPr lang="fr-FR" sz="600" b="1" dirty="0">
                <a:solidFill>
                  <a:schemeClr val="tx1">
                    <a:lumMod val="50000"/>
                    <a:lumOff val="50000"/>
                  </a:schemeClr>
                </a:solidFill>
              </a:rPr>
              <a:t> </a:t>
            </a:r>
            <a:r>
              <a:rPr lang="fr-FR" sz="600" b="1" dirty="0" err="1">
                <a:solidFill>
                  <a:schemeClr val="tx1">
                    <a:lumMod val="50000"/>
                    <a:lumOff val="50000"/>
                  </a:schemeClr>
                </a:solidFill>
              </a:rPr>
              <a:t>Nutritional</a:t>
            </a:r>
            <a:r>
              <a:rPr lang="fr-FR" sz="600" b="1" dirty="0">
                <a:solidFill>
                  <a:schemeClr val="tx1">
                    <a:lumMod val="50000"/>
                    <a:lumOff val="50000"/>
                  </a:schemeClr>
                </a:solidFill>
              </a:rPr>
              <a:t> </a:t>
            </a:r>
            <a:r>
              <a:rPr lang="fr-FR" sz="600" b="1" dirty="0" err="1">
                <a:solidFill>
                  <a:schemeClr val="tx1">
                    <a:lumMod val="50000"/>
                    <a:lumOff val="50000"/>
                  </a:schemeClr>
                </a:solidFill>
              </a:rPr>
              <a:t>Status</a:t>
            </a:r>
            <a:r>
              <a:rPr lang="fr-FR" sz="600" b="1" dirty="0">
                <a:solidFill>
                  <a:schemeClr val="tx1">
                    <a:lumMod val="50000"/>
                    <a:lumOff val="50000"/>
                  </a:schemeClr>
                </a:solidFill>
              </a:rPr>
              <a:t> of </a:t>
            </a:r>
            <a:r>
              <a:rPr lang="fr-FR" sz="600" b="1" dirty="0" err="1">
                <a:solidFill>
                  <a:schemeClr val="tx1">
                    <a:lumMod val="50000"/>
                    <a:lumOff val="50000"/>
                  </a:schemeClr>
                </a:solidFill>
              </a:rPr>
              <a:t>Children</a:t>
            </a:r>
            <a:r>
              <a:rPr lang="fr-FR" sz="600" dirty="0">
                <a:solidFill>
                  <a:schemeClr val="tx1">
                    <a:lumMod val="50000"/>
                    <a:lumOff val="50000"/>
                  </a:schemeClr>
                </a:solidFill>
              </a:rPr>
              <a:t>: </a:t>
            </a:r>
            <a:r>
              <a:rPr lang="fr-FR" sz="600" dirty="0" err="1">
                <a:solidFill>
                  <a:srgbClr val="FF0000"/>
                </a:solidFill>
              </a:rPr>
              <a:t>Sudan</a:t>
            </a:r>
            <a:r>
              <a:rPr lang="fr-FR" sz="600" dirty="0">
                <a:solidFill>
                  <a:schemeClr val="tx1">
                    <a:lumMod val="50000"/>
                    <a:lumOff val="50000"/>
                  </a:schemeClr>
                </a:solidFill>
              </a:rPr>
              <a:t> 2014 – 2</a:t>
            </a:r>
          </a:p>
        </p:txBody>
      </p:sp>
      <p:pic>
        <p:nvPicPr>
          <p:cNvPr id="50" name="Picture 49"/>
          <p:cNvPicPr>
            <a:picLocks noChangeAspect="1"/>
          </p:cNvPicPr>
          <p:nvPr/>
        </p:nvPicPr>
        <p:blipFill rotWithShape="1">
          <a:blip r:embed="rId2">
            <a:extLst>
              <a:ext uri="{28A0092B-C50C-407E-A947-70E740481C1C}">
                <a14:useLocalDpi xmlns:a14="http://schemas.microsoft.com/office/drawing/2010/main" val="0"/>
              </a:ext>
            </a:extLst>
          </a:blip>
          <a:srcRect r="28854"/>
          <a:stretch/>
        </p:blipFill>
        <p:spPr>
          <a:xfrm>
            <a:off x="172118" y="8232148"/>
            <a:ext cx="7060893" cy="1660334"/>
          </a:xfrm>
          <a:prstGeom prst="rect">
            <a:avLst/>
          </a:prstGeom>
        </p:spPr>
      </p:pic>
      <p:sp>
        <p:nvSpPr>
          <p:cNvPr id="54" name="Rectangle 53"/>
          <p:cNvSpPr/>
          <p:nvPr/>
        </p:nvSpPr>
        <p:spPr>
          <a:xfrm>
            <a:off x="182705" y="6072128"/>
            <a:ext cx="7050306" cy="18404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5" name="TextBox 54"/>
          <p:cNvSpPr txBox="1"/>
          <p:nvPr/>
        </p:nvSpPr>
        <p:spPr>
          <a:xfrm>
            <a:off x="326028" y="6099486"/>
            <a:ext cx="2274629" cy="369332"/>
          </a:xfrm>
          <a:prstGeom prst="rect">
            <a:avLst/>
          </a:prstGeom>
          <a:noFill/>
        </p:spPr>
        <p:txBody>
          <a:bodyPr wrap="square" rtlCol="0">
            <a:spAutoFit/>
          </a:bodyPr>
          <a:lstStyle/>
          <a:p>
            <a:r>
              <a:rPr lang="fr-FR" b="1" dirty="0">
                <a:solidFill>
                  <a:schemeClr val="bg1"/>
                </a:solidFill>
                <a:latin typeface="+mj-lt"/>
              </a:rPr>
              <a:t>Résumé</a:t>
            </a:r>
          </a:p>
        </p:txBody>
      </p:sp>
      <p:sp>
        <p:nvSpPr>
          <p:cNvPr id="59" name="TextBox 58"/>
          <p:cNvSpPr txBox="1"/>
          <p:nvPr/>
        </p:nvSpPr>
        <p:spPr>
          <a:xfrm>
            <a:off x="172118" y="6598029"/>
            <a:ext cx="6961787" cy="1217044"/>
          </a:xfrm>
          <a:prstGeom prst="rect">
            <a:avLst/>
          </a:prstGeom>
          <a:noFill/>
        </p:spPr>
        <p:txBody>
          <a:bodyPr wrap="square" numCol="3" rtlCol="0">
            <a:noAutofit/>
          </a:bodyPr>
          <a:lstStyle/>
          <a:p>
            <a:pPr marL="266700" marR="0" lvl="0" indent="-88900" algn="just">
              <a:spcBef>
                <a:spcPts val="0"/>
              </a:spcBef>
              <a:spcAft>
                <a:spcPts val="600"/>
              </a:spcAft>
              <a:buFont typeface="Arial" panose="020B0604020202020204" pitchFamily="34" charset="0"/>
              <a:buChar char="•"/>
            </a:pPr>
            <a:r>
              <a:rPr lang="fr-FR" sz="800" dirty="0">
                <a:solidFill>
                  <a:schemeClr val="bg1"/>
                </a:solidFill>
                <a:latin typeface="Franklin Gothic Book" panose="020B0503020102020204" pitchFamily="34" charset="0"/>
                <a:cs typeface="Times New Roman" panose="02020603050405020304" pitchFamily="18" charset="0"/>
              </a:rPr>
              <a:t>La fécondité de femmes est plus élevée en milieu rural (4,5 enfants par femme) qu’en milieu urbain (3,9 enfants par femme) ;</a:t>
            </a:r>
          </a:p>
          <a:p>
            <a:pPr marL="266700" marR="0" lvl="0" indent="-88900" algn="just">
              <a:spcBef>
                <a:spcPts val="0"/>
              </a:spcBef>
              <a:spcAft>
                <a:spcPts val="600"/>
              </a:spcAft>
              <a:buFont typeface="Arial" panose="020B0604020202020204" pitchFamily="34" charset="0"/>
              <a:buChar char="•"/>
            </a:pPr>
            <a:r>
              <a:rPr lang="fr-FR" sz="800" dirty="0">
                <a:solidFill>
                  <a:schemeClr val="bg1"/>
                </a:solidFill>
                <a:latin typeface="Franklin Gothic Book" panose="020B0503020102020204" pitchFamily="34" charset="0"/>
                <a:cs typeface="Times New Roman" panose="02020603050405020304" pitchFamily="18" charset="0"/>
              </a:rPr>
              <a:t>Selon les caractéristiques socio-économiques, les femmes à </a:t>
            </a:r>
            <a:r>
              <a:rPr lang="fr-FR" sz="800" dirty="0" err="1">
                <a:solidFill>
                  <a:schemeClr val="bg1"/>
                </a:solidFill>
                <a:latin typeface="Franklin Gothic Book" panose="020B0503020102020204" pitchFamily="34" charset="0"/>
                <a:cs typeface="Times New Roman" panose="02020603050405020304" pitchFamily="18" charset="0"/>
              </a:rPr>
              <a:t>Mwali</a:t>
            </a:r>
            <a:r>
              <a:rPr lang="fr-FR" sz="800" dirty="0">
                <a:solidFill>
                  <a:schemeClr val="bg1"/>
                </a:solidFill>
                <a:latin typeface="Franklin Gothic Book" panose="020B0503020102020204" pitchFamily="34" charset="0"/>
                <a:cs typeface="Times New Roman" panose="02020603050405020304" pitchFamily="18" charset="0"/>
              </a:rPr>
              <a:t>, ayant au plus un niveau d’instruction primaire et vivant dans les ménages les pauvres présentent un indice synthétique de fécondité plus élevé ; </a:t>
            </a:r>
          </a:p>
          <a:p>
            <a:pPr marL="342900" marR="0" lvl="0" indent="-165100" algn="just">
              <a:spcBef>
                <a:spcPts val="0"/>
              </a:spcBef>
              <a:spcAft>
                <a:spcPts val="600"/>
              </a:spcAft>
              <a:buFont typeface="Arial" panose="020B0604020202020204" pitchFamily="34" charset="0"/>
              <a:buChar char="•"/>
            </a:pPr>
            <a:r>
              <a:rPr lang="fr-FR" sz="800" dirty="0">
                <a:solidFill>
                  <a:schemeClr val="bg1"/>
                </a:solidFill>
                <a:latin typeface="Franklin Gothic Book" panose="020B0503020102020204" pitchFamily="34" charset="0"/>
                <a:cs typeface="Times New Roman" panose="02020603050405020304" pitchFamily="18" charset="0"/>
              </a:rPr>
              <a:t>La prévention de la maternité précoce serait une mesure importante pour réduire les naissances avant l'âge de 18 ans, dont les résultats affichent une  tendance à la baisse parmi les jeunes générations ;</a:t>
            </a:r>
          </a:p>
          <a:p>
            <a:pPr marL="342900" marR="0" lvl="0" indent="-165100" algn="just">
              <a:spcBef>
                <a:spcPts val="0"/>
              </a:spcBef>
              <a:spcAft>
                <a:spcPts val="600"/>
              </a:spcAft>
              <a:buFont typeface="Arial" panose="020B0604020202020204" pitchFamily="34" charset="0"/>
              <a:buChar char="•"/>
            </a:pPr>
            <a:r>
              <a:rPr lang="fr-FR" sz="800" dirty="0">
                <a:solidFill>
                  <a:schemeClr val="bg1"/>
                </a:solidFill>
                <a:latin typeface="Franklin Gothic Book" panose="020B0503020102020204" pitchFamily="34" charset="0"/>
                <a:cs typeface="Times New Roman" panose="02020603050405020304" pitchFamily="18" charset="0"/>
              </a:rPr>
              <a:t>Parmi les femmes de 15-49 ans mariées ou en union avec un besoin en matière de contraception, seulement  18% ont leur demande en </a:t>
            </a:r>
            <a:r>
              <a:rPr lang="fr-FR" sz="800">
                <a:solidFill>
                  <a:schemeClr val="bg1"/>
                </a:solidFill>
                <a:latin typeface="Franklin Gothic Book" panose="020B0503020102020204" pitchFamily="34" charset="0"/>
                <a:cs typeface="Times New Roman" panose="02020603050405020304" pitchFamily="18" charset="0"/>
              </a:rPr>
              <a:t>contraception satisfaite </a:t>
            </a:r>
            <a:r>
              <a:rPr lang="fr-FR" sz="800" dirty="0">
                <a:solidFill>
                  <a:schemeClr val="bg1"/>
                </a:solidFill>
                <a:latin typeface="Franklin Gothic Book" panose="020B0503020102020204" pitchFamily="34" charset="0"/>
                <a:cs typeface="Times New Roman" panose="02020603050405020304" pitchFamily="18" charset="0"/>
              </a:rPr>
              <a:t>avec une méthode moderne. Ce qui requiert inévitablement des efforts supplémentaires pour répondre à la demande.</a:t>
            </a:r>
          </a:p>
        </p:txBody>
      </p:sp>
      <p:sp>
        <p:nvSpPr>
          <p:cNvPr id="62" name="Text Box 2"/>
          <p:cNvSpPr txBox="1">
            <a:spLocks noChangeArrowheads="1"/>
          </p:cNvSpPr>
          <p:nvPr/>
        </p:nvSpPr>
        <p:spPr bwMode="auto">
          <a:xfrm>
            <a:off x="50330" y="8268293"/>
            <a:ext cx="7182681" cy="1590872"/>
          </a:xfrm>
          <a:prstGeom prst="rect">
            <a:avLst/>
          </a:prstGeom>
          <a:noFill/>
          <a:ln w="9525">
            <a:noFill/>
            <a:miter lim="800000"/>
            <a:headEnd/>
            <a:tailEnd/>
          </a:ln>
        </p:spPr>
        <p:txBody>
          <a:bodyPr rot="0" vert="horz" wrap="square" lIns="91440" tIns="45720" rIns="91440" bIns="45720" numCol="3" anchor="t" anchorCtr="0">
            <a:noAutofit/>
          </a:bodyPr>
          <a:lstStyle/>
          <a:p>
            <a:pPr marL="114730" algn="just"/>
            <a:r>
              <a:rPr lang="fr-FR" sz="900" dirty="0">
                <a:solidFill>
                  <a:schemeClr val="bg1"/>
                </a:solidFill>
                <a:latin typeface="Franklin Gothic Book" panose="020B0503020102020204" pitchFamily="34" charset="0"/>
              </a:rPr>
              <a:t>L'enquête par grappes à indicateurs multiples (MICS) Comores a été réalisée en 2022 par l’Institut National de la Statistique et des Etudes Economiques et Démographiques (INSEED) ) dans le cadre du programme mondial MICS. L’appui technique et a été fourni par le Fonds des Nations Unies pour l’enfance (UNICEF). L’UNICEF, la KOICA, l’UNFPA et la Banque Mondiale ont apporté    un soutien financier. </a:t>
            </a:r>
          </a:p>
          <a:p>
            <a:pPr marL="168275" algn="just"/>
            <a:r>
              <a:rPr lang="fr-FR" sz="900" dirty="0">
                <a:solidFill>
                  <a:schemeClr val="bg1"/>
                </a:solidFill>
                <a:latin typeface="Franklin Gothic Book" panose="020B0503020102020204" pitchFamily="34" charset="0"/>
              </a:rPr>
              <a:t>L'objectif de ce Résumé statistique est de diffuser certaines conclusions de l'enquête MICS 2022 Comores relative à la fécondité et planification familiale. </a:t>
            </a:r>
            <a:r>
              <a:rPr lang="fr-FR" sz="900" dirty="0">
                <a:solidFill>
                  <a:schemeClr val="bg1"/>
                </a:solidFill>
              </a:rPr>
              <a:t>Les données de ce Résumé Statistique se trouvent dans les tableaux TM.1.1, TM.2.1, TM.2.2W, TM.2.3W, TM.3.1 et TM.3.3 dans le rapport des résultats de l’enquête. </a:t>
            </a:r>
          </a:p>
          <a:p>
            <a:pPr marL="168275" algn="just"/>
            <a:endParaRPr lang="fr-FR" sz="900" dirty="0">
              <a:solidFill>
                <a:schemeClr val="bg1"/>
              </a:solidFill>
            </a:endParaRPr>
          </a:p>
          <a:p>
            <a:pPr marL="168275" algn="just"/>
            <a:endParaRPr lang="fr-FR" sz="900" dirty="0">
              <a:solidFill>
                <a:schemeClr val="bg1"/>
              </a:solidFill>
            </a:endParaRPr>
          </a:p>
          <a:p>
            <a:pPr marL="168275" algn="just"/>
            <a:r>
              <a:rPr lang="fr-FR" sz="900" dirty="0">
                <a:solidFill>
                  <a:schemeClr val="bg1"/>
                </a:solidFill>
              </a:rPr>
              <a:t>D'autres Résumés statistiques et le rapport des résultats de cette enquête et d'autres sont disponibles sur</a:t>
            </a:r>
          </a:p>
          <a:p>
            <a:pPr marL="168275" algn="just"/>
            <a:r>
              <a:rPr lang="fr-FR" sz="900" dirty="0">
                <a:solidFill>
                  <a:schemeClr val="bg1"/>
                </a:solidFill>
              </a:rPr>
              <a:t> mics.unicef.org/</a:t>
            </a:r>
            <a:r>
              <a:rPr lang="fr-FR" sz="900" dirty="0" err="1">
                <a:solidFill>
                  <a:schemeClr val="bg1"/>
                </a:solidFill>
              </a:rPr>
              <a:t>surveys</a:t>
            </a:r>
            <a:r>
              <a:rPr lang="fr-FR" sz="900" dirty="0">
                <a:solidFill>
                  <a:schemeClr val="bg1"/>
                </a:solidFill>
              </a:rPr>
              <a:t>.</a:t>
            </a:r>
          </a:p>
          <a:p>
            <a:pPr marL="168275" algn="just"/>
            <a:endParaRPr lang="fr-FR" sz="900" dirty="0">
              <a:solidFill>
                <a:schemeClr val="bg1"/>
              </a:solidFill>
            </a:endParaRPr>
          </a:p>
        </p:txBody>
      </p:sp>
      <p:sp>
        <p:nvSpPr>
          <p:cNvPr id="66" name="TextBox 65"/>
          <p:cNvSpPr txBox="1"/>
          <p:nvPr/>
        </p:nvSpPr>
        <p:spPr>
          <a:xfrm>
            <a:off x="387646" y="2371006"/>
            <a:ext cx="6996089" cy="276999"/>
          </a:xfrm>
          <a:prstGeom prst="rect">
            <a:avLst/>
          </a:prstGeom>
          <a:noFill/>
        </p:spPr>
        <p:txBody>
          <a:bodyPr wrap="square" rtlCol="0">
            <a:spAutoFit/>
          </a:bodyPr>
          <a:lstStyle/>
          <a:p>
            <a:r>
              <a:rPr lang="fr-FR" sz="1200" b="1" dirty="0">
                <a:solidFill>
                  <a:srgbClr val="4C545A"/>
                </a:solidFill>
                <a:latin typeface="+mj-lt"/>
              </a:rPr>
              <a:t>Données sur la fécondité et la contraception par île</a:t>
            </a:r>
          </a:p>
        </p:txBody>
      </p:sp>
      <p:cxnSp>
        <p:nvCxnSpPr>
          <p:cNvPr id="67" name="Straight Connector 66"/>
          <p:cNvCxnSpPr/>
          <p:nvPr/>
        </p:nvCxnSpPr>
        <p:spPr>
          <a:xfrm>
            <a:off x="415981" y="2634873"/>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graphicFrame>
        <p:nvGraphicFramePr>
          <p:cNvPr id="69" name="Table 68"/>
          <p:cNvGraphicFramePr>
            <a:graphicFrameLocks noGrp="1"/>
          </p:cNvGraphicFramePr>
          <p:nvPr>
            <p:extLst>
              <p:ext uri="{D42A27DB-BD31-4B8C-83A1-F6EECF244321}">
                <p14:modId xmlns:p14="http://schemas.microsoft.com/office/powerpoint/2010/main" val="1959679734"/>
              </p:ext>
            </p:extLst>
          </p:nvPr>
        </p:nvGraphicFramePr>
        <p:xfrm>
          <a:off x="429737" y="2617550"/>
          <a:ext cx="6967755" cy="2971800"/>
        </p:xfrm>
        <a:graphic>
          <a:graphicData uri="http://schemas.openxmlformats.org/drawingml/2006/table">
            <a:tbl>
              <a:tblPr firstRow="1" bandRow="1">
                <a:tableStyleId>{5C22544A-7EE6-4342-B048-85BDC9FD1C3A}</a:tableStyleId>
              </a:tblPr>
              <a:tblGrid>
                <a:gridCol w="1133249">
                  <a:extLst>
                    <a:ext uri="{9D8B030D-6E8A-4147-A177-3AD203B41FA5}">
                      <a16:colId xmlns:a16="http://schemas.microsoft.com/office/drawing/2014/main" val="20000"/>
                    </a:ext>
                  </a:extLst>
                </a:gridCol>
                <a:gridCol w="706290">
                  <a:extLst>
                    <a:ext uri="{9D8B030D-6E8A-4147-A177-3AD203B41FA5}">
                      <a16:colId xmlns:a16="http://schemas.microsoft.com/office/drawing/2014/main" val="20001"/>
                    </a:ext>
                  </a:extLst>
                </a:gridCol>
                <a:gridCol w="830580">
                  <a:extLst>
                    <a:ext uri="{9D8B030D-6E8A-4147-A177-3AD203B41FA5}">
                      <a16:colId xmlns:a16="http://schemas.microsoft.com/office/drawing/2014/main" val="618576090"/>
                    </a:ext>
                  </a:extLst>
                </a:gridCol>
                <a:gridCol w="853440">
                  <a:extLst>
                    <a:ext uri="{9D8B030D-6E8A-4147-A177-3AD203B41FA5}">
                      <a16:colId xmlns:a16="http://schemas.microsoft.com/office/drawing/2014/main" val="1324153235"/>
                    </a:ext>
                  </a:extLst>
                </a:gridCol>
                <a:gridCol w="944880">
                  <a:extLst>
                    <a:ext uri="{9D8B030D-6E8A-4147-A177-3AD203B41FA5}">
                      <a16:colId xmlns:a16="http://schemas.microsoft.com/office/drawing/2014/main" val="20002"/>
                    </a:ext>
                  </a:extLst>
                </a:gridCol>
                <a:gridCol w="830580">
                  <a:extLst>
                    <a:ext uri="{9D8B030D-6E8A-4147-A177-3AD203B41FA5}">
                      <a16:colId xmlns:a16="http://schemas.microsoft.com/office/drawing/2014/main" val="1490730675"/>
                    </a:ext>
                  </a:extLst>
                </a:gridCol>
                <a:gridCol w="769620">
                  <a:extLst>
                    <a:ext uri="{9D8B030D-6E8A-4147-A177-3AD203B41FA5}">
                      <a16:colId xmlns:a16="http://schemas.microsoft.com/office/drawing/2014/main" val="20003"/>
                    </a:ext>
                  </a:extLst>
                </a:gridCol>
                <a:gridCol w="899116">
                  <a:extLst>
                    <a:ext uri="{9D8B030D-6E8A-4147-A177-3AD203B41FA5}">
                      <a16:colId xmlns:a16="http://schemas.microsoft.com/office/drawing/2014/main" val="1050979619"/>
                    </a:ext>
                  </a:extLst>
                </a:gridCol>
              </a:tblGrid>
              <a:tr h="407554">
                <a:tc>
                  <a:txBody>
                    <a:bodyPr/>
                    <a:lstStyle/>
                    <a:p>
                      <a:r>
                        <a:rPr lang="fr-FR" sz="900" noProof="0" dirty="0">
                          <a:solidFill>
                            <a:schemeClr val="bg1"/>
                          </a:solidFill>
                          <a:latin typeface="+mj-lt"/>
                        </a:rPr>
                        <a:t>Île </a:t>
                      </a:r>
                    </a:p>
                  </a:txBody>
                  <a:tcPr anchor="ctr">
                    <a:solidFill>
                      <a:schemeClr val="bg1">
                        <a:lumMod val="75000"/>
                      </a:schemeClr>
                    </a:solidFill>
                  </a:tcPr>
                </a:tc>
                <a:tc>
                  <a:txBody>
                    <a:bodyPr/>
                    <a:lstStyle/>
                    <a:p>
                      <a:pPr algn="ctr"/>
                      <a:r>
                        <a:rPr lang="fr-FR" sz="900" noProof="0" dirty="0">
                          <a:solidFill>
                            <a:schemeClr val="bg1"/>
                          </a:solidFill>
                        </a:rPr>
                        <a:t>Taux de natalité chez les </a:t>
                      </a:r>
                      <a:r>
                        <a:rPr lang="fr-FR" sz="900" noProof="0" dirty="0" err="1">
                          <a:solidFill>
                            <a:schemeClr val="bg1"/>
                          </a:solidFill>
                        </a:rPr>
                        <a:t>adoles-centes</a:t>
                      </a:r>
                      <a:endParaRPr lang="fr-FR" sz="900" b="1" kern="1200" noProof="0" dirty="0">
                        <a:solidFill>
                          <a:schemeClr val="bg1"/>
                        </a:solidFill>
                        <a:latin typeface="+mn-lt"/>
                        <a:ea typeface="+mn-ea"/>
                        <a:cs typeface="+mn-cs"/>
                      </a:endParaRPr>
                    </a:p>
                  </a:txBody>
                  <a:tcPr anchor="b">
                    <a:solidFill>
                      <a:schemeClr val="accent5">
                        <a:lumMod val="75000"/>
                      </a:schemeClr>
                    </a:solidFill>
                  </a:tcPr>
                </a:tc>
                <a:tc>
                  <a:txBody>
                    <a:bodyPr/>
                    <a:lstStyle/>
                    <a:p>
                      <a:pPr algn="ctr"/>
                      <a:r>
                        <a:rPr lang="fr-FR" sz="900" noProof="0" dirty="0">
                          <a:solidFill>
                            <a:schemeClr val="bg1"/>
                          </a:solidFill>
                        </a:rPr>
                        <a:t>Indice synthétique de fécondité</a:t>
                      </a:r>
                      <a:endParaRPr lang="fr-FR" sz="900" b="1" kern="1200" noProof="0" dirty="0">
                        <a:solidFill>
                          <a:schemeClr val="bg1"/>
                        </a:solidFill>
                        <a:latin typeface="+mn-lt"/>
                        <a:ea typeface="+mn-ea"/>
                        <a:cs typeface="+mn-cs"/>
                      </a:endParaRPr>
                    </a:p>
                  </a:txBody>
                  <a:tcPr anchor="b">
                    <a:solidFill>
                      <a:srgbClr val="3AB9C6"/>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fr-FR" sz="900" b="1" noProof="0" dirty="0">
                          <a:solidFill>
                            <a:schemeClr val="bg1"/>
                          </a:solidFill>
                        </a:rPr>
                        <a:t>Grossesse avant l’âge de 15 ans*</a:t>
                      </a:r>
                    </a:p>
                  </a:txBody>
                  <a:tcPr anchor="b">
                    <a:solidFill>
                      <a:srgbClr val="FDD599"/>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fr-FR" sz="900" b="1" noProof="0" dirty="0">
                          <a:solidFill>
                            <a:schemeClr val="bg1"/>
                          </a:solidFill>
                        </a:rPr>
                        <a:t>Grossesse avant l’âge de 18 ans</a:t>
                      </a:r>
                    </a:p>
                  </a:txBody>
                  <a:tcPr anchor="b">
                    <a:solidFill>
                      <a:srgbClr val="FCB040"/>
                    </a:solidFill>
                  </a:tcPr>
                </a:tc>
                <a:tc>
                  <a:txBody>
                    <a:bodyPr/>
                    <a:lstStyle/>
                    <a:p>
                      <a:pPr algn="ctr"/>
                      <a:r>
                        <a:rPr lang="fr-FR" sz="900" noProof="0" dirty="0">
                          <a:solidFill>
                            <a:schemeClr val="bg1"/>
                          </a:solidFill>
                        </a:rPr>
                        <a:t>Utilisation de méthodes de </a:t>
                      </a:r>
                      <a:r>
                        <a:rPr lang="fr-FR" sz="900" noProof="0" dirty="0" err="1">
                          <a:solidFill>
                            <a:schemeClr val="bg1"/>
                          </a:solidFill>
                        </a:rPr>
                        <a:t>contra-ception</a:t>
                      </a:r>
                      <a:r>
                        <a:rPr lang="fr-FR" sz="900" noProof="0" dirty="0">
                          <a:solidFill>
                            <a:schemeClr val="bg1"/>
                          </a:solidFill>
                        </a:rPr>
                        <a:t> modernes chez les femmes mariées/</a:t>
                      </a:r>
                    </a:p>
                    <a:p>
                      <a:pPr algn="ctr"/>
                      <a:r>
                        <a:rPr lang="fr-FR" sz="900" noProof="0" dirty="0">
                          <a:solidFill>
                            <a:schemeClr val="bg1"/>
                          </a:solidFill>
                        </a:rPr>
                        <a:t>en union</a:t>
                      </a:r>
                    </a:p>
                  </a:txBody>
                  <a:tcPr anchor="b">
                    <a:solidFill>
                      <a:srgbClr val="F15A40"/>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fr-FR" sz="900" noProof="0" dirty="0">
                          <a:solidFill>
                            <a:schemeClr val="bg1"/>
                          </a:solidFill>
                        </a:rPr>
                        <a:t>Utilisation de n’importe quelle méthode de </a:t>
                      </a:r>
                      <a:r>
                        <a:rPr lang="fr-FR" sz="900" noProof="0" dirty="0" err="1">
                          <a:solidFill>
                            <a:schemeClr val="bg1"/>
                          </a:solidFill>
                        </a:rPr>
                        <a:t>contra-ception</a:t>
                      </a:r>
                      <a:r>
                        <a:rPr lang="fr-FR" sz="900" noProof="0" dirty="0">
                          <a:solidFill>
                            <a:schemeClr val="bg1"/>
                          </a:solidFill>
                        </a:rPr>
                        <a:t> chez les femmes mariées/en union</a:t>
                      </a:r>
                    </a:p>
                  </a:txBody>
                  <a:tcPr anchor="b">
                    <a:solidFill>
                      <a:srgbClr val="A9D18E"/>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fr-FR" sz="900" noProof="0" dirty="0">
                          <a:solidFill>
                            <a:schemeClr val="bg1"/>
                          </a:solidFill>
                        </a:rPr>
                        <a:t>Demande satisfaite en planification familiale avec des méthodes modernes chez les femmes mariées/en union</a:t>
                      </a:r>
                    </a:p>
                  </a:txBody>
                  <a:tcPr anchor="b">
                    <a:solidFill>
                      <a:srgbClr val="684FA1"/>
                    </a:solidFill>
                  </a:tcPr>
                </a:tc>
                <a:extLst>
                  <a:ext uri="{0D108BD9-81ED-4DB2-BD59-A6C34878D82A}">
                    <a16:rowId xmlns:a16="http://schemas.microsoft.com/office/drawing/2014/main" val="10000"/>
                  </a:ext>
                </a:extLst>
              </a:tr>
              <a:tr h="211840">
                <a:tc>
                  <a:txBody>
                    <a:bodyPr/>
                    <a:lstStyle/>
                    <a:p>
                      <a:r>
                        <a:rPr lang="fr-FR" sz="900" b="1" noProof="0" dirty="0"/>
                        <a:t>National</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60</a:t>
                      </a:r>
                    </a:p>
                  </a:txBody>
                  <a:tcP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4,3</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1,5</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13</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9</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12</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fr-FR" sz="900" b="1" noProof="0" dirty="0"/>
                        <a:t>18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211840">
                <a:tc>
                  <a:txBody>
                    <a:bodyPr/>
                    <a:lstStyle/>
                    <a:p>
                      <a:r>
                        <a:rPr lang="fr-FR" sz="900" noProof="0" dirty="0" err="1"/>
                        <a:t>Mwali</a:t>
                      </a:r>
                      <a:endParaRPr lang="fr-FR" sz="900" noProof="0" dirty="0"/>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15000"/>
                        </a:lnSpc>
                        <a:spcBef>
                          <a:spcPts val="500"/>
                        </a:spcBef>
                        <a:spcAft>
                          <a:spcPts val="1000"/>
                        </a:spcAft>
                      </a:pPr>
                      <a:r>
                        <a:rPr lang="en-US" sz="900" kern="1200" dirty="0">
                          <a:solidFill>
                            <a:schemeClr val="dk1"/>
                          </a:solidFill>
                          <a:latin typeface="+mn-lt"/>
                          <a:ea typeface="+mn-ea"/>
                          <a:cs typeface="+mn-cs"/>
                        </a:rPr>
                        <a:t>68</a:t>
                      </a:r>
                      <a:endParaRPr lang="fr-FR" sz="900" kern="1200" dirty="0">
                        <a:solidFill>
                          <a:schemeClr val="dk1"/>
                        </a:solidFill>
                        <a:latin typeface="+mn-lt"/>
                        <a:ea typeface="+mn-ea"/>
                        <a:cs typeface="+mn-cs"/>
                      </a:endParaRPr>
                    </a:p>
                  </a:txBody>
                  <a:tcPr marL="44450" marR="44450" marT="0"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4,7</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1,4</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17</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10</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16</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2"/>
                  </a:ext>
                </a:extLst>
              </a:tr>
              <a:tr h="211840">
                <a:tc>
                  <a:txBody>
                    <a:bodyPr/>
                    <a:lstStyle/>
                    <a:p>
                      <a:r>
                        <a:rPr lang="fr-FR" sz="900" noProof="0" dirty="0" err="1"/>
                        <a:t>Ndzuwani</a:t>
                      </a:r>
                      <a:endParaRPr lang="fr-FR" sz="900" noProof="0" dirty="0"/>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15000"/>
                        </a:lnSpc>
                        <a:spcBef>
                          <a:spcPts val="500"/>
                        </a:spcBef>
                        <a:spcAft>
                          <a:spcPts val="1000"/>
                        </a:spcAft>
                      </a:pPr>
                      <a:r>
                        <a:rPr lang="en-US" sz="900" kern="1200" dirty="0">
                          <a:solidFill>
                            <a:schemeClr val="dk1"/>
                          </a:solidFill>
                          <a:latin typeface="+mn-lt"/>
                          <a:ea typeface="+mn-ea"/>
                          <a:cs typeface="+mn-cs"/>
                        </a:rPr>
                        <a:t>57</a:t>
                      </a:r>
                      <a:endParaRPr lang="fr-FR" sz="900" kern="1200" dirty="0">
                        <a:solidFill>
                          <a:schemeClr val="dk1"/>
                        </a:solidFill>
                        <a:latin typeface="+mn-lt"/>
                        <a:ea typeface="+mn-ea"/>
                        <a:cs typeface="+mn-cs"/>
                      </a:endParaRPr>
                    </a:p>
                  </a:txBody>
                  <a:tcPr marL="44450" marR="44450" marT="0"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4,5</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1,8</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14</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12</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16</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22</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r h="211840">
                <a:tc>
                  <a:txBody>
                    <a:bodyPr/>
                    <a:lstStyle/>
                    <a:p>
                      <a:r>
                        <a:rPr lang="fr-FR" sz="900" noProof="0" dirty="0"/>
                        <a:t>Ngazidja</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15000"/>
                        </a:lnSpc>
                        <a:spcBef>
                          <a:spcPts val="500"/>
                        </a:spcBef>
                        <a:spcAft>
                          <a:spcPts val="1000"/>
                        </a:spcAft>
                      </a:pPr>
                      <a:r>
                        <a:rPr lang="en-US" sz="900" kern="1200" dirty="0">
                          <a:solidFill>
                            <a:schemeClr val="dk1"/>
                          </a:solidFill>
                          <a:latin typeface="+mn-lt"/>
                          <a:ea typeface="+mn-ea"/>
                          <a:cs typeface="+mn-cs"/>
                        </a:rPr>
                        <a:t>60</a:t>
                      </a:r>
                      <a:endParaRPr lang="fr-FR" sz="900" kern="1200" dirty="0">
                        <a:solidFill>
                          <a:schemeClr val="dk1"/>
                        </a:solidFill>
                        <a:latin typeface="+mn-lt"/>
                        <a:ea typeface="+mn-ea"/>
                        <a:cs typeface="+mn-cs"/>
                      </a:endParaRPr>
                    </a:p>
                  </a:txBody>
                  <a:tcPr marL="44450" marR="44450" marT="0"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4,0</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1,3</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12</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6</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7</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4"/>
                  </a:ext>
                </a:extLst>
              </a:tr>
              <a:tr h="211840">
                <a:tc>
                  <a:txBody>
                    <a:bodyPr/>
                    <a:lstStyle/>
                    <a:p>
                      <a:pPr marL="0" indent="90488"/>
                      <a:r>
                        <a:rPr lang="fr-FR" sz="900" noProof="0" dirty="0"/>
                        <a:t>Moroni</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15000"/>
                        </a:lnSpc>
                        <a:spcBef>
                          <a:spcPts val="500"/>
                        </a:spcBef>
                        <a:spcAft>
                          <a:spcPts val="1000"/>
                        </a:spcAft>
                      </a:pPr>
                      <a:r>
                        <a:rPr lang="en-US" sz="900" kern="1200" dirty="0">
                          <a:solidFill>
                            <a:schemeClr val="dk1"/>
                          </a:solidFill>
                          <a:latin typeface="+mn-lt"/>
                          <a:ea typeface="+mn-ea"/>
                          <a:cs typeface="+mn-cs"/>
                        </a:rPr>
                        <a:t>55</a:t>
                      </a:r>
                      <a:endParaRPr lang="fr-FR" sz="900" kern="1200" dirty="0">
                        <a:solidFill>
                          <a:schemeClr val="dk1"/>
                        </a:solidFill>
                        <a:latin typeface="+mn-lt"/>
                        <a:ea typeface="+mn-ea"/>
                        <a:cs typeface="+mn-cs"/>
                      </a:endParaRPr>
                    </a:p>
                  </a:txBody>
                  <a:tcPr marL="44450" marR="44450" marT="0"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4,0</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1,2</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12</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8</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11</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5"/>
                  </a:ext>
                </a:extLst>
              </a:tr>
              <a:tr h="211840">
                <a:tc>
                  <a:txBody>
                    <a:bodyPr/>
                    <a:lstStyle/>
                    <a:p>
                      <a:pPr marL="0" indent="90488"/>
                      <a:r>
                        <a:rPr lang="fr-FR" sz="900" noProof="0" dirty="0"/>
                        <a:t>Reste Ngazidja</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15000"/>
                        </a:lnSpc>
                        <a:spcBef>
                          <a:spcPts val="500"/>
                        </a:spcBef>
                        <a:spcAft>
                          <a:spcPts val="1000"/>
                        </a:spcAft>
                      </a:pPr>
                      <a:r>
                        <a:rPr lang="en-US" sz="900" kern="1200" dirty="0">
                          <a:solidFill>
                            <a:schemeClr val="dk1"/>
                          </a:solidFill>
                          <a:latin typeface="+mn-lt"/>
                          <a:ea typeface="+mn-ea"/>
                          <a:cs typeface="+mn-cs"/>
                        </a:rPr>
                        <a:t>61</a:t>
                      </a:r>
                      <a:endParaRPr lang="fr-FR" sz="900" kern="1200" dirty="0">
                        <a:solidFill>
                          <a:schemeClr val="dk1"/>
                        </a:solidFill>
                        <a:latin typeface="+mn-lt"/>
                        <a:ea typeface="+mn-ea"/>
                        <a:cs typeface="+mn-cs"/>
                      </a:endParaRPr>
                    </a:p>
                  </a:txBody>
                  <a:tcPr marL="44450" marR="44450" marT="0"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4,0</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1,4</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12</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6</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6</a:t>
                      </a:r>
                    </a:p>
                  </a:txBody>
                  <a:tcP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fr-FR" sz="900" noProof="0" dirty="0"/>
                        <a:t>13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70" name="TextBox 69"/>
          <p:cNvSpPr txBox="1"/>
          <p:nvPr/>
        </p:nvSpPr>
        <p:spPr>
          <a:xfrm>
            <a:off x="375453" y="5580573"/>
            <a:ext cx="6808133" cy="200055"/>
          </a:xfrm>
          <a:prstGeom prst="rect">
            <a:avLst/>
          </a:prstGeom>
          <a:noFill/>
        </p:spPr>
        <p:txBody>
          <a:bodyPr wrap="square" rtlCol="0">
            <a:spAutoFit/>
          </a:bodyPr>
          <a:lstStyle/>
          <a:p>
            <a:r>
              <a:rPr lang="en-US" sz="700" dirty="0"/>
              <a:t>* </a:t>
            </a:r>
            <a:r>
              <a:rPr lang="fr-FR" sz="700" dirty="0"/>
              <a:t>Pourcentage de femmes âgées de 15 à 19 ans ayant eu une naissance vivante avant l'âge de 15 ans</a:t>
            </a:r>
          </a:p>
        </p:txBody>
      </p:sp>
      <p:graphicFrame>
        <p:nvGraphicFramePr>
          <p:cNvPr id="46" name="Content Placeholder 6"/>
          <p:cNvGraphicFramePr>
            <a:graphicFrameLocks/>
          </p:cNvGraphicFramePr>
          <p:nvPr>
            <p:extLst>
              <p:ext uri="{D42A27DB-BD31-4B8C-83A1-F6EECF244321}">
                <p14:modId xmlns:p14="http://schemas.microsoft.com/office/powerpoint/2010/main" val="2156200234"/>
              </p:ext>
            </p:extLst>
          </p:nvPr>
        </p:nvGraphicFramePr>
        <p:xfrm>
          <a:off x="368509" y="817887"/>
          <a:ext cx="3411011" cy="15500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60326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73f51738-d318-4883-9d64-4f0bd0ccc55e" ContentTypeId="0x0101009BA85F8052A6DA4FA3E31FF9F74C6970" PreviousValue="false"/>
</file>

<file path=customXml/item2.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EC757063D55EF14399B2E4B65561595A" ma:contentTypeVersion="41" ma:contentTypeDescription="Create a new document." ma:contentTypeScope="" ma:versionID="073ec61dfaa5a3d7808b9c639574f449">
  <xsd:schema xmlns:xsd="http://www.w3.org/2001/XMLSchema" xmlns:xs="http://www.w3.org/2001/XMLSchema" xmlns:p="http://schemas.microsoft.com/office/2006/metadata/properties" xmlns:ns1="http://schemas.microsoft.com/sharepoint/v3" xmlns:ns2="ca283e0b-db31-4043-a2ef-b80661bf084a" xmlns:ns3="http://schemas.microsoft.com/sharepoint.v3" xmlns:ns4="03aba595-bc08-4bc6-a067-44fa0d6fce4c" xmlns:ns5="2aac1c47-a7bd-4382-bbe6-d59290c165d5" xmlns:ns6="http://schemas.microsoft.com/sharepoint/v4" targetNamespace="http://schemas.microsoft.com/office/2006/metadata/properties" ma:root="true" ma:fieldsID="d68221c1792d7a1a25e00b8bb5fb3f2f" ns1:_="" ns2:_="" ns3:_="" ns4:_="" ns5:_="" ns6:_="">
    <xsd:import namespace="http://schemas.microsoft.com/sharepoint/v3"/>
    <xsd:import namespace="ca283e0b-db31-4043-a2ef-b80661bf084a"/>
    <xsd:import namespace="http://schemas.microsoft.com/sharepoint.v3"/>
    <xsd:import namespace="03aba595-bc08-4bc6-a067-44fa0d6fce4c"/>
    <xsd:import namespace="2aac1c47-a7bd-4382-bbe6-d59290c165d5"/>
    <xsd:import namespace="http://schemas.microsoft.com/sharepoint/v4"/>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2:j169e817e0ee4eb8974e6fc4a2762909" minOccurs="0"/>
                <xsd:element ref="ns2:j048a4f9aaad4a8990a1d5e5f53cb451" minOccurs="0"/>
                <xsd:element ref="ns5:MediaServiceGenerationTime" minOccurs="0"/>
                <xsd:element ref="ns5:MediaServiceEventHashCode" minOccurs="0"/>
                <xsd:element ref="ns1:_vti_ItemHoldRecordStatus" minOccurs="0"/>
                <xsd:element ref="ns6:IconOverlay" minOccurs="0"/>
                <xsd:element ref="ns5:MediaServiceMetadata" minOccurs="0"/>
                <xsd:element ref="ns1:_vti_ItemDeclaredRecord" minOccurs="0"/>
                <xsd:element ref="ns4:TaxKeywordTaxHTField" minOccurs="0"/>
                <xsd:element ref="ns4:SharedWithDetails" minOccurs="0"/>
                <xsd:element ref="ns4:SharedWithUsers" minOccurs="0"/>
                <xsd:element ref="ns5:MediaServiceLocation" minOccurs="0"/>
                <xsd:element ref="ns5:MediaServiceAutoKeyPoints" minOccurs="0"/>
                <xsd:element ref="ns5:MediaServiceKeyPoints" minOccurs="0"/>
                <xsd:element ref="ns5:MediaServiceFastMetadata" minOccurs="0"/>
                <xsd:element ref="ns5:MediaServiceAutoTags" minOccurs="0"/>
                <xsd:element ref="ns5:MediaServiceOCR" minOccurs="0"/>
                <xsd:element ref="ns5:MediaServiceDateTaken" minOccurs="0"/>
                <xsd:element ref="ns4:SemaphoreItemMetadata" minOccurs="0"/>
                <xsd:element ref="ns5: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HoldRecordStatus" ma:index="33" nillable="true" ma:displayName="Hold and Record Status" ma:decimals="0" ma:description="" ma:hidden="true" ma:indexed="true" ma:internalName="_vti_ItemHoldRecordStatus" ma:readOnly="true">
      <xsd:simpleType>
        <xsd:restriction base="dms:Unknown"/>
      </xsd:simpleType>
    </xsd:element>
    <xsd:element name="_vti_ItemDeclaredRecord" ma:index="36" nillable="true" ma:displayName="Declared Record" ma:hidden="true" ma:internalName="_vti_ItemDeclaredRecord"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178;#Analysis,Planning &amp; Monitoring-456C|5955b2fd-5d7f-4ec6-8d67-6bd2d19d2fcb"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f18c69bd-8d9b-48fb-bf08-f87e298dbead}" ma:internalName="TaxCatchAllLabel" ma:readOnly="true" ma:showField="CatchAllDataLabel" ma:web="03aba595-bc08-4bc6-a067-44fa0d6fce4c">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f18c69bd-8d9b-48fb-bf08-f87e298dbead}" ma:internalName="TaxCatchAll" ma:showField="CatchAllData" ma:web="03aba595-bc08-4bc6-a067-44fa0d6fce4c">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element name="j169e817e0ee4eb8974e6fc4a2762909" ma:index="26" nillable="true" ma:taxonomy="true" ma:internalName="j169e817e0ee4eb8974e6fc4a2762909" ma:taxonomyFieldName="CriticalForLongTermRetention" ma:displayName="Critical for long-term retention?" ma:default="" ma:fieldId="{3169e817-e0ee-4eb8-974e-6fc4a2762909}" ma:sspId="73f51738-d318-4883-9d64-4f0bd0ccc55e" ma:termSetId="59f85175-3dbf-4592-9c1d-453af9da4e8b" ma:anchorId="00000000-0000-0000-0000-000000000000" ma:open="false" ma:isKeyword="false">
      <xsd:complexType>
        <xsd:sequence>
          <xsd:element ref="pc:Terms" minOccurs="0" maxOccurs="1"/>
        </xsd:sequence>
      </xsd:complexType>
    </xsd:element>
    <xsd:element name="j048a4f9aaad4a8990a1d5e5f53cb451" ma:index="28" nillable="true" ma:taxonomy="true" ma:internalName="j048a4f9aaad4a8990a1d5e5f53cb451" ma:taxonomyFieldName="SystemDTAC" ma:displayName="System-DT-AC" ma:default="" ma:fieldId="{3048a4f9-aaad-4a89-90a1-d5e5f53cb451}" ma:sspId="73f51738-d318-4883-9d64-4f0bd0ccc55e" ma:termSetId="1e3381f3-a35f-499a-9a3c-017e5423e02a"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aba595-bc08-4bc6-a067-44fa0d6fce4c" elementFormDefault="qualified">
    <xsd:import namespace="http://schemas.microsoft.com/office/2006/documentManagement/types"/>
    <xsd:import namespace="http://schemas.microsoft.com/office/infopath/2007/PartnerControls"/>
    <xsd:element name="TaxKeywordTaxHTField" ma:index="37"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Details" ma:index="38" nillable="true" ma:displayName="Shared With Details" ma:internalName="SharedWithDetails" ma:readOnly="true">
      <xsd:simpleType>
        <xsd:restriction base="dms:Note">
          <xsd:maxLength value="255"/>
        </xsd:restriction>
      </xsd:simpleType>
    </xsd:element>
    <xsd:element name="SharedWithUsers" ma:index="3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emaphoreItemMetadata" ma:index="47" nillable="true" ma:displayName="Semaphore Status" ma:hidden="true" ma:internalName="SemaphoreItemMeta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ac1c47-a7bd-4382-bbe6-d59290c165d5" elementFormDefault="qualified">
    <xsd:import namespace="http://schemas.microsoft.com/office/2006/documentManagement/types"/>
    <xsd:import namespace="http://schemas.microsoft.com/office/infopath/2007/PartnerControls"/>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Metadata" ma:index="35" nillable="true" ma:displayName="MediaServiceMetadata" ma:hidden="true" ma:internalName="MediaServiceMetadata" ma:readOnly="true">
      <xsd:simpleType>
        <xsd:restriction base="dms:Note"/>
      </xsd:simpleType>
    </xsd:element>
    <xsd:element name="MediaServiceLocation" ma:index="40" nillable="true" ma:displayName="Location" ma:internalName="MediaServiceLocation" ma:readOnly="true">
      <xsd:simpleType>
        <xsd:restriction base="dms:Text"/>
      </xsd:simpleType>
    </xsd:element>
    <xsd:element name="MediaServiceAutoKeyPoints" ma:index="41" nillable="true" ma:displayName="MediaServiceAutoKeyPoints" ma:hidden="true" ma:internalName="MediaServiceAutoKeyPoints" ma:readOnly="true">
      <xsd:simpleType>
        <xsd:restriction base="dms:Note"/>
      </xsd:simpleType>
    </xsd:element>
    <xsd:element name="MediaServiceKeyPoints" ma:index="42" nillable="true" ma:displayName="KeyPoints" ma:internalName="MediaServiceKeyPoints" ma:readOnly="true">
      <xsd:simpleType>
        <xsd:restriction base="dms:Note">
          <xsd:maxLength value="255"/>
        </xsd:restriction>
      </xsd:simpleType>
    </xsd:element>
    <xsd:element name="MediaServiceFastMetadata" ma:index="43" nillable="true" ma:displayName="MediaServiceFastMetadata" ma:hidden="true" ma:internalName="MediaServiceFastMetadata" ma:readOnly="true">
      <xsd:simpleType>
        <xsd:restriction base="dms:Note"/>
      </xsd:simpleType>
    </xsd:element>
    <xsd:element name="MediaServiceAutoTags" ma:index="44" nillable="true" ma:displayName="Tags" ma:internalName="MediaServiceAutoTags"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DateTaken" ma:index="46" nillable="true" ma:displayName="MediaServiceDateTaken" ma:hidden="true" ma:internalName="MediaServiceDateTaken" ma:readOnly="true">
      <xsd:simpleType>
        <xsd:restriction base="dms:Text"/>
      </xsd:simpleType>
    </xsd:element>
    <xsd:element name="MediaLengthInSeconds" ma:index="4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34"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ga975397408f43e4b84ec8e5a598e523>
    <TaxCatchAll xmlns="ca283e0b-db31-4043-a2ef-b80661bf084a"/>
    <ContentLanguage xmlns="ca283e0b-db31-4043-a2ef-b80661bf084a" xsi:nil="true"/>
    <k8c968e8c72a4eda96b7e8fdbe192be2 xmlns="ca283e0b-db31-4043-a2ef-b80661bf084a">
      <Terms xmlns="http://schemas.microsoft.com/office/infopath/2007/PartnerControls"/>
    </k8c968e8c72a4eda96b7e8fdbe192be2>
    <TaxKeywordTaxHTField xmlns="03aba595-bc08-4bc6-a067-44fa0d6fce4c">
      <Terms xmlns="http://schemas.microsoft.com/office/infopath/2007/PartnerControls"/>
    </TaxKeywordTaxHTField>
    <DateTransmittedEmail xmlns="ca283e0b-db31-4043-a2ef-b80661bf084a" xsi:nil="true"/>
    <ContentStatus xmlns="ca283e0b-db31-4043-a2ef-b80661bf084a" xsi:nil="true"/>
    <SenderEmail xmlns="ca283e0b-db31-4043-a2ef-b80661bf084a" xsi:nil="true"/>
    <IconOverlay xmlns="http://schemas.microsoft.com/sharepoint/v4" xsi:nil="true"/>
    <h6a71f3e574e4344bc34f3fc9dd20054 xmlns="ca283e0b-db31-4043-a2ef-b80661bf084a">
      <Terms xmlns="http://schemas.microsoft.com/office/infopath/2007/PartnerControls"/>
    </h6a71f3e574e4344bc34f3fc9dd20054>
    <CategoryDescription xmlns="http://schemas.microsoft.com/sharepoint.v3" xsi:nil="true"/>
    <RecipientsEmail xmlns="ca283e0b-db31-4043-a2ef-b80661bf084a" xsi:nil="true"/>
    <mda26ace941f4791a7314a339fee829c xmlns="ca283e0b-db31-4043-a2ef-b80661bf084a">
      <Terms xmlns="http://schemas.microsoft.com/office/infopath/2007/PartnerControls"/>
    </mda26ace941f4791a7314a339fee829c>
    <WrittenBy xmlns="ca283e0b-db31-4043-a2ef-b80661bf084a">
      <UserInfo>
        <DisplayName/>
        <AccountId xsi:nil="true"/>
        <AccountType/>
      </UserInfo>
    </WrittenBy>
    <SemaphoreItemMetadata xmlns="03aba595-bc08-4bc6-a067-44fa0d6fce4c" xsi:nil="true"/>
    <j169e817e0ee4eb8974e6fc4a2762909 xmlns="ca283e0b-db31-4043-a2ef-b80661bf084a">
      <Terms xmlns="http://schemas.microsoft.com/office/infopath/2007/PartnerControls"/>
    </j169e817e0ee4eb8974e6fc4a2762909>
    <j048a4f9aaad4a8990a1d5e5f53cb451 xmlns="ca283e0b-db31-4043-a2ef-b80661bf084a">
      <Terms xmlns="http://schemas.microsoft.com/office/infopath/2007/PartnerControls"/>
    </j048a4f9aaad4a8990a1d5e5f53cb451>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spe:Receivers xmlns:spe="http://schemas.microsoft.com/sharepoint/events"/>
</file>

<file path=customXml/itemProps1.xml><?xml version="1.0" encoding="utf-8"?>
<ds:datastoreItem xmlns:ds="http://schemas.openxmlformats.org/officeDocument/2006/customXml" ds:itemID="{0A756811-EB8C-4ABB-84AF-72438C0E71A2}">
  <ds:schemaRefs>
    <ds:schemaRef ds:uri="Microsoft.SharePoint.Taxonomy.ContentTypeSync"/>
  </ds:schemaRefs>
</ds:datastoreItem>
</file>

<file path=customXml/itemProps2.xml><?xml version="1.0" encoding="utf-8"?>
<ds:datastoreItem xmlns:ds="http://schemas.openxmlformats.org/officeDocument/2006/customXml" ds:itemID="{4EE3843D-5F91-42D0-A3E9-B8303A6D04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a283e0b-db31-4043-a2ef-b80661bf084a"/>
    <ds:schemaRef ds:uri="http://schemas.microsoft.com/sharepoint.v3"/>
    <ds:schemaRef ds:uri="03aba595-bc08-4bc6-a067-44fa0d6fce4c"/>
    <ds:schemaRef ds:uri="2aac1c47-a7bd-4382-bbe6-d59290c165d5"/>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E154CD-4310-4C93-925B-3357D783F879}">
  <ds:schemaRefs>
    <ds:schemaRef ds:uri="http://schemas.microsoft.com/sharepoint/v3"/>
    <ds:schemaRef ds:uri="http://schemas.microsoft.com/sharepoint.v3"/>
    <ds:schemaRef ds:uri="http://purl.org/dc/terms/"/>
    <ds:schemaRef ds:uri="http://schemas.microsoft.com/office/2006/documentManagement/types"/>
    <ds:schemaRef ds:uri="http://purl.org/dc/dcmitype/"/>
    <ds:schemaRef ds:uri="03aba595-bc08-4bc6-a067-44fa0d6fce4c"/>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schemas.microsoft.com/sharepoint/v4"/>
    <ds:schemaRef ds:uri="2aac1c47-a7bd-4382-bbe6-d59290c165d5"/>
    <ds:schemaRef ds:uri="ca283e0b-db31-4043-a2ef-b80661bf084a"/>
    <ds:schemaRef ds:uri="http://www.w3.org/XML/1998/namespace"/>
  </ds:schemaRefs>
</ds:datastoreItem>
</file>

<file path=customXml/itemProps4.xml><?xml version="1.0" encoding="utf-8"?>
<ds:datastoreItem xmlns:ds="http://schemas.openxmlformats.org/officeDocument/2006/customXml" ds:itemID="{DF854D67-C9DF-4FFB-8FC6-DBBFE651C7A0}">
  <ds:schemaRefs>
    <ds:schemaRef ds:uri="http://schemas.microsoft.com/sharepoint/v3/contenttype/forms"/>
  </ds:schemaRefs>
</ds:datastoreItem>
</file>

<file path=customXml/itemProps5.xml><?xml version="1.0" encoding="utf-8"?>
<ds:datastoreItem xmlns:ds="http://schemas.openxmlformats.org/officeDocument/2006/customXml" ds:itemID="{0DA076E8-A49C-4B67-867F-67C5000C2F7C}">
  <ds:schemaRefs>
    <ds:schemaRef ds:uri="http://schemas.microsoft.com/office/2006/metadata/customXsn"/>
  </ds:schemaRefs>
</ds:datastoreItem>
</file>

<file path=customXml/itemProps6.xml><?xml version="1.0" encoding="utf-8"?>
<ds:datastoreItem xmlns:ds="http://schemas.openxmlformats.org/officeDocument/2006/customXml" ds:itemID="{25A3F15E-B67A-422C-97AD-306620A079C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9063</TotalTime>
  <Words>1399</Words>
  <Application>Microsoft Office PowerPoint</Application>
  <PresentationFormat>Custom</PresentationFormat>
  <Paragraphs>205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Franklin Gothic Book</vt:lpstr>
      <vt:lpstr>Franklin Gothic Medium</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Ranto Ramananjato</cp:lastModifiedBy>
  <cp:revision>414</cp:revision>
  <cp:lastPrinted>2018-03-12T19:34:01Z</cp:lastPrinted>
  <dcterms:created xsi:type="dcterms:W3CDTF">2017-11-02T14:57:07Z</dcterms:created>
  <dcterms:modified xsi:type="dcterms:W3CDTF">2023-09-10T19:21:50Z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0x0101009BA85F8052A6DA4FA3E31FF9F74C697000EC757063D55EF14399B2E4B65561595A</vt:lpwstr>
  </property>
  <property fmtid="{D5CDD505-2E9C-101B-9397-08002B2CF9AE}" pid="3" name="OfficeDivision">
    <vt:lpwstr>3;#Data, Research and Policy-456C|5955b2fd-5d7f-4ec6-8d67-6bd2d19d2fcb</vt:lpwstr>
  </property>
  <property fmtid="{D5CDD505-2E9C-101B-9397-08002B2CF9AE}" pid="4" name="TaxKeyword">
    <vt:lpwstr/>
  </property>
  <property fmtid="{D5CDD505-2E9C-101B-9397-08002B2CF9AE}" pid="5" name="Topic">
    <vt:lpwstr/>
  </property>
  <property fmtid="{D5CDD505-2E9C-101B-9397-08002B2CF9AE}" pid="6" name="DocumentType">
    <vt:lpwstr/>
  </property>
  <property fmtid="{D5CDD505-2E9C-101B-9397-08002B2CF9AE}" pid="7" name="GeographicScope">
    <vt:lpwstr/>
  </property>
  <property fmtid="{D5CDD505-2E9C-101B-9397-08002B2CF9AE}" pid="8" name="SystemDTAC">
    <vt:lpwstr/>
  </property>
  <property fmtid="{D5CDD505-2E9C-101B-9397-08002B2CF9AE}" pid="9" name="CriticalForLongTermRetention">
    <vt:lpwstr/>
  </property>
</Properties>
</file>