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7772400" cy="100584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46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ika Hayashi" initials="CH" lastIdx="4" clrIdx="0">
    <p:extLst>
      <p:ext uri="{19B8F6BF-5375-455C-9EA6-DF929625EA0E}">
        <p15:presenceInfo xmlns:p15="http://schemas.microsoft.com/office/powerpoint/2012/main" userId="S-1-5-21-889838981-920820592-1903951286-441087" providerId="AD"/>
      </p:ext>
    </p:extLst>
  </p:cmAuthor>
  <p:cmAuthor id="2" name="Vrinda R Mehra" initials="VRM" lastIdx="6" clrIdx="1">
    <p:extLst>
      <p:ext uri="{19B8F6BF-5375-455C-9EA6-DF929625EA0E}">
        <p15:presenceInfo xmlns:p15="http://schemas.microsoft.com/office/powerpoint/2012/main" userId="S-1-5-21-889838981-920820592-1903951286-755758" providerId="AD"/>
      </p:ext>
    </p:extLst>
  </p:cmAuthor>
  <p:cmAuthor id="3" name="Bo Robert Beshanski-Pedersen" initials="BP" lastIdx="3" clrIdx="2">
    <p:extLst>
      <p:ext uri="{19B8F6BF-5375-455C-9EA6-DF929625EA0E}">
        <p15:presenceInfo xmlns:p15="http://schemas.microsoft.com/office/powerpoint/2012/main" userId="Bo Robert Beshanski-Peders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B8C5"/>
    <a:srgbClr val="3AB9C6"/>
    <a:srgbClr val="FCB040"/>
    <a:srgbClr val="F15A40"/>
    <a:srgbClr val="684FA1"/>
    <a:srgbClr val="595959"/>
    <a:srgbClr val="FFFFFF"/>
    <a:srgbClr val="D0CE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2E77F6-42F7-4A64-8954-1B5973082780}" v="4" dt="2023-09-10T21:06:57.4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04" autoAdjust="0"/>
    <p:restoredTop sz="94672"/>
  </p:normalViewPr>
  <p:slideViewPr>
    <p:cSldViewPr snapToGrid="0" snapToObjects="1" showGuides="1">
      <p:cViewPr>
        <p:scale>
          <a:sx n="150" d="100"/>
          <a:sy n="150" d="100"/>
        </p:scale>
        <p:origin x="528" y="-5918"/>
      </p:cViewPr>
      <p:guideLst>
        <p:guide orient="horz" pos="1944"/>
        <p:guide pos="46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nto Ramananjato" userId="7e0b6d74-34b3-4932-b644-e51a15da7462" providerId="ADAL" clId="{8E2E77F6-42F7-4A64-8954-1B5973082780}"/>
    <pc:docChg chg="undo custSel modSld">
      <pc:chgData name="Ranto Ramananjato" userId="7e0b6d74-34b3-4932-b644-e51a15da7462" providerId="ADAL" clId="{8E2E77F6-42F7-4A64-8954-1B5973082780}" dt="2023-09-10T21:09:14.699" v="100" actId="1035"/>
      <pc:docMkLst>
        <pc:docMk/>
      </pc:docMkLst>
      <pc:sldChg chg="addSp modSp mod">
        <pc:chgData name="Ranto Ramananjato" userId="7e0b6d74-34b3-4932-b644-e51a15da7462" providerId="ADAL" clId="{8E2E77F6-42F7-4A64-8954-1B5973082780}" dt="2023-09-10T21:09:14.699" v="100" actId="1035"/>
        <pc:sldMkLst>
          <pc:docMk/>
          <pc:sldMk cId="1554034324" sldId="256"/>
        </pc:sldMkLst>
        <pc:spChg chg="add mod">
          <ac:chgData name="Ranto Ramananjato" userId="7e0b6d74-34b3-4932-b644-e51a15da7462" providerId="ADAL" clId="{8E2E77F6-42F7-4A64-8954-1B5973082780}" dt="2023-09-10T21:09:14.699" v="100" actId="1035"/>
          <ac:spMkLst>
            <pc:docMk/>
            <pc:sldMk cId="1554034324" sldId="256"/>
            <ac:spMk id="3" creationId="{22E36DC2-CFC3-0FDA-2FAE-1F155948160C}"/>
          </ac:spMkLst>
        </pc:spChg>
        <pc:spChg chg="mod">
          <ac:chgData name="Ranto Ramananjato" userId="7e0b6d74-34b3-4932-b644-e51a15da7462" providerId="ADAL" clId="{8E2E77F6-42F7-4A64-8954-1B5973082780}" dt="2023-09-10T21:09:00.637" v="88" actId="14100"/>
          <ac:spMkLst>
            <pc:docMk/>
            <pc:sldMk cId="1554034324" sldId="256"/>
            <ac:spMk id="24" creationId="{2433F10C-2C7F-4BC2-B0A8-0DE63D0B3761}"/>
          </ac:spMkLst>
        </pc:spChg>
        <pc:spChg chg="mod">
          <ac:chgData name="Ranto Ramananjato" userId="7e0b6d74-34b3-4932-b644-e51a15da7462" providerId="ADAL" clId="{8E2E77F6-42F7-4A64-8954-1B5973082780}" dt="2023-09-10T21:06:20.297" v="55" actId="20577"/>
          <ac:spMkLst>
            <pc:docMk/>
            <pc:sldMk cId="1554034324" sldId="256"/>
            <ac:spMk id="27" creationId="{DB6CBAE3-D28F-4216-A470-5964631B07A2}"/>
          </ac:spMkLst>
        </pc:spChg>
      </pc:sldChg>
      <pc:sldChg chg="modSp mod">
        <pc:chgData name="Ranto Ramananjato" userId="7e0b6d74-34b3-4932-b644-e51a15da7462" providerId="ADAL" clId="{8E2E77F6-42F7-4A64-8954-1B5973082780}" dt="2023-09-10T21:05:51.389" v="47" actId="14100"/>
        <pc:sldMkLst>
          <pc:docMk/>
          <pc:sldMk cId="1271146628" sldId="257"/>
        </pc:sldMkLst>
        <pc:spChg chg="mod">
          <ac:chgData name="Ranto Ramananjato" userId="7e0b6d74-34b3-4932-b644-e51a15da7462" providerId="ADAL" clId="{8E2E77F6-42F7-4A64-8954-1B5973082780}" dt="2023-09-10T21:03:00.157" v="29" actId="1036"/>
          <ac:spMkLst>
            <pc:docMk/>
            <pc:sldMk cId="1271146628" sldId="257"/>
            <ac:spMk id="72" creationId="{00000000-0000-0000-0000-000000000000}"/>
          </ac:spMkLst>
        </pc:spChg>
        <pc:spChg chg="mod">
          <ac:chgData name="Ranto Ramananjato" userId="7e0b6d74-34b3-4932-b644-e51a15da7462" providerId="ADAL" clId="{8E2E77F6-42F7-4A64-8954-1B5973082780}" dt="2023-09-10T21:03:00.157" v="29" actId="1036"/>
          <ac:spMkLst>
            <pc:docMk/>
            <pc:sldMk cId="1271146628" sldId="257"/>
            <ac:spMk id="73" creationId="{00000000-0000-0000-0000-000000000000}"/>
          </ac:spMkLst>
        </pc:spChg>
        <pc:spChg chg="mod">
          <ac:chgData name="Ranto Ramananjato" userId="7e0b6d74-34b3-4932-b644-e51a15da7462" providerId="ADAL" clId="{8E2E77F6-42F7-4A64-8954-1B5973082780}" dt="2023-09-10T21:05:06.509" v="38" actId="20577"/>
          <ac:spMkLst>
            <pc:docMk/>
            <pc:sldMk cId="1271146628" sldId="257"/>
            <ac:spMk id="75" creationId="{00000000-0000-0000-0000-000000000000}"/>
          </ac:spMkLst>
        </pc:spChg>
        <pc:spChg chg="mod">
          <ac:chgData name="Ranto Ramananjato" userId="7e0b6d74-34b3-4932-b644-e51a15da7462" providerId="ADAL" clId="{8E2E77F6-42F7-4A64-8954-1B5973082780}" dt="2023-09-10T21:05:46.860" v="45" actId="1076"/>
          <ac:spMkLst>
            <pc:docMk/>
            <pc:sldMk cId="1271146628" sldId="257"/>
            <ac:spMk id="79" creationId="{00000000-0000-0000-0000-000000000000}"/>
          </ac:spMkLst>
        </pc:spChg>
        <pc:graphicFrameChg chg="mod modGraphic">
          <ac:chgData name="Ranto Ramananjato" userId="7e0b6d74-34b3-4932-b644-e51a15da7462" providerId="ADAL" clId="{8E2E77F6-42F7-4A64-8954-1B5973082780}" dt="2023-09-10T21:04:13.328" v="36" actId="121"/>
          <ac:graphicFrameMkLst>
            <pc:docMk/>
            <pc:sldMk cId="1271146628" sldId="257"/>
            <ac:graphicFrameMk id="59" creationId="{00000000-0000-0000-0000-000000000000}"/>
          </ac:graphicFrameMkLst>
        </pc:graphicFrameChg>
        <pc:picChg chg="mod">
          <ac:chgData name="Ranto Ramananjato" userId="7e0b6d74-34b3-4932-b644-e51a15da7462" providerId="ADAL" clId="{8E2E77F6-42F7-4A64-8954-1B5973082780}" dt="2023-09-10T21:05:51.389" v="47" actId="14100"/>
          <ac:picMkLst>
            <pc:docMk/>
            <pc:sldMk cId="1271146628" sldId="257"/>
            <ac:picMk id="78" creationId="{00000000-0000-0000-0000-000000000000}"/>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61417132695109E-2"/>
          <c:y val="5.4832135949157229E-2"/>
          <c:w val="0.91303392980460663"/>
          <c:h val="0.79272589113014647"/>
        </c:manualLayout>
      </c:layout>
      <c:barChart>
        <c:barDir val="col"/>
        <c:grouping val="clustered"/>
        <c:varyColors val="0"/>
        <c:ser>
          <c:idx val="0"/>
          <c:order val="0"/>
          <c:spPr>
            <a:solidFill>
              <a:srgbClr val="00B0F0"/>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1-6C09-469C-BBBF-09EEC0974DED}"/>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5 '!$A$6:$A$13</c:f>
              <c:strCache>
                <c:ptCount val="8"/>
                <c:pt idx="0">
                  <c:v>Initiation précoce de l’allaitement </c:v>
                </c:pt>
                <c:pt idx="1">
                  <c:v>Allaitement exclusif </c:v>
                </c:pt>
                <c:pt idx="2">
                  <c:v>Introduction d’aliments solides, semi-solides ou mous </c:v>
                </c:pt>
                <c:pt idx="3">
                  <c:v>Fréquence minimale de repas</c:v>
                </c:pt>
                <c:pt idx="4">
                  <c:v>Diversité alimentaire minimum</c:v>
                </c:pt>
                <c:pt idx="5">
                  <c:v>Régime alimentaire minimum acceptable</c:v>
                </c:pt>
                <c:pt idx="6">
                  <c:v>Allaitement continu à 1 an</c:v>
                </c:pt>
                <c:pt idx="7">
                  <c:v>Allaitement continu à 2 an</c:v>
                </c:pt>
              </c:strCache>
            </c:strRef>
          </c:cat>
          <c:val>
            <c:numRef>
              <c:f>'chart 5 '!$B$6:$B$13</c:f>
              <c:numCache>
                <c:formatCode>0.0</c:formatCode>
                <c:ptCount val="8"/>
                <c:pt idx="0">
                  <c:v>16.8</c:v>
                </c:pt>
                <c:pt idx="1">
                  <c:v>22.6</c:v>
                </c:pt>
                <c:pt idx="2">
                  <c:v>82.4</c:v>
                </c:pt>
                <c:pt idx="3">
                  <c:v>18</c:v>
                </c:pt>
                <c:pt idx="4">
                  <c:v>16.100000000000001</c:v>
                </c:pt>
                <c:pt idx="5">
                  <c:v>3.5</c:v>
                </c:pt>
                <c:pt idx="6">
                  <c:v>73.3</c:v>
                </c:pt>
                <c:pt idx="7">
                  <c:v>40</c:v>
                </c:pt>
              </c:numCache>
            </c:numRef>
          </c:val>
          <c:extLst>
            <c:ext xmlns:c16="http://schemas.microsoft.com/office/drawing/2014/chart" uri="{C3380CC4-5D6E-409C-BE32-E72D297353CC}">
              <c16:uniqueId val="{00000002-6C09-469C-BBBF-09EEC0974DED}"/>
            </c:ext>
          </c:extLst>
        </c:ser>
        <c:dLbls>
          <c:showLegendKey val="0"/>
          <c:showVal val="0"/>
          <c:showCatName val="0"/>
          <c:showSerName val="0"/>
          <c:showPercent val="0"/>
          <c:showBubbleSize val="0"/>
        </c:dLbls>
        <c:gapWidth val="98"/>
        <c:overlap val="-27"/>
        <c:axId val="-101822944"/>
        <c:axId val="-101825120"/>
      </c:barChart>
      <c:catAx>
        <c:axId val="-101822944"/>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mn-lt"/>
                <a:ea typeface="+mn-ea"/>
                <a:cs typeface="+mn-cs"/>
              </a:defRPr>
            </a:pPr>
            <a:endParaRPr lang="en-US"/>
          </a:p>
        </c:txPr>
        <c:crossAx val="-101825120"/>
        <c:crosses val="autoZero"/>
        <c:auto val="1"/>
        <c:lblAlgn val="ctr"/>
        <c:lblOffset val="100"/>
        <c:noMultiLvlLbl val="0"/>
      </c:catAx>
      <c:valAx>
        <c:axId val="-101825120"/>
        <c:scaling>
          <c:orientation val="minMax"/>
          <c:max val="100"/>
        </c:scaling>
        <c:delete val="0"/>
        <c:axPos val="l"/>
        <c:title>
          <c:tx>
            <c:rich>
              <a:bodyPr rot="-5400000" spcFirstLastPara="1" vertOverflow="ellipsis" vert="horz" wrap="square" anchor="ctr" anchorCtr="1"/>
              <a:lstStyle/>
              <a:p>
                <a:pPr algn="ctr" rtl="0">
                  <a:defRPr lang="en-US" sz="600" b="0" i="0" u="none" strike="noStrike" kern="1200" baseline="0" dirty="0">
                    <a:solidFill>
                      <a:schemeClr val="bg2">
                        <a:lumMod val="75000"/>
                      </a:schemeClr>
                    </a:solidFill>
                    <a:latin typeface="+mn-lt"/>
                    <a:ea typeface="+mn-ea"/>
                    <a:cs typeface="+mn-cs"/>
                  </a:defRPr>
                </a:pPr>
                <a:r>
                  <a:rPr lang="en-US" sz="600" b="0" i="0" u="none" strike="noStrike" kern="1200" baseline="0" dirty="0" err="1">
                    <a:solidFill>
                      <a:schemeClr val="bg2">
                        <a:lumMod val="75000"/>
                      </a:schemeClr>
                    </a:solidFill>
                    <a:latin typeface="+mn-lt"/>
                    <a:ea typeface="+mn-ea"/>
                    <a:cs typeface="+mn-cs"/>
                  </a:rPr>
                  <a:t>Pourcentage</a:t>
                </a:r>
                <a:endParaRPr lang="en-US" sz="600" b="0" i="0" u="none" strike="noStrike" kern="1200" baseline="0" dirty="0">
                  <a:solidFill>
                    <a:schemeClr val="bg2">
                      <a:lumMod val="75000"/>
                    </a:schemeClr>
                  </a:solidFill>
                  <a:latin typeface="+mn-lt"/>
                  <a:ea typeface="+mn-ea"/>
                  <a:cs typeface="+mn-cs"/>
                </a:endParaRPr>
              </a:p>
            </c:rich>
          </c:tx>
          <c:overlay val="0"/>
          <c:spPr>
            <a:noFill/>
            <a:ln>
              <a:noFill/>
            </a:ln>
            <a:effectLst/>
          </c:spPr>
          <c:txPr>
            <a:bodyPr rot="-5400000" spcFirstLastPara="1" vertOverflow="ellipsis" vert="horz" wrap="square" anchor="ctr" anchorCtr="1"/>
            <a:lstStyle/>
            <a:p>
              <a:pPr algn="ctr" rtl="0">
                <a:defRPr lang="en-US" sz="600" b="0" i="0" u="none" strike="noStrike" kern="1200" baseline="0" dirty="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01822944"/>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78191224968998E-2"/>
          <c:y val="7.6356988799757802E-2"/>
          <c:w val="0.87086853694317401"/>
          <c:h val="0.76015482069775098"/>
        </c:manualLayout>
      </c:layout>
      <c:stockChart>
        <c:ser>
          <c:idx val="0"/>
          <c:order val="0"/>
          <c:tx>
            <c:strRef>
              <c:f>Sheet1!$B$5</c:f>
              <c:strCache>
                <c:ptCount val="1"/>
                <c:pt idx="0">
                  <c:v>Lowest</c:v>
                </c:pt>
              </c:strCache>
            </c:strRef>
          </c:tx>
          <c:spPr>
            <a:ln w="25400" cap="rnd">
              <a:noFill/>
              <a:round/>
            </a:ln>
            <a:effectLst/>
          </c:spPr>
          <c:marker>
            <c:symbol val="circle"/>
            <c:size val="5"/>
            <c:spPr>
              <a:solidFill>
                <a:schemeClr val="bg1"/>
              </a:solidFill>
              <a:ln w="22225">
                <a:solidFill>
                  <a:srgbClr val="F36D21"/>
                </a:solidFill>
              </a:ln>
              <a:effectLst/>
            </c:spPr>
          </c:marker>
          <c:dLbls>
            <c:dLbl>
              <c:idx val="0"/>
              <c:tx>
                <c:rich>
                  <a:bodyPr/>
                  <a:lstStyle/>
                  <a:p>
                    <a:fld id="{F7D3C7E7-61A1-46A6-AA14-96562E6F153A}" type="CELLRANGE">
                      <a:rPr lang="en-US" baseline="0"/>
                      <a:pPr/>
                      <a:t>[CELLRANGE]</a:t>
                    </a:fld>
                    <a:r>
                      <a:rPr lang="en-US" baseline="0"/>
                      <a:t>, </a:t>
                    </a:r>
                    <a:fld id="{47DD175A-43BA-4EC4-AA9A-068603A5EC91}"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9705-4EF4-881F-A63F115A431E}"/>
                </c:ext>
              </c:extLst>
            </c:dLbl>
            <c:dLbl>
              <c:idx val="1"/>
              <c:tx>
                <c:rich>
                  <a:bodyPr/>
                  <a:lstStyle/>
                  <a:p>
                    <a:fld id="{2BC735ED-884C-4CF5-9139-72022904358A}" type="CELLRANGE">
                      <a:rPr lang="en-US"/>
                      <a:pPr/>
                      <a:t>[CELLRANGE]</a:t>
                    </a:fld>
                    <a:r>
                      <a:rPr lang="en-US" baseline="0"/>
                      <a:t>, </a:t>
                    </a:r>
                    <a:fld id="{12E0BB5E-D226-4E83-A1DA-DF8815B50F91}"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705-4EF4-881F-A63F115A431E}"/>
                </c:ext>
              </c:extLst>
            </c:dLbl>
            <c:dLbl>
              <c:idx val="2"/>
              <c:tx>
                <c:rich>
                  <a:bodyPr/>
                  <a:lstStyle/>
                  <a:p>
                    <a:fld id="{AEF9E23F-0870-441A-9971-D869F1F5DD59}" type="CELLRANGE">
                      <a:rPr lang="en-US"/>
                      <a:pPr/>
                      <a:t>[CELLRANGE]</a:t>
                    </a:fld>
                    <a:r>
                      <a:rPr lang="en-US" baseline="0"/>
                      <a:t>, </a:t>
                    </a:r>
                    <a:fld id="{2879E786-2C23-4F25-8775-F69F10578E1A}"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9705-4EF4-881F-A63F115A431E}"/>
                </c:ext>
              </c:extLst>
            </c:dLbl>
            <c:dLbl>
              <c:idx val="3"/>
              <c:tx>
                <c:rich>
                  <a:bodyPr/>
                  <a:lstStyle/>
                  <a:p>
                    <a:fld id="{16696170-77B5-46EB-B8E2-BB2697FE9C28}" type="CELLRANGE">
                      <a:rPr lang="en-US"/>
                      <a:pPr/>
                      <a:t>[CELLRANGE]</a:t>
                    </a:fld>
                    <a:r>
                      <a:rPr lang="en-US" baseline="0"/>
                      <a:t>, </a:t>
                    </a:r>
                    <a:fld id="{9F7905B6-40C3-4D76-A3F5-3B996DAF83E7}"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705-4EF4-881F-A63F115A431E}"/>
                </c:ext>
              </c:extLst>
            </c:dLbl>
            <c:dLbl>
              <c:idx val="4"/>
              <c:tx>
                <c:rich>
                  <a:bodyPr/>
                  <a:lstStyle/>
                  <a:p>
                    <a:fld id="{2E72CA3D-E28A-437B-A151-8F3DA4572367}" type="CELLRANGE">
                      <a:rPr lang="en-US"/>
                      <a:pPr/>
                      <a:t>[CELLRANGE]</a:t>
                    </a:fld>
                    <a:r>
                      <a:rPr lang="en-US" baseline="0"/>
                      <a:t>, </a:t>
                    </a:r>
                    <a:fld id="{6A024F19-98E0-43C2-896F-235157F2F971}"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9705-4EF4-881F-A63F115A431E}"/>
                </c:ext>
              </c:extLst>
            </c:dLbl>
            <c:numFmt formatCode="#,##0" sourceLinked="0"/>
            <c:spPr>
              <a:noFill/>
              <a:ln>
                <a:noFill/>
              </a:ln>
              <a:effectLst/>
            </c:spPr>
            <c:txPr>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cat>
            <c:strRef>
              <c:f>Sheet1!$A$6:$A$10</c:f>
              <c:strCache>
                <c:ptCount val="5"/>
                <c:pt idx="0">
                  <c:v>Milieu de résidence</c:v>
                </c:pt>
                <c:pt idx="1">
                  <c:v>Indice de bien-être économique</c:v>
                </c:pt>
                <c:pt idx="2">
                  <c:v>Niveau d'instruction de la mère</c:v>
                </c:pt>
                <c:pt idx="3">
                  <c:v>Age de l'enfant</c:v>
                </c:pt>
                <c:pt idx="4">
                  <c:v>Sexe de l'enfant</c:v>
                </c:pt>
              </c:strCache>
            </c:strRef>
          </c:cat>
          <c:val>
            <c:numRef>
              <c:f>Sheet1!$B$6:$B$10</c:f>
              <c:numCache>
                <c:formatCode>0.0</c:formatCode>
                <c:ptCount val="5"/>
                <c:pt idx="0">
                  <c:v>15.3</c:v>
                </c:pt>
                <c:pt idx="1">
                  <c:v>8.8000000000000007</c:v>
                </c:pt>
                <c:pt idx="2">
                  <c:v>11.5</c:v>
                </c:pt>
                <c:pt idx="3">
                  <c:v>12.2</c:v>
                </c:pt>
                <c:pt idx="4">
                  <c:v>16.100000000000001</c:v>
                </c:pt>
              </c:numCache>
            </c:numRef>
          </c:val>
          <c:smooth val="0"/>
          <c:extLst>
            <c:ext xmlns:c15="http://schemas.microsoft.com/office/drawing/2012/chart" uri="{02D57815-91ED-43cb-92C2-25804820EDAC}">
              <c15:datalabelsRange>
                <c15:f>Sheet1!$F$6:$F$10</c15:f>
                <c15:dlblRangeCache>
                  <c:ptCount val="5"/>
                  <c:pt idx="0">
                    <c:v>Rural</c:v>
                  </c:pt>
                  <c:pt idx="1">
                    <c:v>Second</c:v>
                  </c:pt>
                  <c:pt idx="2">
                    <c:v>Aucun</c:v>
                  </c:pt>
                  <c:pt idx="3">
                    <c:v>6-8 mois</c:v>
                  </c:pt>
                  <c:pt idx="4">
                    <c:v>Feminin</c:v>
                  </c:pt>
                </c15:dlblRangeCache>
              </c15:datalabelsRange>
            </c:ext>
            <c:ext xmlns:c16="http://schemas.microsoft.com/office/drawing/2014/chart" uri="{C3380CC4-5D6E-409C-BE32-E72D297353CC}">
              <c16:uniqueId val="{00000005-C479-4FD7-BB8C-783FC1AE2C01}"/>
            </c:ext>
          </c:extLst>
        </c:ser>
        <c:ser>
          <c:idx val="1"/>
          <c:order val="1"/>
          <c:tx>
            <c:strRef>
              <c:f>Sheet1!$C$5</c:f>
              <c:strCache>
                <c:ptCount val="1"/>
                <c:pt idx="0">
                  <c:v>Highest</c:v>
                </c:pt>
              </c:strCache>
            </c:strRef>
          </c:tx>
          <c:spPr>
            <a:ln w="25400" cap="rnd">
              <a:noFill/>
              <a:round/>
            </a:ln>
            <a:effectLst/>
          </c:spPr>
          <c:marker>
            <c:symbol val="circle"/>
            <c:size val="5"/>
            <c:spPr>
              <a:solidFill>
                <a:srgbClr val="F36D21"/>
              </a:solidFill>
              <a:ln w="28575">
                <a:solidFill>
                  <a:srgbClr val="F36D21"/>
                </a:solidFill>
              </a:ln>
              <a:effectLst/>
            </c:spPr>
          </c:marker>
          <c:dLbls>
            <c:dLbl>
              <c:idx val="0"/>
              <c:tx>
                <c:rich>
                  <a:bodyPr/>
                  <a:lstStyle/>
                  <a:p>
                    <a:fld id="{B9A9EF4F-0E0E-48BC-B011-C9367C147DD4}" type="CELLRANGE">
                      <a:rPr lang="en-US" baseline="0"/>
                      <a:pPr/>
                      <a:t>[CELLRANGE]</a:t>
                    </a:fld>
                    <a:r>
                      <a:rPr lang="en-US" baseline="0"/>
                      <a:t>, </a:t>
                    </a:r>
                    <a:fld id="{689E7630-B1D0-4F07-9659-F6F967C6ADF6}"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9705-4EF4-881F-A63F115A431E}"/>
                </c:ext>
              </c:extLst>
            </c:dLbl>
            <c:dLbl>
              <c:idx val="1"/>
              <c:tx>
                <c:rich>
                  <a:bodyPr/>
                  <a:lstStyle/>
                  <a:p>
                    <a:fld id="{DF652DD2-ADB2-4D97-9637-1BDDBB5044AF}" type="CELLRANGE">
                      <a:rPr lang="en-US"/>
                      <a:pPr/>
                      <a:t>[CELLRANGE]</a:t>
                    </a:fld>
                    <a:r>
                      <a:rPr lang="en-US" baseline="0"/>
                      <a:t>, </a:t>
                    </a:r>
                    <a:fld id="{388F2620-0ED9-4165-A3A8-125622C57B50}"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9705-4EF4-881F-A63F115A431E}"/>
                </c:ext>
              </c:extLst>
            </c:dLbl>
            <c:dLbl>
              <c:idx val="2"/>
              <c:tx>
                <c:rich>
                  <a:bodyPr/>
                  <a:lstStyle/>
                  <a:p>
                    <a:fld id="{A563A98F-AF2C-4A49-8C26-3225AF86E781}" type="CELLRANGE">
                      <a:rPr lang="en-US"/>
                      <a:pPr/>
                      <a:t>[CELLRANGE]</a:t>
                    </a:fld>
                    <a:r>
                      <a:rPr lang="en-US" baseline="0"/>
                      <a:t>, </a:t>
                    </a:r>
                    <a:fld id="{69DB08F0-610F-4D60-B785-C893B387B468}"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705-4EF4-881F-A63F115A431E}"/>
                </c:ext>
              </c:extLst>
            </c:dLbl>
            <c:dLbl>
              <c:idx val="3"/>
              <c:tx>
                <c:rich>
                  <a:bodyPr/>
                  <a:lstStyle/>
                  <a:p>
                    <a:fld id="{61F26622-3A07-456C-8035-52D09B0DE88A}" type="CELLRANGE">
                      <a:rPr lang="en-US"/>
                      <a:pPr/>
                      <a:t>[CELLRANGE]</a:t>
                    </a:fld>
                    <a:r>
                      <a:rPr lang="en-US" baseline="0"/>
                      <a:t>, </a:t>
                    </a:r>
                    <a:fld id="{6CFBF688-40FF-4B27-B177-9C9D8A13E201}"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9705-4EF4-881F-A63F115A431E}"/>
                </c:ext>
              </c:extLst>
            </c:dLbl>
            <c:dLbl>
              <c:idx val="4"/>
              <c:tx>
                <c:rich>
                  <a:bodyPr/>
                  <a:lstStyle/>
                  <a:p>
                    <a:fld id="{AA4203F8-9E58-49A9-89F1-A3A16C2094FE}" type="CELLRANGE">
                      <a:rPr lang="en-US"/>
                      <a:pPr/>
                      <a:t>[CELLRANGE]</a:t>
                    </a:fld>
                    <a:r>
                      <a:rPr lang="en-US" baseline="0"/>
                      <a:t>, </a:t>
                    </a:r>
                    <a:fld id="{33CCFC47-2159-4D7D-BEAA-F83C43188507}"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9705-4EF4-881F-A63F115A431E}"/>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Sheet1!$A$6:$A$10</c:f>
              <c:strCache>
                <c:ptCount val="5"/>
                <c:pt idx="0">
                  <c:v>Milieu de résidence</c:v>
                </c:pt>
                <c:pt idx="1">
                  <c:v>Indice de bien-être économique</c:v>
                </c:pt>
                <c:pt idx="2">
                  <c:v>Niveau d'instruction de la mère</c:v>
                </c:pt>
                <c:pt idx="3">
                  <c:v>Age de l'enfant</c:v>
                </c:pt>
                <c:pt idx="4">
                  <c:v>Sexe de l'enfant</c:v>
                </c:pt>
              </c:strCache>
            </c:strRef>
          </c:cat>
          <c:val>
            <c:numRef>
              <c:f>Sheet1!$C$6:$C$10</c:f>
              <c:numCache>
                <c:formatCode>0.0</c:formatCode>
                <c:ptCount val="5"/>
                <c:pt idx="0">
                  <c:v>18.100000000000001</c:v>
                </c:pt>
                <c:pt idx="1">
                  <c:v>27.1</c:v>
                </c:pt>
                <c:pt idx="2">
                  <c:v>24</c:v>
                </c:pt>
                <c:pt idx="3">
                  <c:v>19.7</c:v>
                </c:pt>
                <c:pt idx="4">
                  <c:v>16.2</c:v>
                </c:pt>
              </c:numCache>
            </c:numRef>
          </c:val>
          <c:smooth val="0"/>
          <c:extLst>
            <c:ext xmlns:c15="http://schemas.microsoft.com/office/drawing/2012/chart" uri="{02D57815-91ED-43cb-92C2-25804820EDAC}">
              <c15:datalabelsRange>
                <c15:f>Sheet1!$G$6:$G$10</c15:f>
                <c15:dlblRangeCache>
                  <c:ptCount val="5"/>
                  <c:pt idx="0">
                    <c:v>Urbain</c:v>
                  </c:pt>
                  <c:pt idx="1">
                    <c:v>Le plus riche</c:v>
                  </c:pt>
                  <c:pt idx="2">
                    <c:v>Supérieur</c:v>
                  </c:pt>
                  <c:pt idx="3">
                    <c:v>12-17 mois</c:v>
                  </c:pt>
                  <c:pt idx="4">
                    <c:v>Masculin</c:v>
                  </c:pt>
                </c15:dlblRangeCache>
              </c15:datalabelsRange>
            </c:ext>
            <c:ext xmlns:c16="http://schemas.microsoft.com/office/drawing/2014/chart" uri="{C3380CC4-5D6E-409C-BE32-E72D297353CC}">
              <c16:uniqueId val="{0000000B-C479-4FD7-BB8C-783FC1AE2C01}"/>
            </c:ext>
          </c:extLst>
        </c:ser>
        <c:ser>
          <c:idx val="2"/>
          <c:order val="2"/>
          <c:tx>
            <c:strRef>
              <c:f>Sheet1!$D$5</c:f>
              <c:strCache>
                <c:ptCount val="1"/>
                <c:pt idx="0">
                  <c:v>National</c:v>
                </c:pt>
              </c:strCache>
            </c:strRef>
          </c:tx>
          <c:spPr>
            <a:ln w="25400" cap="rnd">
              <a:noFill/>
              <a:round/>
            </a:ln>
            <a:effectLst/>
          </c:spPr>
          <c:marker>
            <c:symbol val="dash"/>
            <c:size val="5"/>
            <c:spPr>
              <a:solidFill>
                <a:schemeClr val="bg2">
                  <a:lumMod val="75000"/>
                </a:schemeClr>
              </a:solidFill>
              <a:ln w="9525">
                <a:solidFill>
                  <a:schemeClr val="accent3"/>
                </a:solidFill>
              </a:ln>
              <a:effectLst/>
            </c:spPr>
          </c:marker>
          <c:cat>
            <c:strRef>
              <c:f>Sheet1!$A$6:$A$10</c:f>
              <c:strCache>
                <c:ptCount val="5"/>
                <c:pt idx="0">
                  <c:v>Milieu de résidence</c:v>
                </c:pt>
                <c:pt idx="1">
                  <c:v>Indice de bien-être économique</c:v>
                </c:pt>
                <c:pt idx="2">
                  <c:v>Niveau d'instruction de la mère</c:v>
                </c:pt>
                <c:pt idx="3">
                  <c:v>Age de l'enfant</c:v>
                </c:pt>
                <c:pt idx="4">
                  <c:v>Sexe de l'enfant</c:v>
                </c:pt>
              </c:strCache>
            </c:strRef>
          </c:cat>
          <c:val>
            <c:numRef>
              <c:f>Sheet1!$D$6:$D$10</c:f>
              <c:numCache>
                <c:formatCode>0.0</c:formatCode>
                <c:ptCount val="5"/>
                <c:pt idx="0">
                  <c:v>16.100000000000001</c:v>
                </c:pt>
                <c:pt idx="1">
                  <c:v>16.100000000000001</c:v>
                </c:pt>
                <c:pt idx="2">
                  <c:v>16.100000000000001</c:v>
                </c:pt>
                <c:pt idx="3">
                  <c:v>16.100000000000001</c:v>
                </c:pt>
                <c:pt idx="4">
                  <c:v>16.100000000000001</c:v>
                </c:pt>
              </c:numCache>
            </c:numRef>
          </c:val>
          <c:smooth val="0"/>
          <c:extLst>
            <c:ext xmlns:c16="http://schemas.microsoft.com/office/drawing/2014/chart" uri="{C3380CC4-5D6E-409C-BE32-E72D297353CC}">
              <c16:uniqueId val="{0000000C-C479-4FD7-BB8C-783FC1AE2C01}"/>
            </c:ext>
          </c:extLst>
        </c:ser>
        <c:dLbls>
          <c:showLegendKey val="0"/>
          <c:showVal val="0"/>
          <c:showCatName val="0"/>
          <c:showSerName val="0"/>
          <c:showPercent val="0"/>
          <c:showBubbleSize val="0"/>
        </c:dLbls>
        <c:hiLowLines>
          <c:spPr>
            <a:ln w="3175" cap="flat" cmpd="sng" algn="ctr">
              <a:solidFill>
                <a:schemeClr val="bg1">
                  <a:lumMod val="65000"/>
                </a:schemeClr>
              </a:solidFill>
              <a:round/>
            </a:ln>
            <a:effectLst/>
          </c:spPr>
        </c:hiLowLines>
        <c:axId val="-101824032"/>
        <c:axId val="-101823488"/>
      </c:stockChart>
      <c:catAx>
        <c:axId val="-101824032"/>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b" anchorCtr="0"/>
          <a:lstStyle/>
          <a:p>
            <a:pPr>
              <a:defRPr sz="600" b="0" i="0" u="none" strike="noStrike" kern="1200" baseline="0">
                <a:solidFill>
                  <a:schemeClr val="bg2">
                    <a:lumMod val="50000"/>
                  </a:schemeClr>
                </a:solidFill>
                <a:latin typeface="+mn-lt"/>
                <a:ea typeface="+mn-ea"/>
                <a:cs typeface="+mn-cs"/>
              </a:defRPr>
            </a:pPr>
            <a:endParaRPr lang="en-US"/>
          </a:p>
        </c:txPr>
        <c:crossAx val="-101823488"/>
        <c:crosses val="autoZero"/>
        <c:auto val="1"/>
        <c:lblAlgn val="ctr"/>
        <c:lblOffset val="250"/>
        <c:noMultiLvlLbl val="0"/>
      </c:catAx>
      <c:valAx>
        <c:axId val="-101823488"/>
        <c:scaling>
          <c:orientation val="minMax"/>
          <c:max val="10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bg2">
                        <a:lumMod val="75000"/>
                      </a:schemeClr>
                    </a:solidFill>
                    <a:latin typeface="+mn-lt"/>
                    <a:ea typeface="+mn-ea"/>
                    <a:cs typeface="+mn-cs"/>
                  </a:defRPr>
                </a:pPr>
                <a:r>
                  <a:rPr lang="en-US" sz="600" dirty="0" err="1">
                    <a:solidFill>
                      <a:schemeClr val="bg2">
                        <a:lumMod val="75000"/>
                      </a:schemeClr>
                    </a:solidFill>
                  </a:rPr>
                  <a:t>Poucentage</a:t>
                </a:r>
                <a:endParaRPr lang="en-US" sz="600" dirty="0">
                  <a:solidFill>
                    <a:schemeClr val="bg2">
                      <a:lumMod val="75000"/>
                    </a:schemeClr>
                  </a:solidFill>
                </a:endParaRPr>
              </a:p>
            </c:rich>
          </c:tx>
          <c:overlay val="0"/>
          <c:spPr>
            <a:noFill/>
            <a:ln>
              <a:noFill/>
            </a:ln>
            <a:effectLst/>
          </c:spPr>
          <c:txPr>
            <a:bodyPr rot="-5400000" spcFirstLastPara="1" vertOverflow="ellipsis" vert="horz" wrap="square" anchor="ctr" anchorCtr="1"/>
            <a:lstStyle/>
            <a:p>
              <a:pPr>
                <a:defRPr sz="600" b="0" i="0" u="none" strike="noStrike" kern="1200" baseline="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01824032"/>
        <c:crosses val="autoZero"/>
        <c:crossBetween val="between"/>
        <c:majorUnit val="20"/>
      </c:valAx>
      <c:spPr>
        <a:noFill/>
        <a:ln>
          <a:noFill/>
        </a:ln>
        <a:effectLst/>
      </c:spPr>
    </c:plotArea>
    <c:legend>
      <c:legendPos val="r"/>
      <c:legendEntry>
        <c:idx val="0"/>
        <c:delete val="1"/>
      </c:legendEntry>
      <c:legendEntry>
        <c:idx val="1"/>
        <c:delete val="1"/>
      </c:legendEntry>
      <c:layout>
        <c:manualLayout>
          <c:xMode val="edge"/>
          <c:yMode val="edge"/>
          <c:x val="0.85342669630885371"/>
          <c:y val="1.2977821688638729E-3"/>
          <c:w val="0.12348412185020784"/>
          <c:h val="6.7263039363425578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78191224968998E-2"/>
          <c:y val="7.67456230067666E-2"/>
          <c:w val="0.87086853694317401"/>
          <c:h val="0.75375935211385403"/>
        </c:manualLayout>
      </c:layout>
      <c:stockChart>
        <c:ser>
          <c:idx val="0"/>
          <c:order val="0"/>
          <c:tx>
            <c:strRef>
              <c:f>Sheet1!$B$5</c:f>
              <c:strCache>
                <c:ptCount val="1"/>
                <c:pt idx="0">
                  <c:v>Lowest</c:v>
                </c:pt>
              </c:strCache>
            </c:strRef>
          </c:tx>
          <c:spPr>
            <a:ln w="25400" cap="rnd">
              <a:noFill/>
              <a:round/>
            </a:ln>
            <a:effectLst/>
          </c:spPr>
          <c:marker>
            <c:symbol val="circle"/>
            <c:size val="6"/>
            <c:spPr>
              <a:solidFill>
                <a:schemeClr val="bg1"/>
              </a:solidFill>
              <a:ln w="22225">
                <a:solidFill>
                  <a:srgbClr val="66AE3D"/>
                </a:solidFill>
                <a:round/>
              </a:ln>
              <a:effectLst/>
            </c:spPr>
          </c:marker>
          <c:dLbls>
            <c:dLbl>
              <c:idx val="0"/>
              <c:tx>
                <c:rich>
                  <a:bodyPr/>
                  <a:lstStyle/>
                  <a:p>
                    <a:fld id="{621A5F3A-20AB-4DFB-A468-EC4E5BF6BE85}" type="CELLRANGE">
                      <a:rPr lang="en-US" baseline="0"/>
                      <a:pPr/>
                      <a:t>[CELLRANGE]</a:t>
                    </a:fld>
                    <a:r>
                      <a:rPr lang="en-US" baseline="0"/>
                      <a:t>, </a:t>
                    </a:r>
                    <a:fld id="{DC33DADA-2649-4632-9B2B-562B5C0803D5}"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868C-47AF-9BB8-E6A848A32510}"/>
                </c:ext>
              </c:extLst>
            </c:dLbl>
            <c:dLbl>
              <c:idx val="1"/>
              <c:tx>
                <c:rich>
                  <a:bodyPr/>
                  <a:lstStyle/>
                  <a:p>
                    <a:fld id="{E473534A-9F99-4262-8F72-6CDBBA80EDA7}" type="CELLRANGE">
                      <a:rPr lang="en-US"/>
                      <a:pPr/>
                      <a:t>[CELLRANGE]</a:t>
                    </a:fld>
                    <a:r>
                      <a:rPr lang="en-US" baseline="0"/>
                      <a:t>, </a:t>
                    </a:r>
                    <a:fld id="{F97C968F-D4CD-4669-B569-88945ECE582B}"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868C-47AF-9BB8-E6A848A32510}"/>
                </c:ext>
              </c:extLst>
            </c:dLbl>
            <c:dLbl>
              <c:idx val="2"/>
              <c:tx>
                <c:rich>
                  <a:bodyPr/>
                  <a:lstStyle/>
                  <a:p>
                    <a:fld id="{6A583F2A-BA08-4F00-A555-82FA80B7CA98}" type="CELLRANGE">
                      <a:rPr lang="en-US"/>
                      <a:pPr/>
                      <a:t>[CELLRANGE]</a:t>
                    </a:fld>
                    <a:r>
                      <a:rPr lang="en-US" baseline="0"/>
                      <a:t>, </a:t>
                    </a:r>
                    <a:fld id="{96FE3043-488F-4550-910F-D50B0F1BAB4E}"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868C-47AF-9BB8-E6A848A32510}"/>
                </c:ext>
              </c:extLst>
            </c:dLbl>
            <c:dLbl>
              <c:idx val="3"/>
              <c:tx>
                <c:rich>
                  <a:bodyPr/>
                  <a:lstStyle/>
                  <a:p>
                    <a:fld id="{2BCE1684-05FE-41D5-9B01-8C3260C5A4AB}" type="CELLRANGE">
                      <a:rPr lang="en-US"/>
                      <a:pPr/>
                      <a:t>[CELLRANGE]</a:t>
                    </a:fld>
                    <a:r>
                      <a:rPr lang="en-US" baseline="0"/>
                      <a:t>, </a:t>
                    </a:r>
                    <a:fld id="{EE139A4E-271A-4B03-9DBE-7929880AAF28}"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868C-47AF-9BB8-E6A848A32510}"/>
                </c:ext>
              </c:extLst>
            </c:dLbl>
            <c:dLbl>
              <c:idx val="4"/>
              <c:tx>
                <c:rich>
                  <a:bodyPr/>
                  <a:lstStyle/>
                  <a:p>
                    <a:fld id="{C7C5D14D-4EA7-4859-B3D9-BE93B7EF207E}" type="CELLRANGE">
                      <a:rPr lang="en-US"/>
                      <a:pPr/>
                      <a:t>[CELLRANGE]</a:t>
                    </a:fld>
                    <a:r>
                      <a:rPr lang="en-US" baseline="0"/>
                      <a:t>, </a:t>
                    </a:r>
                    <a:fld id="{ABBE67C4-EB52-4BA2-B672-74DF33B5D9FD}" type="VALUE">
                      <a:rPr lang="en-US" baseline="0"/>
                      <a:pPr/>
                      <a:t>[VALUE]</a:t>
                    </a:fld>
                    <a:endParaRPr lang="en-US" baseline="0"/>
                  </a:p>
                </c:rich>
              </c:tx>
              <c:dLblPos val="b"/>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868C-47AF-9BB8-E6A848A32510}"/>
                </c:ext>
              </c:extLst>
            </c:dLbl>
            <c:numFmt formatCode="#,##0" sourceLinked="0"/>
            <c:spPr>
              <a:noFill/>
              <a:ln>
                <a:noFill/>
              </a:ln>
              <a:effectLst/>
            </c:spPr>
            <c:txPr>
              <a:bodyPr rot="0" spcFirstLastPara="1" vertOverflow="clip" horzOverflow="clip"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cat>
            <c:strRef>
              <c:f>Sheet1!$A$6:$A$10</c:f>
              <c:strCache>
                <c:ptCount val="5"/>
                <c:pt idx="0">
                  <c:v>Milieu de résidence</c:v>
                </c:pt>
                <c:pt idx="1">
                  <c:v>Indice de bien-être économique</c:v>
                </c:pt>
                <c:pt idx="2">
                  <c:v>Niveau d'instruction de la mère</c:v>
                </c:pt>
                <c:pt idx="3">
                  <c:v>Lieu de l'accouchement</c:v>
                </c:pt>
                <c:pt idx="4">
                  <c:v>Type d'accouchement</c:v>
                </c:pt>
              </c:strCache>
            </c:strRef>
          </c:cat>
          <c:val>
            <c:numRef>
              <c:f>Sheet1!$B$6:$B$10</c:f>
              <c:numCache>
                <c:formatCode>0.0</c:formatCode>
                <c:ptCount val="5"/>
                <c:pt idx="0">
                  <c:v>15.7</c:v>
                </c:pt>
                <c:pt idx="1">
                  <c:v>15.2</c:v>
                </c:pt>
                <c:pt idx="2">
                  <c:v>15.4</c:v>
                </c:pt>
                <c:pt idx="3">
                  <c:v>13</c:v>
                </c:pt>
                <c:pt idx="4">
                  <c:v>7.5</c:v>
                </c:pt>
              </c:numCache>
            </c:numRef>
          </c:val>
          <c:smooth val="0"/>
          <c:extLst>
            <c:ext xmlns:c15="http://schemas.microsoft.com/office/drawing/2012/chart" uri="{02D57815-91ED-43cb-92C2-25804820EDAC}">
              <c15:datalabelsRange>
                <c15:f>Sheet1!$F$6:$F$10</c15:f>
                <c15:dlblRangeCache>
                  <c:ptCount val="5"/>
                  <c:pt idx="0">
                    <c:v>Rural</c:v>
                  </c:pt>
                  <c:pt idx="1">
                    <c:v>Quatrième</c:v>
                  </c:pt>
                  <c:pt idx="2">
                    <c:v>Préscolaire/Primaire</c:v>
                  </c:pt>
                  <c:pt idx="3">
                    <c:v>Établissement de santé privé</c:v>
                  </c:pt>
                  <c:pt idx="4">
                    <c:v>Césarienne</c:v>
                  </c:pt>
                </c15:dlblRangeCache>
              </c15:datalabelsRange>
            </c:ext>
            <c:ext xmlns:c16="http://schemas.microsoft.com/office/drawing/2014/chart" uri="{C3380CC4-5D6E-409C-BE32-E72D297353CC}">
              <c16:uniqueId val="{00000005-1D51-4147-9E4C-E5F849D2F65A}"/>
            </c:ext>
          </c:extLst>
        </c:ser>
        <c:ser>
          <c:idx val="1"/>
          <c:order val="1"/>
          <c:tx>
            <c:strRef>
              <c:f>Sheet1!$C$5</c:f>
              <c:strCache>
                <c:ptCount val="1"/>
                <c:pt idx="0">
                  <c:v>Highest</c:v>
                </c:pt>
              </c:strCache>
            </c:strRef>
          </c:tx>
          <c:spPr>
            <a:ln w="25400" cap="rnd">
              <a:noFill/>
              <a:round/>
            </a:ln>
            <a:effectLst/>
          </c:spPr>
          <c:marker>
            <c:symbol val="circle"/>
            <c:size val="6"/>
            <c:spPr>
              <a:solidFill>
                <a:srgbClr val="66AE3D"/>
              </a:solidFill>
              <a:ln w="22225">
                <a:solidFill>
                  <a:srgbClr val="66AE3D"/>
                </a:solidFill>
                <a:round/>
              </a:ln>
              <a:effectLst/>
            </c:spPr>
          </c:marker>
          <c:dLbls>
            <c:dLbl>
              <c:idx val="0"/>
              <c:tx>
                <c:rich>
                  <a:bodyPr/>
                  <a:lstStyle/>
                  <a:p>
                    <a:fld id="{1D238C94-5416-4ECB-82E6-D28323FBA668}" type="CELLRANGE">
                      <a:rPr lang="en-US" baseline="0"/>
                      <a:pPr/>
                      <a:t>[CELLRANGE]</a:t>
                    </a:fld>
                    <a:r>
                      <a:rPr lang="en-US" baseline="0"/>
                      <a:t>, </a:t>
                    </a:r>
                    <a:fld id="{788A6496-2348-429A-B82D-E4DDC43DFA3B}"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868C-47AF-9BB8-E6A848A32510}"/>
                </c:ext>
              </c:extLst>
            </c:dLbl>
            <c:dLbl>
              <c:idx val="1"/>
              <c:tx>
                <c:rich>
                  <a:bodyPr/>
                  <a:lstStyle/>
                  <a:p>
                    <a:fld id="{2CE77502-8529-4A3A-8361-3BC9CC22D3F1}" type="CELLRANGE">
                      <a:rPr lang="en-US"/>
                      <a:pPr/>
                      <a:t>[CELLRANGE]</a:t>
                    </a:fld>
                    <a:r>
                      <a:rPr lang="en-US" baseline="0"/>
                      <a:t>, </a:t>
                    </a:r>
                    <a:fld id="{435041E5-760B-4C47-987A-1119267A2A85}"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868C-47AF-9BB8-E6A848A32510}"/>
                </c:ext>
              </c:extLst>
            </c:dLbl>
            <c:dLbl>
              <c:idx val="2"/>
              <c:tx>
                <c:rich>
                  <a:bodyPr/>
                  <a:lstStyle/>
                  <a:p>
                    <a:fld id="{A753220B-37E9-41C4-9853-E32203D0765E}" type="CELLRANGE">
                      <a:rPr lang="en-US"/>
                      <a:pPr/>
                      <a:t>[CELLRANGE]</a:t>
                    </a:fld>
                    <a:r>
                      <a:rPr lang="en-US" baseline="0"/>
                      <a:t>, </a:t>
                    </a:r>
                    <a:fld id="{3E3FB2FB-D8E1-45D0-A1FF-D3EECBD16A22}"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868C-47AF-9BB8-E6A848A32510}"/>
                </c:ext>
              </c:extLst>
            </c:dLbl>
            <c:dLbl>
              <c:idx val="3"/>
              <c:tx>
                <c:rich>
                  <a:bodyPr/>
                  <a:lstStyle/>
                  <a:p>
                    <a:fld id="{90C7D390-5FC4-4C5C-BDE6-E65D7EDB9244}" type="CELLRANGE">
                      <a:rPr lang="en-US"/>
                      <a:pPr/>
                      <a:t>[CELLRANGE]</a:t>
                    </a:fld>
                    <a:r>
                      <a:rPr lang="en-US" baseline="0"/>
                      <a:t>, </a:t>
                    </a:r>
                    <a:fld id="{C87F3319-03C1-4EAB-AAFC-C8EF1CFEDEBA}"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868C-47AF-9BB8-E6A848A32510}"/>
                </c:ext>
              </c:extLst>
            </c:dLbl>
            <c:dLbl>
              <c:idx val="4"/>
              <c:tx>
                <c:rich>
                  <a:bodyPr/>
                  <a:lstStyle/>
                  <a:p>
                    <a:fld id="{F8E8DC4E-DFFD-4ABB-93F5-594AFC7E50FB}" type="CELLRANGE">
                      <a:rPr lang="en-US"/>
                      <a:pPr/>
                      <a:t>[CELLRANGE]</a:t>
                    </a:fld>
                    <a:r>
                      <a:rPr lang="en-US" baseline="0"/>
                      <a:t>, </a:t>
                    </a:r>
                    <a:fld id="{C235C5AB-D780-4F10-9EBB-DC7D5262353A}"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868C-47AF-9BB8-E6A848A3251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Sheet1!$A$6:$A$10</c:f>
              <c:strCache>
                <c:ptCount val="5"/>
                <c:pt idx="0">
                  <c:v>Milieu de résidence</c:v>
                </c:pt>
                <c:pt idx="1">
                  <c:v>Indice de bien-être économique</c:v>
                </c:pt>
                <c:pt idx="2">
                  <c:v>Niveau d'instruction de la mère</c:v>
                </c:pt>
                <c:pt idx="3">
                  <c:v>Lieu de l'accouchement</c:v>
                </c:pt>
                <c:pt idx="4">
                  <c:v>Type d'accouchement</c:v>
                </c:pt>
              </c:strCache>
            </c:strRef>
          </c:cat>
          <c:val>
            <c:numRef>
              <c:f>Sheet1!$C$6:$C$10</c:f>
              <c:numCache>
                <c:formatCode>0.0</c:formatCode>
                <c:ptCount val="5"/>
                <c:pt idx="0">
                  <c:v>19.100000000000001</c:v>
                </c:pt>
                <c:pt idx="1">
                  <c:v>18.3</c:v>
                </c:pt>
                <c:pt idx="2">
                  <c:v>18.899999999999999</c:v>
                </c:pt>
                <c:pt idx="3">
                  <c:v>17</c:v>
                </c:pt>
                <c:pt idx="4">
                  <c:v>18.8</c:v>
                </c:pt>
              </c:numCache>
            </c:numRef>
          </c:val>
          <c:smooth val="0"/>
          <c:extLst>
            <c:ext xmlns:c15="http://schemas.microsoft.com/office/drawing/2012/chart" uri="{02D57815-91ED-43cb-92C2-25804820EDAC}">
              <c15:datalabelsRange>
                <c15:f>Sheet1!$G$6:$G$10</c15:f>
                <c15:dlblRangeCache>
                  <c:ptCount val="5"/>
                  <c:pt idx="0">
                    <c:v>Urbain</c:v>
                  </c:pt>
                  <c:pt idx="1">
                    <c:v>Le plus riche</c:v>
                  </c:pt>
                  <c:pt idx="2">
                    <c:v>Aucun</c:v>
                  </c:pt>
                  <c:pt idx="3">
                    <c:v>Établissement de santé public</c:v>
                  </c:pt>
                  <c:pt idx="4">
                    <c:v>Voie basse</c:v>
                  </c:pt>
                </c15:dlblRangeCache>
              </c15:datalabelsRange>
            </c:ext>
            <c:ext xmlns:c16="http://schemas.microsoft.com/office/drawing/2014/chart" uri="{C3380CC4-5D6E-409C-BE32-E72D297353CC}">
              <c16:uniqueId val="{0000000B-1D51-4147-9E4C-E5F849D2F65A}"/>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Sheet1!$A$6:$A$10</c:f>
              <c:strCache>
                <c:ptCount val="5"/>
                <c:pt idx="0">
                  <c:v>Milieu de résidence</c:v>
                </c:pt>
                <c:pt idx="1">
                  <c:v>Indice de bien-être économique</c:v>
                </c:pt>
                <c:pt idx="2">
                  <c:v>Niveau d'instruction de la mère</c:v>
                </c:pt>
                <c:pt idx="3">
                  <c:v>Lieu de l'accouchement</c:v>
                </c:pt>
                <c:pt idx="4">
                  <c:v>Type d'accouchement</c:v>
                </c:pt>
              </c:strCache>
            </c:strRef>
          </c:cat>
          <c:val>
            <c:numRef>
              <c:f>Sheet1!$D$6:$D$10</c:f>
              <c:numCache>
                <c:formatCode>0.0</c:formatCode>
                <c:ptCount val="5"/>
                <c:pt idx="0">
                  <c:v>16.8</c:v>
                </c:pt>
                <c:pt idx="1">
                  <c:v>16.8</c:v>
                </c:pt>
                <c:pt idx="2">
                  <c:v>16.8</c:v>
                </c:pt>
                <c:pt idx="3">
                  <c:v>16.8</c:v>
                </c:pt>
                <c:pt idx="4">
                  <c:v>16.8</c:v>
                </c:pt>
              </c:numCache>
            </c:numRef>
          </c:val>
          <c:smooth val="0"/>
          <c:extLst>
            <c:ext xmlns:c16="http://schemas.microsoft.com/office/drawing/2014/chart" uri="{C3380CC4-5D6E-409C-BE32-E72D297353CC}">
              <c16:uniqueId val="{0000000C-1D51-4147-9E4C-E5F849D2F65A}"/>
            </c:ext>
          </c:extLst>
        </c:ser>
        <c:dLbls>
          <c:showLegendKey val="0"/>
          <c:showVal val="0"/>
          <c:showCatName val="0"/>
          <c:showSerName val="0"/>
          <c:showPercent val="0"/>
          <c:showBubbleSize val="0"/>
        </c:dLbls>
        <c:hiLowLines>
          <c:spPr>
            <a:ln w="3175" cap="flat" cmpd="sng" algn="ctr">
              <a:solidFill>
                <a:schemeClr val="bg1">
                  <a:lumMod val="65000"/>
                </a:schemeClr>
              </a:solidFill>
              <a:round/>
            </a:ln>
            <a:effectLst/>
          </c:spPr>
        </c:hiLowLines>
        <c:axId val="-101820768"/>
        <c:axId val="-101822400"/>
      </c:stockChart>
      <c:catAx>
        <c:axId val="-101820768"/>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t" anchorCtr="0"/>
          <a:lstStyle/>
          <a:p>
            <a:pPr>
              <a:defRPr sz="600" b="0" i="0" u="none" strike="noStrike" kern="1200" baseline="0">
                <a:solidFill>
                  <a:schemeClr val="tx1">
                    <a:lumMod val="65000"/>
                    <a:lumOff val="35000"/>
                  </a:schemeClr>
                </a:solidFill>
                <a:latin typeface="+mn-lt"/>
                <a:ea typeface="+mn-ea"/>
                <a:cs typeface="+mn-cs"/>
              </a:defRPr>
            </a:pPr>
            <a:endParaRPr lang="en-US"/>
          </a:p>
        </c:txPr>
        <c:crossAx val="-101822400"/>
        <c:crosses val="autoZero"/>
        <c:auto val="1"/>
        <c:lblAlgn val="ctr"/>
        <c:lblOffset val="250"/>
        <c:noMultiLvlLbl val="0"/>
      </c:catAx>
      <c:valAx>
        <c:axId val="-101822400"/>
        <c:scaling>
          <c:orientation val="minMax"/>
          <c:max val="10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bg2">
                        <a:lumMod val="75000"/>
                      </a:schemeClr>
                    </a:solidFill>
                    <a:latin typeface="+mn-lt"/>
                    <a:ea typeface="+mn-ea"/>
                    <a:cs typeface="+mn-cs"/>
                  </a:defRPr>
                </a:pPr>
                <a:r>
                  <a:rPr lang="en-US" sz="600" dirty="0" err="1">
                    <a:solidFill>
                      <a:schemeClr val="bg2">
                        <a:lumMod val="75000"/>
                      </a:schemeClr>
                    </a:solidFill>
                  </a:rPr>
                  <a:t>Pourcentage</a:t>
                </a:r>
                <a:endParaRPr lang="en-US" sz="600" dirty="0">
                  <a:solidFill>
                    <a:schemeClr val="bg2">
                      <a:lumMod val="75000"/>
                    </a:schemeClr>
                  </a:solidFill>
                </a:endParaRPr>
              </a:p>
            </c:rich>
          </c:tx>
          <c:layout>
            <c:manualLayout>
              <c:xMode val="edge"/>
              <c:yMode val="edge"/>
              <c:x val="0"/>
              <c:y val="0.38123484326816565"/>
            </c:manualLayout>
          </c:layout>
          <c:overlay val="0"/>
          <c:spPr>
            <a:noFill/>
            <a:ln>
              <a:noFill/>
            </a:ln>
            <a:effectLst/>
          </c:spPr>
          <c:txPr>
            <a:bodyPr rot="-5400000" spcFirstLastPara="1" vertOverflow="ellipsis" vert="horz" wrap="square" anchor="ctr" anchorCtr="1"/>
            <a:lstStyle/>
            <a:p>
              <a:pPr>
                <a:defRPr sz="600" b="0" i="0" u="none" strike="noStrike" kern="1200" baseline="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01820768"/>
        <c:crosses val="autoZero"/>
        <c:crossBetween val="between"/>
        <c:majorUnit val="20"/>
      </c:valAx>
      <c:spPr>
        <a:noFill/>
        <a:ln>
          <a:noFill/>
        </a:ln>
        <a:effectLst/>
      </c:spPr>
    </c:plotArea>
    <c:legend>
      <c:legendPos val="r"/>
      <c:legendEntry>
        <c:idx val="0"/>
        <c:delete val="1"/>
      </c:legendEntry>
      <c:legendEntry>
        <c:idx val="1"/>
        <c:delete val="1"/>
      </c:legendEntry>
      <c:layout>
        <c:manualLayout>
          <c:xMode val="edge"/>
          <c:yMode val="edge"/>
          <c:x val="0.8331173989228684"/>
          <c:y val="6.5787285144490015E-3"/>
          <c:w val="0.13135318071076812"/>
          <c:h val="6.7263039363425578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5"/>
          <c:order val="0"/>
          <c:tx>
            <c:strRef>
              <c:f>Sheet1!$G$4</c:f>
              <c:strCache>
                <c:ptCount val="1"/>
                <c:pt idx="0">
                  <c:v>Breastmilk only</c:v>
                </c:pt>
              </c:strCache>
            </c:strRef>
          </c:tx>
          <c:spPr>
            <a:solidFill>
              <a:srgbClr val="5EAA34"/>
            </a:solidFill>
            <a:ln w="25400">
              <a:noFill/>
            </a:ln>
            <a:effectLst/>
          </c:spPr>
          <c:cat>
            <c:strRef>
              <c:f>Sheet1!$A$5:$A$7</c:f>
              <c:strCache>
                <c:ptCount val="3"/>
                <c:pt idx="0">
                  <c:v>0-1</c:v>
                </c:pt>
                <c:pt idx="1">
                  <c:v>2-3</c:v>
                </c:pt>
                <c:pt idx="2">
                  <c:v>4-5</c:v>
                </c:pt>
              </c:strCache>
            </c:strRef>
          </c:cat>
          <c:val>
            <c:numRef>
              <c:f>Sheet1!$G$5:$G$7</c:f>
              <c:numCache>
                <c:formatCode>0.0</c:formatCode>
                <c:ptCount val="3"/>
                <c:pt idx="0">
                  <c:v>36</c:v>
                </c:pt>
                <c:pt idx="1">
                  <c:v>20.399999999999999</c:v>
                </c:pt>
                <c:pt idx="2">
                  <c:v>16.399999999999999</c:v>
                </c:pt>
              </c:numCache>
            </c:numRef>
          </c:val>
          <c:extLst>
            <c:ext xmlns:c16="http://schemas.microsoft.com/office/drawing/2014/chart" uri="{C3380CC4-5D6E-409C-BE32-E72D297353CC}">
              <c16:uniqueId val="{00000000-190E-4456-B837-4EB15F5695A2}"/>
            </c:ext>
          </c:extLst>
        </c:ser>
        <c:ser>
          <c:idx val="4"/>
          <c:order val="1"/>
          <c:tx>
            <c:strRef>
              <c:f>Sheet1!$F$4</c:f>
              <c:strCache>
                <c:ptCount val="1"/>
                <c:pt idx="0">
                  <c:v>Breastmilk and plain water</c:v>
                </c:pt>
              </c:strCache>
            </c:strRef>
          </c:tx>
          <c:spPr>
            <a:solidFill>
              <a:srgbClr val="8AD7F8"/>
            </a:solidFill>
            <a:ln w="25400">
              <a:noFill/>
            </a:ln>
            <a:effectLst/>
          </c:spPr>
          <c:cat>
            <c:strRef>
              <c:f>Sheet1!$A$5:$A$7</c:f>
              <c:strCache>
                <c:ptCount val="3"/>
                <c:pt idx="0">
                  <c:v>0-1</c:v>
                </c:pt>
                <c:pt idx="1">
                  <c:v>2-3</c:v>
                </c:pt>
                <c:pt idx="2">
                  <c:v>4-5</c:v>
                </c:pt>
              </c:strCache>
            </c:strRef>
          </c:cat>
          <c:val>
            <c:numRef>
              <c:f>Sheet1!$F$5:$F$7</c:f>
              <c:numCache>
                <c:formatCode>0.0</c:formatCode>
                <c:ptCount val="3"/>
                <c:pt idx="0">
                  <c:v>28.3</c:v>
                </c:pt>
                <c:pt idx="1">
                  <c:v>22.3</c:v>
                </c:pt>
                <c:pt idx="2">
                  <c:v>21.8</c:v>
                </c:pt>
              </c:numCache>
            </c:numRef>
          </c:val>
          <c:extLst>
            <c:ext xmlns:c16="http://schemas.microsoft.com/office/drawing/2014/chart" uri="{C3380CC4-5D6E-409C-BE32-E72D297353CC}">
              <c16:uniqueId val="{00000001-190E-4456-B837-4EB15F5695A2}"/>
            </c:ext>
          </c:extLst>
        </c:ser>
        <c:ser>
          <c:idx val="3"/>
          <c:order val="2"/>
          <c:tx>
            <c:strRef>
              <c:f>Sheet1!$E$4</c:f>
              <c:strCache>
                <c:ptCount val="1"/>
                <c:pt idx="0">
                  <c:v>Breastmilk and non-milk liquids</c:v>
                </c:pt>
              </c:strCache>
            </c:strRef>
          </c:tx>
          <c:spPr>
            <a:solidFill>
              <a:srgbClr val="0EAEEE"/>
            </a:solidFill>
            <a:ln w="25400">
              <a:noFill/>
            </a:ln>
            <a:effectLst/>
          </c:spPr>
          <c:cat>
            <c:strRef>
              <c:f>Sheet1!$A$5:$A$7</c:f>
              <c:strCache>
                <c:ptCount val="3"/>
                <c:pt idx="0">
                  <c:v>0-1</c:v>
                </c:pt>
                <c:pt idx="1">
                  <c:v>2-3</c:v>
                </c:pt>
                <c:pt idx="2">
                  <c:v>4-5</c:v>
                </c:pt>
              </c:strCache>
            </c:strRef>
          </c:cat>
          <c:val>
            <c:numRef>
              <c:f>Sheet1!$E$5:$E$7</c:f>
              <c:numCache>
                <c:formatCode>0.0</c:formatCode>
                <c:ptCount val="3"/>
                <c:pt idx="0">
                  <c:v>7.4</c:v>
                </c:pt>
                <c:pt idx="1">
                  <c:v>4.0999999999999996</c:v>
                </c:pt>
                <c:pt idx="2">
                  <c:v>5.8</c:v>
                </c:pt>
              </c:numCache>
            </c:numRef>
          </c:val>
          <c:extLst>
            <c:ext xmlns:c16="http://schemas.microsoft.com/office/drawing/2014/chart" uri="{C3380CC4-5D6E-409C-BE32-E72D297353CC}">
              <c16:uniqueId val="{00000002-190E-4456-B837-4EB15F5695A2}"/>
            </c:ext>
          </c:extLst>
        </c:ser>
        <c:ser>
          <c:idx val="2"/>
          <c:order val="3"/>
          <c:tx>
            <c:strRef>
              <c:f>Sheet1!$D$4</c:f>
              <c:strCache>
                <c:ptCount val="1"/>
                <c:pt idx="0">
                  <c:v>Breastmilk and other milk/formula</c:v>
                </c:pt>
              </c:strCache>
            </c:strRef>
          </c:tx>
          <c:spPr>
            <a:solidFill>
              <a:srgbClr val="DE227D"/>
            </a:solidFill>
            <a:ln w="25400">
              <a:noFill/>
            </a:ln>
            <a:effectLst/>
          </c:spPr>
          <c:cat>
            <c:strRef>
              <c:f>Sheet1!$A$5:$A$7</c:f>
              <c:strCache>
                <c:ptCount val="3"/>
                <c:pt idx="0">
                  <c:v>0-1</c:v>
                </c:pt>
                <c:pt idx="1">
                  <c:v>2-3</c:v>
                </c:pt>
                <c:pt idx="2">
                  <c:v>4-5</c:v>
                </c:pt>
              </c:strCache>
            </c:strRef>
          </c:cat>
          <c:val>
            <c:numRef>
              <c:f>Sheet1!$D$5:$D$7</c:f>
              <c:numCache>
                <c:formatCode>0.0</c:formatCode>
                <c:ptCount val="3"/>
                <c:pt idx="0">
                  <c:v>20.9</c:v>
                </c:pt>
                <c:pt idx="1">
                  <c:v>31.8</c:v>
                </c:pt>
                <c:pt idx="2">
                  <c:v>11.9</c:v>
                </c:pt>
              </c:numCache>
            </c:numRef>
          </c:val>
          <c:extLst>
            <c:ext xmlns:c16="http://schemas.microsoft.com/office/drawing/2014/chart" uri="{C3380CC4-5D6E-409C-BE32-E72D297353CC}">
              <c16:uniqueId val="{00000003-190E-4456-B837-4EB15F5695A2}"/>
            </c:ext>
          </c:extLst>
        </c:ser>
        <c:ser>
          <c:idx val="1"/>
          <c:order val="4"/>
          <c:tx>
            <c:strRef>
              <c:f>Sheet1!$C$4</c:f>
              <c:strCache>
                <c:ptCount val="1"/>
                <c:pt idx="0">
                  <c:v>Breastmilk and complementary foods</c:v>
                </c:pt>
              </c:strCache>
            </c:strRef>
          </c:tx>
          <c:spPr>
            <a:solidFill>
              <a:srgbClr val="F7941D"/>
            </a:solidFill>
            <a:ln>
              <a:noFill/>
            </a:ln>
            <a:effectLst/>
          </c:spPr>
          <c:cat>
            <c:strRef>
              <c:f>Sheet1!$A$5:$A$7</c:f>
              <c:strCache>
                <c:ptCount val="3"/>
                <c:pt idx="0">
                  <c:v>0-1</c:v>
                </c:pt>
                <c:pt idx="1">
                  <c:v>2-3</c:v>
                </c:pt>
                <c:pt idx="2">
                  <c:v>4-5</c:v>
                </c:pt>
              </c:strCache>
            </c:strRef>
          </c:cat>
          <c:val>
            <c:numRef>
              <c:f>Sheet1!$C$5:$C$7</c:f>
              <c:numCache>
                <c:formatCode>0.0</c:formatCode>
                <c:ptCount val="3"/>
                <c:pt idx="0">
                  <c:v>4.0999999999999996</c:v>
                </c:pt>
                <c:pt idx="1">
                  <c:v>17.100000000000001</c:v>
                </c:pt>
                <c:pt idx="2">
                  <c:v>40.1</c:v>
                </c:pt>
              </c:numCache>
            </c:numRef>
          </c:val>
          <c:extLst>
            <c:ext xmlns:c16="http://schemas.microsoft.com/office/drawing/2014/chart" uri="{C3380CC4-5D6E-409C-BE32-E72D297353CC}">
              <c16:uniqueId val="{00000004-190E-4456-B837-4EB15F5695A2}"/>
            </c:ext>
          </c:extLst>
        </c:ser>
        <c:ser>
          <c:idx val="0"/>
          <c:order val="5"/>
          <c:tx>
            <c:strRef>
              <c:f>Sheet1!$B$4</c:f>
              <c:strCache>
                <c:ptCount val="1"/>
                <c:pt idx="0">
                  <c:v>No breastmilk</c:v>
                </c:pt>
              </c:strCache>
            </c:strRef>
          </c:tx>
          <c:spPr>
            <a:solidFill>
              <a:srgbClr val="6C6C6E"/>
            </a:solidFill>
            <a:ln>
              <a:noFill/>
            </a:ln>
            <a:effectLst/>
          </c:spPr>
          <c:cat>
            <c:strRef>
              <c:f>Sheet1!$A$5:$A$7</c:f>
              <c:strCache>
                <c:ptCount val="3"/>
                <c:pt idx="0">
                  <c:v>0-1</c:v>
                </c:pt>
                <c:pt idx="1">
                  <c:v>2-3</c:v>
                </c:pt>
                <c:pt idx="2">
                  <c:v>4-5</c:v>
                </c:pt>
              </c:strCache>
            </c:strRef>
          </c:cat>
          <c:val>
            <c:numRef>
              <c:f>Sheet1!$B$5:$B$7</c:f>
              <c:numCache>
                <c:formatCode>0.0</c:formatCode>
                <c:ptCount val="3"/>
                <c:pt idx="0">
                  <c:v>2.9</c:v>
                </c:pt>
                <c:pt idx="1">
                  <c:v>4.3</c:v>
                </c:pt>
                <c:pt idx="2">
                  <c:v>4</c:v>
                </c:pt>
              </c:numCache>
            </c:numRef>
          </c:val>
          <c:extLst>
            <c:ext xmlns:c16="http://schemas.microsoft.com/office/drawing/2014/chart" uri="{C3380CC4-5D6E-409C-BE32-E72D297353CC}">
              <c16:uniqueId val="{00000005-190E-4456-B837-4EB15F5695A2}"/>
            </c:ext>
          </c:extLst>
        </c:ser>
        <c:dLbls>
          <c:showLegendKey val="0"/>
          <c:showVal val="0"/>
          <c:showCatName val="0"/>
          <c:showSerName val="0"/>
          <c:showPercent val="0"/>
          <c:showBubbleSize val="0"/>
        </c:dLbls>
        <c:axId val="-101821856"/>
        <c:axId val="-371560000"/>
      </c:areaChart>
      <c:catAx>
        <c:axId val="-101821856"/>
        <c:scaling>
          <c:orientation val="minMax"/>
        </c:scaling>
        <c:delete val="0"/>
        <c:axPos val="b"/>
        <c:title>
          <c:tx>
            <c:rich>
              <a:bodyPr rot="0" spcFirstLastPara="1" vertOverflow="ellipsis" vert="horz" wrap="square" anchor="ctr" anchorCtr="1"/>
              <a:lstStyle/>
              <a:p>
                <a:pPr>
                  <a:defRPr sz="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600" dirty="0">
                    <a:solidFill>
                      <a:schemeClr val="bg2">
                        <a:lumMod val="50000"/>
                      </a:schemeClr>
                    </a:solidFill>
                    <a:latin typeface="+mn-lt"/>
                  </a:rPr>
                  <a:t>Age </a:t>
                </a:r>
                <a:r>
                  <a:rPr lang="en-US" sz="600" dirty="0" err="1">
                    <a:solidFill>
                      <a:schemeClr val="bg2">
                        <a:lumMod val="50000"/>
                      </a:schemeClr>
                    </a:solidFill>
                    <a:latin typeface="+mn-lt"/>
                  </a:rPr>
                  <a:t>en</a:t>
                </a:r>
                <a:r>
                  <a:rPr lang="en-US" sz="600" baseline="0" dirty="0">
                    <a:solidFill>
                      <a:schemeClr val="bg2">
                        <a:lumMod val="50000"/>
                      </a:schemeClr>
                    </a:solidFill>
                    <a:latin typeface="+mn-lt"/>
                  </a:rPr>
                  <a:t> </a:t>
                </a:r>
                <a:r>
                  <a:rPr lang="en-US" sz="600" baseline="0" dirty="0" err="1">
                    <a:solidFill>
                      <a:schemeClr val="bg2">
                        <a:lumMod val="50000"/>
                      </a:schemeClr>
                    </a:solidFill>
                    <a:latin typeface="+mn-lt"/>
                  </a:rPr>
                  <a:t>mois</a:t>
                </a:r>
                <a:endParaRPr lang="en-US" sz="600" dirty="0">
                  <a:solidFill>
                    <a:schemeClr val="bg2">
                      <a:lumMod val="50000"/>
                    </a:schemeClr>
                  </a:solidFill>
                  <a:latin typeface="+mn-lt"/>
                </a:endParaRPr>
              </a:p>
            </c:rich>
          </c:tx>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Arial Narrow" charset="0"/>
                <a:cs typeface="Arial Narrow" charset="0"/>
              </a:defRPr>
            </a:pPr>
            <a:endParaRPr lang="en-US"/>
          </a:p>
        </c:txPr>
        <c:crossAx val="-371560000"/>
        <c:crosses val="autoZero"/>
        <c:auto val="1"/>
        <c:lblAlgn val="ctr"/>
        <c:lblOffset val="100"/>
        <c:noMultiLvlLbl val="0"/>
      </c:catAx>
      <c:valAx>
        <c:axId val="-371560000"/>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lgn="ctr" rtl="0">
                  <a:defRPr lang="en-US" sz="600" b="0" i="0" u="none" strike="noStrike" kern="1200" baseline="0" dirty="0">
                    <a:solidFill>
                      <a:schemeClr val="bg2">
                        <a:lumMod val="75000"/>
                      </a:schemeClr>
                    </a:solidFill>
                    <a:latin typeface="+mn-lt"/>
                    <a:ea typeface="+mn-ea"/>
                    <a:cs typeface="+mn-cs"/>
                  </a:defRPr>
                </a:pPr>
                <a:r>
                  <a:rPr lang="en-US" sz="600" b="0" i="0" u="none" strike="noStrike" kern="1200" baseline="0" dirty="0" err="1">
                    <a:solidFill>
                      <a:schemeClr val="bg2">
                        <a:lumMod val="75000"/>
                      </a:schemeClr>
                    </a:solidFill>
                    <a:latin typeface="+mn-lt"/>
                    <a:ea typeface="+mn-ea"/>
                    <a:cs typeface="+mn-cs"/>
                  </a:rPr>
                  <a:t>Pourcentage</a:t>
                </a:r>
                <a:endParaRPr lang="en-US" sz="600" b="0" i="0" u="none" strike="noStrike" kern="1200" baseline="0" dirty="0">
                  <a:solidFill>
                    <a:schemeClr val="bg2">
                      <a:lumMod val="75000"/>
                    </a:schemeClr>
                  </a:solidFill>
                  <a:latin typeface="+mn-lt"/>
                  <a:ea typeface="+mn-ea"/>
                  <a:cs typeface="+mn-cs"/>
                </a:endParaRPr>
              </a:p>
            </c:rich>
          </c:tx>
          <c:overlay val="0"/>
          <c:spPr>
            <a:noFill/>
            <a:ln>
              <a:noFill/>
            </a:ln>
            <a:effectLst/>
          </c:spPr>
          <c:txPr>
            <a:bodyPr rot="-5400000" spcFirstLastPara="1" vertOverflow="ellipsis" vert="horz" wrap="square" anchor="ctr" anchorCtr="1"/>
            <a:lstStyle/>
            <a:p>
              <a:pPr algn="ctr" rtl="0">
                <a:defRPr lang="en-US" sz="600" b="0" i="0" u="none" strike="noStrike" kern="1200" baseline="0" dirty="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crossAx val="-101821856"/>
        <c:crosses val="autoZero"/>
        <c:crossBetween val="midCat"/>
      </c:valAx>
      <c:spPr>
        <a:noFill/>
        <a:ln>
          <a:noFill/>
        </a:ln>
        <a:effectLst/>
      </c:spPr>
    </c:plotArea>
    <c:plotVisOnly val="1"/>
    <c:dispBlanksAs val="zero"/>
    <c:showDLblsOverMax val="0"/>
  </c:chart>
  <c:spPr>
    <a:noFill/>
    <a:ln>
      <a:noFill/>
    </a:ln>
    <a:effectLst/>
  </c:spPr>
  <c:txPr>
    <a:bodyPr/>
    <a:lstStyle/>
    <a:p>
      <a:pPr>
        <a:defRPr sz="8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678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8912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chart" Target="../charts/char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chart" Target="../charts/char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37624EA-F8AD-264C-B0B6-3BFE248E8C6B}"/>
              </a:ext>
            </a:extLst>
          </p:cNvPr>
          <p:cNvSpPr/>
          <p:nvPr/>
        </p:nvSpPr>
        <p:spPr>
          <a:xfrm>
            <a:off x="398018" y="380828"/>
            <a:ext cx="6976364" cy="1574800"/>
          </a:xfrm>
          <a:prstGeom prst="rect">
            <a:avLst/>
          </a:prstGeom>
          <a:solidFill>
            <a:srgbClr val="4B52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DC39AE94-3F10-E843-81BE-1BED8554CBCD}"/>
              </a:ext>
            </a:extLst>
          </p:cNvPr>
          <p:cNvPicPr>
            <a:picLocks noChangeAspect="1"/>
          </p:cNvPicPr>
          <p:nvPr/>
        </p:nvPicPr>
        <p:blipFill>
          <a:blip r:embed="rId2"/>
          <a:stretch>
            <a:fillRect/>
          </a:stretch>
        </p:blipFill>
        <p:spPr>
          <a:xfrm>
            <a:off x="5430358" y="487267"/>
            <a:ext cx="1835127" cy="375928"/>
          </a:xfrm>
          <a:prstGeom prst="rect">
            <a:avLst/>
          </a:prstGeom>
        </p:spPr>
      </p:pic>
      <p:pic>
        <p:nvPicPr>
          <p:cNvPr id="20" name="Picture 19">
            <a:extLst>
              <a:ext uri="{FF2B5EF4-FFF2-40B4-BE49-F238E27FC236}">
                <a16:creationId xmlns:a16="http://schemas.microsoft.com/office/drawing/2014/main" id="{A79DD2B3-EFA2-2644-8532-41E3A5D23DD4}"/>
              </a:ext>
            </a:extLst>
          </p:cNvPr>
          <p:cNvPicPr>
            <a:picLocks noChangeAspect="1"/>
          </p:cNvPicPr>
          <p:nvPr/>
        </p:nvPicPr>
        <p:blipFill>
          <a:blip r:embed="rId3"/>
          <a:stretch>
            <a:fillRect/>
          </a:stretch>
        </p:blipFill>
        <p:spPr>
          <a:xfrm>
            <a:off x="5589401" y="1488673"/>
            <a:ext cx="1719262" cy="379456"/>
          </a:xfrm>
          <a:prstGeom prst="rect">
            <a:avLst/>
          </a:prstGeom>
        </p:spPr>
      </p:pic>
      <p:sp>
        <p:nvSpPr>
          <p:cNvPr id="22" name="TextBox 21"/>
          <p:cNvSpPr txBox="1"/>
          <p:nvPr/>
        </p:nvSpPr>
        <p:spPr>
          <a:xfrm>
            <a:off x="379490" y="7607434"/>
            <a:ext cx="6994892" cy="738664"/>
          </a:xfrm>
          <a:prstGeom prst="rect">
            <a:avLst/>
          </a:prstGeom>
          <a:noFill/>
        </p:spPr>
        <p:txBody>
          <a:bodyPr wrap="square" rtlCol="0">
            <a:spAutoFit/>
          </a:bodyPr>
          <a:lstStyle/>
          <a:p>
            <a:r>
              <a:rPr lang="fr-FR" sz="700" b="1" dirty="0"/>
              <a:t>Initiation précoce</a:t>
            </a:r>
            <a:r>
              <a:rPr lang="fr-FR" sz="700" dirty="0"/>
              <a:t>: pourcentage de nouveau-nés allaités au sein dans l'heure qui suit la naissance; </a:t>
            </a:r>
            <a:r>
              <a:rPr lang="fr-FR" sz="700" b="1" dirty="0"/>
              <a:t>Allaitement exclusif: </a:t>
            </a:r>
            <a:r>
              <a:rPr lang="fr-FR" sz="700" dirty="0"/>
              <a:t>pourcentage de nourrissons âgés de 0 à 5 mois ne recevant que du lait maternel; </a:t>
            </a:r>
            <a:r>
              <a:rPr lang="fr-FR" sz="700" b="1" dirty="0"/>
              <a:t>Introduction aux solides</a:t>
            </a:r>
            <a:r>
              <a:rPr lang="fr-FR" sz="700" dirty="0"/>
              <a:t>: pourcentage de nourrissons âgés de 6 à 8 mois recevant des aliments solides ou semi-solides; </a:t>
            </a:r>
            <a:r>
              <a:rPr lang="fr-FR" sz="700" b="1" dirty="0"/>
              <a:t>Diversité minimale de l'alimentation</a:t>
            </a:r>
            <a:r>
              <a:rPr lang="fr-FR" sz="700" dirty="0"/>
              <a:t>: pourcentage d'enfants âgés de 6 à 23 mois recevant 5 des 8 groupes d'aliments recommandés; </a:t>
            </a:r>
            <a:r>
              <a:rPr lang="fr-FR" sz="700" b="1" dirty="0"/>
              <a:t>Fréquence minimale des repas</a:t>
            </a:r>
            <a:r>
              <a:rPr lang="fr-FR" sz="700" dirty="0"/>
              <a:t>: pourcentage d’enfants âgés de 6 à 23 mois recevant le nombre minimal recommandé d’aliments solides / liquides en fonction de l’âge de l’enfant; </a:t>
            </a:r>
            <a:r>
              <a:rPr lang="fr-FR" sz="700" b="1" dirty="0"/>
              <a:t>Régime alimentaire minimum acceptable</a:t>
            </a:r>
            <a:r>
              <a:rPr lang="fr-FR" sz="700" dirty="0"/>
              <a:t>: pourcentage d'enfants âgés de 6 à 23 mois recevant la diversité minimale d'aliments et le nombre minimal d'aliments; </a:t>
            </a:r>
            <a:r>
              <a:rPr lang="fr-FR" sz="700" b="1" dirty="0"/>
              <a:t>Allaitement continu à 1 an</a:t>
            </a:r>
            <a:r>
              <a:rPr lang="fr-FR" sz="700" dirty="0"/>
              <a:t>: pourcentage d'enfants de 12 à 15 mois qui continuent à recevoir du lait maternel; </a:t>
            </a:r>
            <a:r>
              <a:rPr lang="fr-FR" sz="700" b="1" dirty="0"/>
              <a:t>Allaitement continu à 2 ans</a:t>
            </a:r>
            <a:r>
              <a:rPr lang="fr-FR" sz="700" dirty="0"/>
              <a:t>: pourcentage d'enfants âgés de 20 à 23 mois qui continuent à être nourris au lait maternel.</a:t>
            </a:r>
            <a:endParaRPr lang="en-US" sz="700" dirty="0"/>
          </a:p>
        </p:txBody>
      </p:sp>
      <p:pic>
        <p:nvPicPr>
          <p:cNvPr id="23" name="Picture 22"/>
          <p:cNvPicPr>
            <a:picLocks noChangeAspect="1"/>
          </p:cNvPicPr>
          <p:nvPr/>
        </p:nvPicPr>
        <p:blipFill>
          <a:blip r:embed="rId4"/>
          <a:stretch>
            <a:fillRect/>
          </a:stretch>
        </p:blipFill>
        <p:spPr>
          <a:xfrm>
            <a:off x="0" y="2550973"/>
            <a:ext cx="7772399" cy="2487512"/>
          </a:xfrm>
          <a:prstGeom prst="rect">
            <a:avLst/>
          </a:prstGeom>
        </p:spPr>
      </p:pic>
      <p:sp>
        <p:nvSpPr>
          <p:cNvPr id="29" name="TextBox 28"/>
          <p:cNvSpPr txBox="1"/>
          <p:nvPr/>
        </p:nvSpPr>
        <p:spPr>
          <a:xfrm>
            <a:off x="295275" y="2133766"/>
            <a:ext cx="3505019" cy="276999"/>
          </a:xfrm>
          <a:prstGeom prst="rect">
            <a:avLst/>
          </a:prstGeom>
          <a:noFill/>
        </p:spPr>
        <p:txBody>
          <a:bodyPr wrap="square" rtlCol="0">
            <a:spAutoFit/>
          </a:bodyPr>
          <a:lstStyle/>
          <a:p>
            <a:r>
              <a:rPr lang="fr-FR" sz="1200" b="1" dirty="0">
                <a:solidFill>
                  <a:srgbClr val="4C545A"/>
                </a:solidFill>
                <a:latin typeface="+mj-lt"/>
              </a:rPr>
              <a:t>Alimentation du nourrisson et du jeune enfant</a:t>
            </a:r>
            <a:endParaRPr lang="en-US" sz="1200" b="1" dirty="0">
              <a:solidFill>
                <a:srgbClr val="4C545A"/>
              </a:solidFill>
              <a:latin typeface="+mj-lt"/>
            </a:endParaRPr>
          </a:p>
        </p:txBody>
      </p:sp>
      <p:cxnSp>
        <p:nvCxnSpPr>
          <p:cNvPr id="16" name="Straight Connector 15"/>
          <p:cNvCxnSpPr/>
          <p:nvPr/>
        </p:nvCxnSpPr>
        <p:spPr>
          <a:xfrm>
            <a:off x="388881" y="2370948"/>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10867" y="345503"/>
            <a:ext cx="2899719" cy="1077218"/>
          </a:xfrm>
          <a:prstGeom prst="rect">
            <a:avLst/>
          </a:prstGeom>
          <a:noFill/>
        </p:spPr>
        <p:txBody>
          <a:bodyPr wrap="square" rtlCol="0">
            <a:spAutoFit/>
          </a:bodyPr>
          <a:lstStyle/>
          <a:p>
            <a:r>
              <a:rPr lang="en-US" sz="3200" b="1" dirty="0" err="1">
                <a:solidFill>
                  <a:schemeClr val="bg1"/>
                </a:solidFill>
              </a:rPr>
              <a:t>Comores</a:t>
            </a:r>
            <a:endParaRPr lang="en-US" sz="3200" dirty="0">
              <a:solidFill>
                <a:schemeClr val="bg1"/>
              </a:solidFill>
            </a:endParaRPr>
          </a:p>
          <a:p>
            <a:r>
              <a:rPr lang="fr-FR" sz="3200" dirty="0">
                <a:solidFill>
                  <a:schemeClr val="bg1"/>
                </a:solidFill>
              </a:rPr>
              <a:t>2</a:t>
            </a:r>
            <a:r>
              <a:rPr lang="en-US" sz="3200" dirty="0">
                <a:solidFill>
                  <a:schemeClr val="bg1"/>
                </a:solidFill>
              </a:rPr>
              <a:t>022</a:t>
            </a:r>
          </a:p>
        </p:txBody>
      </p:sp>
      <p:sp>
        <p:nvSpPr>
          <p:cNvPr id="33" name="TextBox 32"/>
          <p:cNvSpPr txBox="1"/>
          <p:nvPr/>
        </p:nvSpPr>
        <p:spPr>
          <a:xfrm>
            <a:off x="387142" y="1286712"/>
            <a:ext cx="5882418" cy="707886"/>
          </a:xfrm>
          <a:prstGeom prst="rect">
            <a:avLst/>
          </a:prstGeom>
          <a:noFill/>
        </p:spPr>
        <p:txBody>
          <a:bodyPr wrap="square" rtlCol="0">
            <a:spAutoFit/>
          </a:bodyPr>
          <a:lstStyle/>
          <a:p>
            <a:r>
              <a:rPr lang="fr-FR" sz="2000" b="1" dirty="0">
                <a:solidFill>
                  <a:schemeClr val="bg1"/>
                </a:solidFill>
                <a:latin typeface="+mj-lt"/>
              </a:rPr>
              <a:t>Alimentation du nourrisson et du jeune enfant (ANJE)</a:t>
            </a:r>
            <a:endParaRPr lang="en-US" sz="2000" dirty="0">
              <a:solidFill>
                <a:schemeClr val="bg1"/>
              </a:solidFill>
            </a:endParaRPr>
          </a:p>
        </p:txBody>
      </p:sp>
      <p:graphicFrame>
        <p:nvGraphicFramePr>
          <p:cNvPr id="35" name="Chart 34"/>
          <p:cNvGraphicFramePr>
            <a:graphicFrameLocks/>
          </p:cNvGraphicFramePr>
          <p:nvPr>
            <p:extLst>
              <p:ext uri="{D42A27DB-BD31-4B8C-83A1-F6EECF244321}">
                <p14:modId xmlns:p14="http://schemas.microsoft.com/office/powerpoint/2010/main" val="3554201274"/>
              </p:ext>
            </p:extLst>
          </p:nvPr>
        </p:nvGraphicFramePr>
        <p:xfrm>
          <a:off x="308808" y="5077011"/>
          <a:ext cx="7089696" cy="244865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1" name="object 21">
            <a:extLst>
              <a:ext uri="{FF2B5EF4-FFF2-40B4-BE49-F238E27FC236}">
                <a16:creationId xmlns:a16="http://schemas.microsoft.com/office/drawing/2014/main" id="{8E13544D-6CD2-C242-A2F4-E9E8F1BC51B0}"/>
              </a:ext>
            </a:extLst>
          </p:cNvPr>
          <p:cNvGraphicFramePr>
            <a:graphicFrameLocks noGrp="1"/>
          </p:cNvGraphicFramePr>
          <p:nvPr>
            <p:extLst>
              <p:ext uri="{D42A27DB-BD31-4B8C-83A1-F6EECF244321}">
                <p14:modId xmlns:p14="http://schemas.microsoft.com/office/powerpoint/2010/main" val="3760033854"/>
              </p:ext>
            </p:extLst>
          </p:nvPr>
        </p:nvGraphicFramePr>
        <p:xfrm>
          <a:off x="781500" y="4774311"/>
          <a:ext cx="6533515" cy="528014"/>
        </p:xfrm>
        <a:graphic>
          <a:graphicData uri="http://schemas.openxmlformats.org/drawingml/2006/table">
            <a:tbl>
              <a:tblPr firstRow="1" bandRow="1">
                <a:tableStyleId>{2D5ABB26-0587-4C30-8999-92F81FD0307C}</a:tableStyleId>
              </a:tblPr>
              <a:tblGrid>
                <a:gridCol w="591419">
                  <a:extLst>
                    <a:ext uri="{9D8B030D-6E8A-4147-A177-3AD203B41FA5}">
                      <a16:colId xmlns:a16="http://schemas.microsoft.com/office/drawing/2014/main" val="20000"/>
                    </a:ext>
                  </a:extLst>
                </a:gridCol>
                <a:gridCol w="951928">
                  <a:extLst>
                    <a:ext uri="{9D8B030D-6E8A-4147-A177-3AD203B41FA5}">
                      <a16:colId xmlns:a16="http://schemas.microsoft.com/office/drawing/2014/main" val="20001"/>
                    </a:ext>
                  </a:extLst>
                </a:gridCol>
                <a:gridCol w="830729">
                  <a:extLst>
                    <a:ext uri="{9D8B030D-6E8A-4147-A177-3AD203B41FA5}">
                      <a16:colId xmlns:a16="http://schemas.microsoft.com/office/drawing/2014/main" val="20002"/>
                    </a:ext>
                  </a:extLst>
                </a:gridCol>
                <a:gridCol w="932330">
                  <a:extLst>
                    <a:ext uri="{9D8B030D-6E8A-4147-A177-3AD203B41FA5}">
                      <a16:colId xmlns:a16="http://schemas.microsoft.com/office/drawing/2014/main" val="20003"/>
                    </a:ext>
                  </a:extLst>
                </a:gridCol>
                <a:gridCol w="717176">
                  <a:extLst>
                    <a:ext uri="{9D8B030D-6E8A-4147-A177-3AD203B41FA5}">
                      <a16:colId xmlns:a16="http://schemas.microsoft.com/office/drawing/2014/main" val="20004"/>
                    </a:ext>
                  </a:extLst>
                </a:gridCol>
                <a:gridCol w="818777">
                  <a:extLst>
                    <a:ext uri="{9D8B030D-6E8A-4147-A177-3AD203B41FA5}">
                      <a16:colId xmlns:a16="http://schemas.microsoft.com/office/drawing/2014/main" val="20005"/>
                    </a:ext>
                  </a:extLst>
                </a:gridCol>
                <a:gridCol w="854635">
                  <a:extLst>
                    <a:ext uri="{9D8B030D-6E8A-4147-A177-3AD203B41FA5}">
                      <a16:colId xmlns:a16="http://schemas.microsoft.com/office/drawing/2014/main" val="20006"/>
                    </a:ext>
                  </a:extLst>
                </a:gridCol>
                <a:gridCol w="836521">
                  <a:extLst>
                    <a:ext uri="{9D8B030D-6E8A-4147-A177-3AD203B41FA5}">
                      <a16:colId xmlns:a16="http://schemas.microsoft.com/office/drawing/2014/main" val="2243373757"/>
                    </a:ext>
                  </a:extLst>
                </a:gridCol>
              </a:tblGrid>
              <a:tr h="162254">
                <a:tc>
                  <a:txBody>
                    <a:bodyPr/>
                    <a:lstStyle/>
                    <a:p>
                      <a:pPr marL="165100">
                        <a:lnSpc>
                          <a:spcPts val="620"/>
                        </a:lnSpc>
                      </a:pPr>
                      <a:r>
                        <a:rPr sz="600" b="1" dirty="0">
                          <a:solidFill>
                            <a:srgbClr val="6D6E71"/>
                          </a:solidFill>
                          <a:latin typeface="FranklinGothic URW"/>
                          <a:cs typeface="FranklinGothic URW"/>
                        </a:rPr>
                        <a:t>&lt;1</a:t>
                      </a:r>
                      <a:r>
                        <a:rPr sz="600" b="1" spc="-10" dirty="0">
                          <a:solidFill>
                            <a:srgbClr val="6D6E71"/>
                          </a:solidFill>
                          <a:latin typeface="FranklinGothic URW"/>
                          <a:cs typeface="FranklinGothic URW"/>
                        </a:rPr>
                        <a:t> </a:t>
                      </a:r>
                      <a:r>
                        <a:rPr sz="600" b="1" dirty="0" err="1">
                          <a:solidFill>
                            <a:srgbClr val="6D6E71"/>
                          </a:solidFill>
                          <a:latin typeface="FranklinGothic URW"/>
                          <a:cs typeface="FranklinGothic URW"/>
                        </a:rPr>
                        <a:t>h</a:t>
                      </a:r>
                      <a:r>
                        <a:rPr lang="en-US" sz="600" b="1" dirty="0" err="1">
                          <a:solidFill>
                            <a:srgbClr val="6D6E71"/>
                          </a:solidFill>
                          <a:latin typeface="FranklinGothic URW"/>
                          <a:cs typeface="FranklinGothic URW"/>
                        </a:rPr>
                        <a:t>eure</a:t>
                      </a:r>
                      <a:endParaRPr lang="en-US" sz="600" b="1" dirty="0">
                        <a:solidFill>
                          <a:srgbClr val="6D6E71"/>
                        </a:solidFill>
                        <a:latin typeface="FranklinGothic URW"/>
                        <a:cs typeface="FranklinGothic URW"/>
                      </a:endParaRPr>
                    </a:p>
                    <a:p>
                      <a:pPr marL="165100">
                        <a:lnSpc>
                          <a:spcPts val="620"/>
                        </a:lnSpc>
                      </a:pPr>
                      <a:endParaRPr sz="600" dirty="0">
                        <a:latin typeface="FranklinGothic URW"/>
                        <a:cs typeface="FranklinGothic URW"/>
                      </a:endParaRPr>
                    </a:p>
                  </a:txBody>
                  <a:tcPr marL="0" marR="0" marT="0" marB="0"/>
                </a:tc>
                <a:tc>
                  <a:txBody>
                    <a:bodyPr/>
                    <a:lstStyle/>
                    <a:p>
                      <a:pPr marL="46990" algn="ctr">
                        <a:lnSpc>
                          <a:spcPts val="620"/>
                        </a:lnSpc>
                      </a:pPr>
                      <a:r>
                        <a:rPr sz="600" b="1" dirty="0">
                          <a:solidFill>
                            <a:srgbClr val="6D6E71"/>
                          </a:solidFill>
                          <a:latin typeface="FranklinGothic URW"/>
                          <a:cs typeface="FranklinGothic URW"/>
                        </a:rPr>
                        <a:t>0-5</a:t>
                      </a:r>
                      <a:r>
                        <a:rPr sz="600" b="1" spc="-15" dirty="0">
                          <a:solidFill>
                            <a:srgbClr val="6D6E71"/>
                          </a:solidFill>
                          <a:latin typeface="FranklinGothic URW"/>
                          <a:cs typeface="FranklinGothic URW"/>
                        </a:rPr>
                        <a:t>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L="9525" algn="ctr">
                        <a:lnSpc>
                          <a:spcPts val="620"/>
                        </a:lnSpc>
                      </a:pPr>
                      <a:r>
                        <a:rPr sz="600" b="1" dirty="0">
                          <a:solidFill>
                            <a:srgbClr val="6D6E71"/>
                          </a:solidFill>
                          <a:latin typeface="FranklinGothic URW"/>
                          <a:cs typeface="FranklinGothic URW"/>
                        </a:rPr>
                        <a:t>6-8</a:t>
                      </a:r>
                      <a:r>
                        <a:rPr sz="600" b="1" spc="-10" dirty="0">
                          <a:solidFill>
                            <a:srgbClr val="6D6E71"/>
                          </a:solidFill>
                          <a:latin typeface="FranklinGothic URW"/>
                          <a:cs typeface="FranklinGothic URW"/>
                        </a:rPr>
                        <a:t>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R="46990" algn="ctr">
                        <a:lnSpc>
                          <a:spcPts val="620"/>
                        </a:lnSpc>
                      </a:pPr>
                      <a:r>
                        <a:rPr sz="600" b="1" dirty="0">
                          <a:solidFill>
                            <a:srgbClr val="6D6E71"/>
                          </a:solidFill>
                          <a:latin typeface="FranklinGothic URW"/>
                          <a:cs typeface="FranklinGothic URW"/>
                        </a:rPr>
                        <a:t>6-23</a:t>
                      </a:r>
                      <a:r>
                        <a:rPr sz="600" b="1" spc="-15" dirty="0">
                          <a:solidFill>
                            <a:srgbClr val="6D6E71"/>
                          </a:solidFill>
                          <a:latin typeface="FranklinGothic URW"/>
                          <a:cs typeface="FranklinGothic URW"/>
                        </a:rPr>
                        <a:t>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R="169545" algn="r">
                        <a:lnSpc>
                          <a:spcPts val="620"/>
                        </a:lnSpc>
                      </a:pPr>
                      <a:r>
                        <a:rPr sz="600" b="1" dirty="0">
                          <a:solidFill>
                            <a:srgbClr val="6D6E71"/>
                          </a:solidFill>
                          <a:latin typeface="FranklinGothic URW"/>
                          <a:cs typeface="FranklinGothic URW"/>
                        </a:rPr>
                        <a:t>6-23</a:t>
                      </a:r>
                      <a:r>
                        <a:rPr sz="600" b="1" spc="-100" dirty="0">
                          <a:solidFill>
                            <a:srgbClr val="6D6E71"/>
                          </a:solidFill>
                          <a:latin typeface="FranklinGothic URW"/>
                          <a:cs typeface="FranklinGothic URW"/>
                        </a:rPr>
                        <a:t>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L="79375" algn="ctr">
                        <a:lnSpc>
                          <a:spcPts val="620"/>
                        </a:lnSpc>
                      </a:pPr>
                      <a:r>
                        <a:rPr sz="600" b="1" dirty="0">
                          <a:solidFill>
                            <a:srgbClr val="6D6E71"/>
                          </a:solidFill>
                          <a:latin typeface="FranklinGothic URW"/>
                          <a:cs typeface="FranklinGothic URW"/>
                        </a:rPr>
                        <a:t>6-23</a:t>
                      </a:r>
                      <a:r>
                        <a:rPr sz="600" b="1" spc="-15" dirty="0">
                          <a:solidFill>
                            <a:srgbClr val="6D6E71"/>
                          </a:solidFill>
                          <a:latin typeface="FranklinGothic URW"/>
                          <a:cs typeface="FranklinGothic URW"/>
                        </a:rPr>
                        <a:t>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L="66675" algn="ctr">
                        <a:lnSpc>
                          <a:spcPts val="620"/>
                        </a:lnSpc>
                        <a:tabLst>
                          <a:tab pos="908050" algn="l"/>
                        </a:tabLst>
                      </a:pPr>
                      <a:r>
                        <a:rPr sz="600" b="1" dirty="0">
                          <a:solidFill>
                            <a:srgbClr val="6D6E71"/>
                          </a:solidFill>
                          <a:latin typeface="FranklinGothic URW"/>
                          <a:cs typeface="FranklinGothic URW"/>
                        </a:rPr>
                        <a:t>12-15 </a:t>
                      </a:r>
                      <a:r>
                        <a:rPr sz="600" b="1" dirty="0" err="1">
                          <a:solidFill>
                            <a:srgbClr val="6D6E71"/>
                          </a:solidFill>
                          <a:latin typeface="FranklinGothic URW"/>
                          <a:cs typeface="FranklinGothic URW"/>
                        </a:rPr>
                        <a:t>mo</a:t>
                      </a:r>
                      <a:r>
                        <a:rPr lang="en-US" sz="600" b="1" dirty="0" err="1">
                          <a:solidFill>
                            <a:srgbClr val="6D6E71"/>
                          </a:solidFill>
                          <a:latin typeface="FranklinGothic URW"/>
                          <a:cs typeface="FranklinGothic URW"/>
                        </a:rPr>
                        <a:t>is</a:t>
                      </a:r>
                      <a:endParaRPr sz="600" dirty="0">
                        <a:latin typeface="FranklinGothic URW"/>
                        <a:cs typeface="FranklinGothic URW"/>
                      </a:endParaRPr>
                    </a:p>
                  </a:txBody>
                  <a:tcPr marL="0" marR="0" marT="0" marB="0"/>
                </a:tc>
                <a:tc>
                  <a:txBody>
                    <a:bodyPr/>
                    <a:lstStyle/>
                    <a:p>
                      <a:pPr marL="66675" algn="ctr">
                        <a:lnSpc>
                          <a:spcPts val="620"/>
                        </a:lnSpc>
                        <a:tabLst>
                          <a:tab pos="908050" algn="l"/>
                        </a:tabLst>
                      </a:pPr>
                      <a:r>
                        <a:rPr lang="en-US" sz="600" b="1" dirty="0">
                          <a:solidFill>
                            <a:srgbClr val="6D6E71"/>
                          </a:solidFill>
                          <a:latin typeface="FranklinGothic URW"/>
                          <a:cs typeface="FranklinGothic URW"/>
                        </a:rPr>
                        <a:t>20-23</a:t>
                      </a:r>
                      <a:r>
                        <a:rPr lang="en-US" sz="600" b="1" spc="-10" dirty="0">
                          <a:solidFill>
                            <a:srgbClr val="6D6E71"/>
                          </a:solidFill>
                          <a:latin typeface="FranklinGothic URW"/>
                          <a:cs typeface="FranklinGothic URW"/>
                        </a:rPr>
                        <a:t> </a:t>
                      </a:r>
                      <a:r>
                        <a:rPr lang="en-US" sz="600" b="1" dirty="0" err="1">
                          <a:solidFill>
                            <a:srgbClr val="6D6E71"/>
                          </a:solidFill>
                          <a:latin typeface="FranklinGothic URW"/>
                          <a:cs typeface="FranklinGothic URW"/>
                        </a:rPr>
                        <a:t>mois</a:t>
                      </a:r>
                      <a:endParaRPr sz="600" dirty="0">
                        <a:latin typeface="FranklinGothic URW"/>
                        <a:cs typeface="FranklinGothic URW"/>
                      </a:endParaRPr>
                    </a:p>
                  </a:txBody>
                  <a:tcPr marL="0" marR="0" marT="0" marB="0"/>
                </a:tc>
                <a:extLst>
                  <a:ext uri="{0D108BD9-81ED-4DB2-BD59-A6C34878D82A}">
                    <a16:rowId xmlns:a16="http://schemas.microsoft.com/office/drawing/2014/main" val="10000"/>
                  </a:ext>
                </a:extLst>
              </a:tr>
              <a:tr h="105961">
                <a:tc>
                  <a:txBody>
                    <a:bodyPr/>
                    <a:lstStyle/>
                    <a:p>
                      <a:pPr marL="42545" marR="0" lvl="0" indent="0" algn="ctr" defTabSz="777240" rtl="0" eaLnBrk="1" fontAlgn="auto" latinLnBrk="0" hangingPunct="1">
                        <a:lnSpc>
                          <a:spcPts val="620"/>
                        </a:lnSpc>
                        <a:spcBef>
                          <a:spcPts val="0"/>
                        </a:spcBef>
                        <a:spcAft>
                          <a:spcPts val="0"/>
                        </a:spcAft>
                        <a:buClrTx/>
                        <a:buSzTx/>
                        <a:buFontTx/>
                        <a:buNone/>
                        <a:tabLst/>
                        <a:defRPr/>
                      </a:pPr>
                      <a:r>
                        <a:rPr lang="en-US" sz="600" b="1" dirty="0">
                          <a:solidFill>
                            <a:srgbClr val="231F20"/>
                          </a:solidFill>
                          <a:latin typeface="FranklinGothic URW"/>
                          <a:cs typeface="FranklinGothic URW"/>
                        </a:rPr>
                        <a:t>I</a:t>
                      </a:r>
                      <a:r>
                        <a:rPr sz="600" b="1" dirty="0">
                          <a:solidFill>
                            <a:srgbClr val="231F20"/>
                          </a:solidFill>
                          <a:latin typeface="FranklinGothic URW"/>
                          <a:cs typeface="FranklinGothic URW"/>
                        </a:rPr>
                        <a:t>nitiation</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précoce</a:t>
                      </a:r>
                      <a:r>
                        <a:rPr lang="en-US" sz="600" b="1" dirty="0">
                          <a:solidFill>
                            <a:srgbClr val="231F20"/>
                          </a:solidFill>
                          <a:latin typeface="FranklinGothic URW"/>
                          <a:cs typeface="FranklinGothic URW"/>
                        </a:rPr>
                        <a:t> à </a:t>
                      </a:r>
                      <a:r>
                        <a:rPr lang="en-US" sz="600" b="1" dirty="0" err="1">
                          <a:solidFill>
                            <a:srgbClr val="231F20"/>
                          </a:solidFill>
                          <a:latin typeface="FranklinGothic URW"/>
                          <a:cs typeface="FranklinGothic URW"/>
                        </a:rPr>
                        <a:t>l’allaitement</a:t>
                      </a:r>
                      <a:endParaRPr lang="en-US" sz="600" dirty="0">
                        <a:latin typeface="FranklinGothic URW"/>
                        <a:cs typeface="FranklinGothic URW"/>
                      </a:endParaRPr>
                    </a:p>
                    <a:p>
                      <a:pPr marL="42545" algn="ctr">
                        <a:lnSpc>
                          <a:spcPts val="620"/>
                        </a:lnSpc>
                      </a:pPr>
                      <a:endParaRPr sz="600" dirty="0">
                        <a:latin typeface="FranklinGothic URW"/>
                        <a:cs typeface="FranklinGothic URW"/>
                      </a:endParaRPr>
                    </a:p>
                  </a:txBody>
                  <a:tcPr marL="0" marR="0" marT="0" marB="0"/>
                </a:tc>
                <a:tc>
                  <a:txBody>
                    <a:bodyPr/>
                    <a:lstStyle/>
                    <a:p>
                      <a:pPr marL="46990" algn="ctr">
                        <a:lnSpc>
                          <a:spcPct val="100000"/>
                        </a:lnSpc>
                      </a:pPr>
                      <a:r>
                        <a:rPr lang="en-US" sz="600" b="1" dirty="0" err="1">
                          <a:solidFill>
                            <a:srgbClr val="231F20"/>
                          </a:solidFill>
                          <a:latin typeface="FranklinGothic URW"/>
                          <a:cs typeface="FranklinGothic URW"/>
                        </a:rPr>
                        <a:t>Allaitement</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exclusif</a:t>
                      </a:r>
                      <a:endParaRPr sz="600" dirty="0">
                        <a:latin typeface="FranklinGothic URW"/>
                        <a:cs typeface="FranklinGothic URW"/>
                      </a:endParaRPr>
                    </a:p>
                  </a:txBody>
                  <a:tcPr marL="0" marR="0" marT="0" marB="0" anchorCtr="1"/>
                </a:tc>
                <a:tc>
                  <a:txBody>
                    <a:bodyPr/>
                    <a:lstStyle/>
                    <a:p>
                      <a:pPr marL="0" marR="1270" lvl="0" indent="0" algn="ctr" defTabSz="777240" rtl="0" eaLnBrk="1" fontAlgn="auto" latinLnBrk="0" hangingPunct="1">
                        <a:lnSpc>
                          <a:spcPct val="100000"/>
                        </a:lnSpc>
                        <a:spcBef>
                          <a:spcPts val="0"/>
                        </a:spcBef>
                        <a:spcAft>
                          <a:spcPts val="0"/>
                        </a:spcAft>
                        <a:buClrTx/>
                        <a:buSzTx/>
                        <a:buFontTx/>
                        <a:buNone/>
                        <a:tabLst/>
                        <a:defRPr/>
                      </a:pPr>
                      <a:r>
                        <a:rPr lang="fr-FR" sz="600" b="1" dirty="0">
                          <a:solidFill>
                            <a:srgbClr val="231F20"/>
                          </a:solidFill>
                          <a:latin typeface="FranklinGothic URW"/>
                          <a:cs typeface="FranklinGothic URW"/>
                        </a:rPr>
                        <a:t>Introduction d’aliments </a:t>
                      </a:r>
                      <a:r>
                        <a:rPr lang="en-US" sz="600" b="1" dirty="0" err="1">
                          <a:solidFill>
                            <a:srgbClr val="231F20"/>
                          </a:solidFill>
                          <a:latin typeface="FranklinGothic URW"/>
                          <a:cs typeface="FranklinGothic URW"/>
                        </a:rPr>
                        <a:t>solides</a:t>
                      </a:r>
                      <a:r>
                        <a:rPr lang="en-US" sz="600" b="1" dirty="0">
                          <a:solidFill>
                            <a:srgbClr val="231F20"/>
                          </a:solidFill>
                          <a:latin typeface="FranklinGothic URW"/>
                          <a:cs typeface="FranklinGothic URW"/>
                        </a:rPr>
                        <a:t>, semi-</a:t>
                      </a:r>
                      <a:r>
                        <a:rPr lang="en-US" sz="600" b="1" dirty="0" err="1">
                          <a:solidFill>
                            <a:srgbClr val="231F20"/>
                          </a:solidFill>
                          <a:latin typeface="FranklinGothic URW"/>
                          <a:cs typeface="FranklinGothic URW"/>
                        </a:rPr>
                        <a:t>solides</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ou</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mous</a:t>
                      </a:r>
                      <a:endParaRPr lang="en-US" sz="600" dirty="0">
                        <a:latin typeface="FranklinGothic URW"/>
                        <a:cs typeface="FranklinGothic URW"/>
                      </a:endParaRPr>
                    </a:p>
                    <a:p>
                      <a:pPr marR="1270" algn="ctr">
                        <a:lnSpc>
                          <a:spcPct val="100000"/>
                        </a:lnSpc>
                      </a:pPr>
                      <a:endParaRPr sz="600" dirty="0">
                        <a:latin typeface="FranklinGothic URW"/>
                        <a:cs typeface="FranklinGothic URW"/>
                      </a:endParaRPr>
                    </a:p>
                  </a:txBody>
                  <a:tcPr marL="0" marR="0" marT="0" marB="0" anchorCtr="1"/>
                </a:tc>
                <a:tc>
                  <a:txBody>
                    <a:bodyPr/>
                    <a:lstStyle/>
                    <a:p>
                      <a:pPr marL="0" marR="66040" lvl="0" indent="0" algn="ctr" defTabSz="777240" rtl="0" eaLnBrk="1" fontAlgn="auto" latinLnBrk="0" hangingPunct="1">
                        <a:lnSpc>
                          <a:spcPct val="100000"/>
                        </a:lnSpc>
                        <a:spcBef>
                          <a:spcPts val="0"/>
                        </a:spcBef>
                        <a:spcAft>
                          <a:spcPts val="0"/>
                        </a:spcAft>
                        <a:buClrTx/>
                        <a:buSzTx/>
                        <a:buFontTx/>
                        <a:buNone/>
                        <a:tabLst/>
                        <a:defRPr/>
                      </a:pPr>
                      <a:r>
                        <a:rPr lang="en-US" sz="600" b="1" dirty="0" err="1">
                          <a:solidFill>
                            <a:srgbClr val="231F20"/>
                          </a:solidFill>
                          <a:latin typeface="FranklinGothic URW"/>
                          <a:cs typeface="FranklinGothic URW"/>
                        </a:rPr>
                        <a:t>Fréquence</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minimale</a:t>
                      </a:r>
                      <a:r>
                        <a:rPr lang="en-US" sz="600" b="1" dirty="0">
                          <a:solidFill>
                            <a:srgbClr val="231F20"/>
                          </a:solidFill>
                          <a:latin typeface="FranklinGothic URW"/>
                          <a:cs typeface="FranklinGothic URW"/>
                        </a:rPr>
                        <a:t> de </a:t>
                      </a:r>
                      <a:r>
                        <a:rPr lang="en-US" sz="600" b="1" dirty="0" err="1">
                          <a:solidFill>
                            <a:srgbClr val="231F20"/>
                          </a:solidFill>
                          <a:latin typeface="FranklinGothic URW"/>
                          <a:cs typeface="FranklinGothic URW"/>
                        </a:rPr>
                        <a:t>repas</a:t>
                      </a:r>
                      <a:endParaRPr lang="en-US" sz="600" b="1" dirty="0">
                        <a:latin typeface="FranklinGothic URW"/>
                        <a:cs typeface="FranklinGothic URW"/>
                      </a:endParaRPr>
                    </a:p>
                    <a:p>
                      <a:pPr marR="66040" algn="ctr">
                        <a:lnSpc>
                          <a:spcPct val="100000"/>
                        </a:lnSpc>
                      </a:pPr>
                      <a:endParaRPr sz="600" dirty="0">
                        <a:latin typeface="FranklinGothic URW"/>
                        <a:cs typeface="FranklinGothic URW"/>
                      </a:endParaRPr>
                    </a:p>
                  </a:txBody>
                  <a:tcPr marL="0" marR="0" marT="0" marB="0" anchorCtr="1"/>
                </a:tc>
                <a:tc>
                  <a:txBody>
                    <a:bodyPr/>
                    <a:lstStyle/>
                    <a:p>
                      <a:pPr marL="173038" marR="159385" lvl="0" indent="0" algn="ctr" defTabSz="777240" rtl="0" eaLnBrk="1" fontAlgn="auto" latinLnBrk="0" hangingPunct="1">
                        <a:lnSpc>
                          <a:spcPct val="100000"/>
                        </a:lnSpc>
                        <a:spcBef>
                          <a:spcPts val="0"/>
                        </a:spcBef>
                        <a:spcAft>
                          <a:spcPts val="0"/>
                        </a:spcAft>
                        <a:buClrTx/>
                        <a:buSzTx/>
                        <a:buFontTx/>
                        <a:buNone/>
                        <a:tabLst/>
                        <a:defRPr/>
                      </a:pPr>
                      <a:r>
                        <a:rPr lang="en-US" sz="600" b="1" dirty="0" err="1">
                          <a:solidFill>
                            <a:srgbClr val="231F20"/>
                          </a:solidFill>
                          <a:latin typeface="FranklinGothic URW"/>
                          <a:cs typeface="FranklinGothic URW"/>
                        </a:rPr>
                        <a:t>Diversité</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alimentaire</a:t>
                      </a:r>
                      <a:r>
                        <a:rPr lang="en-US" sz="600" b="1" dirty="0">
                          <a:solidFill>
                            <a:srgbClr val="231F20"/>
                          </a:solidFill>
                          <a:latin typeface="FranklinGothic URW"/>
                          <a:cs typeface="FranklinGothic URW"/>
                        </a:rPr>
                        <a:t> </a:t>
                      </a:r>
                      <a:r>
                        <a:rPr lang="en-US" sz="600" b="1" dirty="0" err="1">
                          <a:solidFill>
                            <a:srgbClr val="231F20"/>
                          </a:solidFill>
                          <a:latin typeface="FranklinGothic URW"/>
                          <a:cs typeface="FranklinGothic URW"/>
                        </a:rPr>
                        <a:t>minimale</a:t>
                      </a:r>
                      <a:endParaRPr lang="en-US" sz="600" dirty="0">
                        <a:latin typeface="FranklinGothic URW"/>
                        <a:cs typeface="FranklinGothic URW"/>
                      </a:endParaRPr>
                    </a:p>
                  </a:txBody>
                  <a:tcPr marL="0" marR="0" marT="0" marB="0" anchorCtr="1"/>
                </a:tc>
                <a:tc>
                  <a:txBody>
                    <a:bodyPr/>
                    <a:lstStyle/>
                    <a:p>
                      <a:pPr marL="60325" marR="0" lvl="0" indent="0" algn="ctr" defTabSz="777240" rtl="0" eaLnBrk="1" fontAlgn="auto" latinLnBrk="0" hangingPunct="1">
                        <a:lnSpc>
                          <a:spcPct val="100000"/>
                        </a:lnSpc>
                        <a:spcBef>
                          <a:spcPts val="0"/>
                        </a:spcBef>
                        <a:spcAft>
                          <a:spcPts val="0"/>
                        </a:spcAft>
                        <a:buClrTx/>
                        <a:buSzTx/>
                        <a:buFontTx/>
                        <a:buNone/>
                        <a:tabLst/>
                        <a:defRPr/>
                      </a:pPr>
                      <a:r>
                        <a:rPr lang="en-US" sz="600" b="1" kern="1200" dirty="0">
                          <a:solidFill>
                            <a:srgbClr val="231F20"/>
                          </a:solidFill>
                          <a:latin typeface="FranklinGothic URW"/>
                          <a:ea typeface="+mn-ea"/>
                          <a:cs typeface="FranklinGothic URW"/>
                        </a:rPr>
                        <a:t>Régime </a:t>
                      </a:r>
                      <a:r>
                        <a:rPr lang="en-US" sz="600" b="1" kern="1200" dirty="0" err="1">
                          <a:solidFill>
                            <a:srgbClr val="231F20"/>
                          </a:solidFill>
                          <a:latin typeface="FranklinGothic URW"/>
                          <a:ea typeface="+mn-ea"/>
                          <a:cs typeface="FranklinGothic URW"/>
                        </a:rPr>
                        <a:t>alimentaire</a:t>
                      </a:r>
                      <a:r>
                        <a:rPr lang="en-US" sz="600" b="1" kern="1200" dirty="0">
                          <a:solidFill>
                            <a:srgbClr val="231F20"/>
                          </a:solidFill>
                          <a:latin typeface="FranklinGothic URW"/>
                          <a:ea typeface="+mn-ea"/>
                          <a:cs typeface="FranklinGothic URW"/>
                        </a:rPr>
                        <a:t> minimum acceptable</a:t>
                      </a:r>
                      <a:endParaRPr lang="en-US" sz="600" dirty="0">
                        <a:latin typeface="FranklinGothic URW"/>
                        <a:cs typeface="FranklinGothic URW"/>
                      </a:endParaRPr>
                    </a:p>
                    <a:p>
                      <a:pPr marL="60325" algn="ctr">
                        <a:lnSpc>
                          <a:spcPct val="100000"/>
                        </a:lnSpc>
                      </a:pPr>
                      <a:endParaRPr sz="600" b="1" kern="1200" dirty="0">
                        <a:solidFill>
                          <a:srgbClr val="231F20"/>
                        </a:solidFill>
                        <a:latin typeface="FranklinGothic URW"/>
                        <a:ea typeface="+mn-ea"/>
                        <a:cs typeface="FranklinGothic URW"/>
                      </a:endParaRPr>
                    </a:p>
                  </a:txBody>
                  <a:tcPr marL="0" marR="0" marT="0" marB="0" anchorCtr="1"/>
                </a:tc>
                <a:tc>
                  <a:txBody>
                    <a:bodyPr/>
                    <a:lstStyle/>
                    <a:p>
                      <a:pPr marL="66675" marR="0" lvl="0" indent="0" algn="ctr" defTabSz="777240" rtl="0" eaLnBrk="1" fontAlgn="auto" latinLnBrk="0" hangingPunct="1">
                        <a:lnSpc>
                          <a:spcPct val="100000"/>
                        </a:lnSpc>
                        <a:spcBef>
                          <a:spcPts val="0"/>
                        </a:spcBef>
                        <a:spcAft>
                          <a:spcPts val="0"/>
                        </a:spcAft>
                        <a:buClrTx/>
                        <a:buSzTx/>
                        <a:buFontTx/>
                        <a:buNone/>
                        <a:tabLst/>
                        <a:defRPr/>
                      </a:pPr>
                      <a:r>
                        <a:rPr lang="en-US" sz="600" b="1" spc="-15" dirty="0" err="1">
                          <a:solidFill>
                            <a:srgbClr val="231F20"/>
                          </a:solidFill>
                          <a:latin typeface="FranklinGothic URW"/>
                          <a:cs typeface="FranklinGothic URW"/>
                        </a:rPr>
                        <a:t>Allaitement</a:t>
                      </a:r>
                      <a:r>
                        <a:rPr lang="en-US" sz="600" b="1" spc="-15" dirty="0">
                          <a:solidFill>
                            <a:srgbClr val="231F20"/>
                          </a:solidFill>
                          <a:latin typeface="FranklinGothic URW"/>
                          <a:cs typeface="FranklinGothic URW"/>
                        </a:rPr>
                        <a:t> </a:t>
                      </a:r>
                      <a:r>
                        <a:rPr lang="en-US" sz="600" b="1" spc="-15" dirty="0" err="1">
                          <a:solidFill>
                            <a:srgbClr val="231F20"/>
                          </a:solidFill>
                          <a:latin typeface="FranklinGothic URW"/>
                          <a:cs typeface="FranklinGothic URW"/>
                        </a:rPr>
                        <a:t>continu</a:t>
                      </a:r>
                      <a:r>
                        <a:rPr lang="en-US" sz="600" b="1" spc="-15" dirty="0">
                          <a:solidFill>
                            <a:srgbClr val="231F20"/>
                          </a:solidFill>
                          <a:latin typeface="FranklinGothic URW"/>
                          <a:cs typeface="FranklinGothic URW"/>
                        </a:rPr>
                        <a:t> </a:t>
                      </a:r>
                      <a:r>
                        <a:rPr lang="fr-FR" sz="600" b="1" dirty="0">
                          <a:solidFill>
                            <a:srgbClr val="231F20"/>
                          </a:solidFill>
                          <a:latin typeface="FranklinGothic URW"/>
                          <a:cs typeface="FranklinGothic URW"/>
                        </a:rPr>
                        <a:t>à 1 an</a:t>
                      </a:r>
                      <a:endParaRPr lang="fr-FR" sz="600" dirty="0">
                        <a:latin typeface="FranklinGothic URW"/>
                        <a:cs typeface="FranklinGothic URW"/>
                      </a:endParaRPr>
                    </a:p>
                    <a:p>
                      <a:pPr marL="66675" algn="ctr">
                        <a:lnSpc>
                          <a:spcPct val="100000"/>
                        </a:lnSpc>
                      </a:pPr>
                      <a:endParaRPr sz="600" dirty="0">
                        <a:latin typeface="FranklinGothic URW"/>
                        <a:cs typeface="FranklinGothic URW"/>
                      </a:endParaRPr>
                    </a:p>
                  </a:txBody>
                  <a:tcPr marL="0" marR="0" marT="0" marB="0" anchorCtr="1"/>
                </a:tc>
                <a:tc>
                  <a:txBody>
                    <a:bodyPr/>
                    <a:lstStyle/>
                    <a:p>
                      <a:pPr marL="66675" marR="0" lvl="0" indent="0" algn="ctr" defTabSz="777240" rtl="0" eaLnBrk="1" fontAlgn="auto" latinLnBrk="0" hangingPunct="1">
                        <a:lnSpc>
                          <a:spcPct val="100000"/>
                        </a:lnSpc>
                        <a:spcBef>
                          <a:spcPts val="0"/>
                        </a:spcBef>
                        <a:spcAft>
                          <a:spcPts val="0"/>
                        </a:spcAft>
                        <a:buClrTx/>
                        <a:buSzTx/>
                        <a:buFontTx/>
                        <a:buNone/>
                        <a:tabLst/>
                        <a:defRPr/>
                      </a:pPr>
                      <a:r>
                        <a:rPr lang="en-US" sz="600" b="1" spc="-15" dirty="0" err="1">
                          <a:solidFill>
                            <a:srgbClr val="231F20"/>
                          </a:solidFill>
                          <a:latin typeface="FranklinGothic URW"/>
                          <a:cs typeface="FranklinGothic URW"/>
                        </a:rPr>
                        <a:t>Allaitement</a:t>
                      </a:r>
                      <a:r>
                        <a:rPr lang="en-US" sz="600" b="1" spc="-15" dirty="0">
                          <a:solidFill>
                            <a:srgbClr val="231F20"/>
                          </a:solidFill>
                          <a:latin typeface="FranklinGothic URW"/>
                          <a:cs typeface="FranklinGothic URW"/>
                        </a:rPr>
                        <a:t>  </a:t>
                      </a:r>
                      <a:r>
                        <a:rPr lang="en-US" sz="600" b="1" spc="-15" dirty="0" err="1">
                          <a:solidFill>
                            <a:srgbClr val="231F20"/>
                          </a:solidFill>
                          <a:latin typeface="FranklinGothic URW"/>
                          <a:cs typeface="FranklinGothic URW"/>
                        </a:rPr>
                        <a:t>continu</a:t>
                      </a:r>
                      <a:r>
                        <a:rPr lang="en-US" sz="600" b="1" spc="-15" dirty="0">
                          <a:solidFill>
                            <a:srgbClr val="231F20"/>
                          </a:solidFill>
                          <a:latin typeface="FranklinGothic URW"/>
                          <a:cs typeface="FranklinGothic URW"/>
                        </a:rPr>
                        <a:t> </a:t>
                      </a:r>
                      <a:r>
                        <a:rPr lang="en-US" sz="600" b="1" dirty="0">
                          <a:solidFill>
                            <a:srgbClr val="231F20"/>
                          </a:solidFill>
                          <a:latin typeface="FranklinGothic URW"/>
                          <a:cs typeface="FranklinGothic URW"/>
                        </a:rPr>
                        <a:t>à 2</a:t>
                      </a:r>
                      <a:r>
                        <a:rPr lang="en-US" sz="600" b="1" spc="-15" dirty="0">
                          <a:solidFill>
                            <a:srgbClr val="231F20"/>
                          </a:solidFill>
                          <a:latin typeface="FranklinGothic URW"/>
                          <a:cs typeface="FranklinGothic URW"/>
                        </a:rPr>
                        <a:t> </a:t>
                      </a:r>
                      <a:r>
                        <a:rPr lang="en-US" sz="600" b="1" spc="-15" dirty="0" err="1">
                          <a:solidFill>
                            <a:srgbClr val="231F20"/>
                          </a:solidFill>
                          <a:latin typeface="FranklinGothic URW"/>
                          <a:cs typeface="FranklinGothic URW"/>
                        </a:rPr>
                        <a:t>ans</a:t>
                      </a:r>
                      <a:endParaRPr lang="en-US" sz="600" dirty="0">
                        <a:latin typeface="FranklinGothic URW"/>
                        <a:cs typeface="FranklinGothic URW"/>
                      </a:endParaRPr>
                    </a:p>
                  </a:txBody>
                  <a:tcPr marL="0" marR="0" marT="0" marB="0" anchorCtr="1"/>
                </a:tc>
                <a:extLst>
                  <a:ext uri="{0D108BD9-81ED-4DB2-BD59-A6C34878D82A}">
                    <a16:rowId xmlns:a16="http://schemas.microsoft.com/office/drawing/2014/main" val="10001"/>
                  </a:ext>
                </a:extLst>
              </a:tr>
            </a:tbl>
          </a:graphicData>
        </a:graphic>
      </p:graphicFrame>
      <p:sp>
        <p:nvSpPr>
          <p:cNvPr id="26" name="object 2">
            <a:extLst>
              <a:ext uri="{FF2B5EF4-FFF2-40B4-BE49-F238E27FC236}">
                <a16:creationId xmlns:a16="http://schemas.microsoft.com/office/drawing/2014/main" id="{E03F2B00-77D8-B544-93B4-A3F7C27E8ED2}"/>
              </a:ext>
            </a:extLst>
          </p:cNvPr>
          <p:cNvSpPr txBox="1"/>
          <p:nvPr/>
        </p:nvSpPr>
        <p:spPr>
          <a:xfrm>
            <a:off x="660952" y="3050463"/>
            <a:ext cx="889233" cy="325730"/>
          </a:xfrm>
          <a:prstGeom prst="rect">
            <a:avLst/>
          </a:prstGeom>
        </p:spPr>
        <p:txBody>
          <a:bodyPr vert="horz" wrap="square" lIns="0" tIns="12700" rIns="0" bIns="0" rtlCol="0">
            <a:spAutoFit/>
          </a:bodyPr>
          <a:lstStyle/>
          <a:p>
            <a:pPr marL="12700" marR="5080" algn="ctr">
              <a:lnSpc>
                <a:spcPct val="100000"/>
              </a:lnSpc>
              <a:spcBef>
                <a:spcPts val="100"/>
              </a:spcBef>
            </a:pPr>
            <a:r>
              <a:rPr lang="fr-FR" sz="650" dirty="0">
                <a:solidFill>
                  <a:srgbClr val="6D6E71"/>
                </a:solidFill>
                <a:latin typeface="FranklinGothicURW-Med"/>
                <a:cs typeface="FranklinGothicURW-Med"/>
              </a:rPr>
              <a:t>Commencer l'allaitement dans l'heure</a:t>
            </a:r>
          </a:p>
          <a:p>
            <a:pPr marL="12700" marR="5080" algn="ctr">
              <a:lnSpc>
                <a:spcPct val="100000"/>
              </a:lnSpc>
              <a:spcBef>
                <a:spcPts val="100"/>
              </a:spcBef>
            </a:pPr>
            <a:r>
              <a:rPr lang="fr-FR" sz="650" dirty="0">
                <a:solidFill>
                  <a:srgbClr val="6D6E71"/>
                </a:solidFill>
                <a:latin typeface="FranklinGothicURW-Med"/>
                <a:cs typeface="FranklinGothicURW-Med"/>
              </a:rPr>
              <a:t>de naissance</a:t>
            </a:r>
            <a:endParaRPr sz="650" dirty="0">
              <a:latin typeface="FranklinGothicURW-Med"/>
              <a:cs typeface="FranklinGothicURW-Med"/>
            </a:endParaRPr>
          </a:p>
        </p:txBody>
      </p:sp>
      <p:sp>
        <p:nvSpPr>
          <p:cNvPr id="28" name="object 2">
            <a:extLst>
              <a:ext uri="{FF2B5EF4-FFF2-40B4-BE49-F238E27FC236}">
                <a16:creationId xmlns:a16="http://schemas.microsoft.com/office/drawing/2014/main" id="{1F8DC71B-7398-2C4C-84A3-568FA595071C}"/>
              </a:ext>
            </a:extLst>
          </p:cNvPr>
          <p:cNvSpPr txBox="1"/>
          <p:nvPr/>
        </p:nvSpPr>
        <p:spPr>
          <a:xfrm>
            <a:off x="1540054" y="3055300"/>
            <a:ext cx="889233" cy="312906"/>
          </a:xfrm>
          <a:prstGeom prst="rect">
            <a:avLst/>
          </a:prstGeom>
        </p:spPr>
        <p:txBody>
          <a:bodyPr vert="horz" wrap="square" lIns="0" tIns="12700" rIns="0" bIns="0" rtlCol="0">
            <a:spAutoFit/>
          </a:bodyPr>
          <a:lstStyle/>
          <a:p>
            <a:pPr marR="5080" algn="ctr">
              <a:lnSpc>
                <a:spcPct val="100000"/>
              </a:lnSpc>
            </a:pPr>
            <a:r>
              <a:rPr lang="fr-FR" sz="650" dirty="0">
                <a:solidFill>
                  <a:srgbClr val="6D6E71"/>
                </a:solidFill>
                <a:latin typeface="FranklinGothicURW-Med"/>
                <a:cs typeface="FranklinGothicURW-Med"/>
              </a:rPr>
              <a:t>Allaiter exclusivement pendant les 6 premiers mois de la vie</a:t>
            </a:r>
            <a:endParaRPr lang="en-US" sz="650" dirty="0">
              <a:latin typeface="FranklinGothicURW-Med"/>
              <a:cs typeface="FranklinGothicURW-Med"/>
            </a:endParaRPr>
          </a:p>
        </p:txBody>
      </p:sp>
      <p:sp>
        <p:nvSpPr>
          <p:cNvPr id="2" name="Rectangle 1">
            <a:extLst>
              <a:ext uri="{FF2B5EF4-FFF2-40B4-BE49-F238E27FC236}">
                <a16:creationId xmlns:a16="http://schemas.microsoft.com/office/drawing/2014/main" id="{5B96C6C9-7D8F-B245-BB3C-D2D996DDDDD1}"/>
              </a:ext>
            </a:extLst>
          </p:cNvPr>
          <p:cNvSpPr/>
          <p:nvPr/>
        </p:nvSpPr>
        <p:spPr>
          <a:xfrm>
            <a:off x="2859045" y="3049655"/>
            <a:ext cx="3886200" cy="461665"/>
          </a:xfrm>
          <a:prstGeom prst="rect">
            <a:avLst/>
          </a:prstGeom>
        </p:spPr>
        <p:txBody>
          <a:bodyPr>
            <a:spAutoFit/>
          </a:bodyPr>
          <a:lstStyle/>
          <a:p>
            <a:pPr marR="5080" algn="ctr">
              <a:lnSpc>
                <a:spcPct val="100000"/>
              </a:lnSpc>
            </a:pPr>
            <a:r>
              <a:rPr lang="fr-FR" sz="800" dirty="0">
                <a:solidFill>
                  <a:srgbClr val="6D6E71"/>
                </a:solidFill>
                <a:latin typeface="FranklinGothicURW-Med"/>
                <a:cs typeface="FranklinGothicURW-Med"/>
              </a:rPr>
              <a:t>Fournir des aliments de </a:t>
            </a:r>
            <a:r>
              <a:rPr lang="fr-FR" sz="800" b="1" dirty="0">
                <a:solidFill>
                  <a:srgbClr val="6D6E71"/>
                </a:solidFill>
                <a:latin typeface="FranklinGothicURW-Med"/>
                <a:cs typeface="FranklinGothicURW-Med"/>
              </a:rPr>
              <a:t>complément</a:t>
            </a:r>
            <a:r>
              <a:rPr lang="fr-FR" sz="800" dirty="0">
                <a:solidFill>
                  <a:srgbClr val="6D6E71"/>
                </a:solidFill>
                <a:latin typeface="FranklinGothicURW-Med"/>
                <a:cs typeface="FranklinGothicURW-Med"/>
              </a:rPr>
              <a:t> adéquats sur le </a:t>
            </a:r>
            <a:r>
              <a:rPr lang="fr-FR" sz="800" b="1" dirty="0">
                <a:solidFill>
                  <a:srgbClr val="6D6E71"/>
                </a:solidFill>
                <a:latin typeface="FranklinGothicURW-Med"/>
                <a:cs typeface="FranklinGothicURW-Med"/>
              </a:rPr>
              <a:t>plan nutritionnel, </a:t>
            </a:r>
            <a:r>
              <a:rPr lang="fr-FR" sz="800" dirty="0">
                <a:solidFill>
                  <a:srgbClr val="6D6E71"/>
                </a:solidFill>
                <a:latin typeface="FranklinGothicURW-Med"/>
                <a:cs typeface="FranklinGothicURW-Med"/>
              </a:rPr>
              <a:t>adaptés à l'âge et préparés en toute sécurité à partir de 6 mois; et </a:t>
            </a:r>
            <a:r>
              <a:rPr lang="fr-FR" sz="800" b="1" dirty="0">
                <a:solidFill>
                  <a:srgbClr val="6D6E71"/>
                </a:solidFill>
                <a:latin typeface="FranklinGothicURW-Med"/>
                <a:cs typeface="FranklinGothicURW-Med"/>
              </a:rPr>
              <a:t>continuer à allaiter </a:t>
            </a:r>
            <a:r>
              <a:rPr lang="fr-FR" sz="800" dirty="0">
                <a:solidFill>
                  <a:srgbClr val="6D6E71"/>
                </a:solidFill>
                <a:latin typeface="FranklinGothicURW-Med"/>
                <a:cs typeface="FranklinGothicURW-Med"/>
              </a:rPr>
              <a:t>jusqu'à l'âge de 2 ans ou plus</a:t>
            </a:r>
            <a:endParaRPr lang="en-US" sz="800" dirty="0">
              <a:latin typeface="FranklinGothicURW-Med"/>
              <a:cs typeface="FranklinGothicURW-Med"/>
            </a:endParaRPr>
          </a:p>
        </p:txBody>
      </p:sp>
      <p:sp>
        <p:nvSpPr>
          <p:cNvPr id="24" name="Rectangle 23">
            <a:extLst>
              <a:ext uri="{FF2B5EF4-FFF2-40B4-BE49-F238E27FC236}">
                <a16:creationId xmlns:a16="http://schemas.microsoft.com/office/drawing/2014/main" id="{2433F10C-2C7F-4BC2-B0A8-0DE63D0B3761}"/>
              </a:ext>
            </a:extLst>
          </p:cNvPr>
          <p:cNvSpPr/>
          <p:nvPr/>
        </p:nvSpPr>
        <p:spPr>
          <a:xfrm>
            <a:off x="295275" y="8341431"/>
            <a:ext cx="6956677" cy="1518849"/>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2" rtlCol="0" anchor="ctr"/>
          <a:lstStyle/>
          <a:p>
            <a:pPr marL="342900" marR="0" lvl="0" indent="-342900">
              <a:lnSpc>
                <a:spcPct val="106000"/>
              </a:lnSpc>
              <a:spcBef>
                <a:spcPts val="0"/>
              </a:spcBef>
              <a:spcAft>
                <a:spcPts val="0"/>
              </a:spcAft>
              <a:buFont typeface="Arial" panose="020B0604020202020204" pitchFamily="34" charset="0"/>
              <a:buChar char="•"/>
            </a:pPr>
            <a:endParaRPr lang="fr-FR" sz="800" dirty="0">
              <a:latin typeface="Franklin Gothic Book" panose="020B050302010202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Arial" panose="020B0604020202020204" pitchFamily="34" charset="0"/>
              <a:buChar char="•"/>
            </a:pPr>
            <a:endParaRPr lang="fr-FR" sz="800" dirty="0">
              <a:latin typeface="Franklin Gothic Book" panose="020B0503020102020204" pitchFamily="34" charset="0"/>
              <a:ea typeface="Calibri" panose="020F0502020204030204" pitchFamily="34" charset="0"/>
              <a:cs typeface="Times New Roman" panose="02020603050405020304" pitchFamily="18" charset="0"/>
            </a:endParaRPr>
          </a:p>
          <a:p>
            <a:pPr marR="0" lvl="0">
              <a:lnSpc>
                <a:spcPct val="106000"/>
              </a:lnSpc>
              <a:spcBef>
                <a:spcPts val="0"/>
              </a:spcBef>
              <a:spcAft>
                <a:spcPts val="0"/>
              </a:spcAft>
            </a:pPr>
            <a:endParaRPr lang="fr-FR" sz="800" dirty="0">
              <a:latin typeface="Franklin Gothic Book" panose="020B0503020102020204" pitchFamily="34"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DB6CBAE3-D28F-4216-A470-5964631B07A2}"/>
              </a:ext>
            </a:extLst>
          </p:cNvPr>
          <p:cNvSpPr txBox="1"/>
          <p:nvPr/>
        </p:nvSpPr>
        <p:spPr>
          <a:xfrm>
            <a:off x="388881" y="8346098"/>
            <a:ext cx="2274629" cy="369332"/>
          </a:xfrm>
          <a:prstGeom prst="rect">
            <a:avLst/>
          </a:prstGeom>
          <a:noFill/>
        </p:spPr>
        <p:txBody>
          <a:bodyPr wrap="square" rtlCol="0">
            <a:spAutoFit/>
          </a:bodyPr>
          <a:lstStyle/>
          <a:p>
            <a:r>
              <a:rPr lang="en-US" b="1" dirty="0">
                <a:solidFill>
                  <a:schemeClr val="bg1"/>
                </a:solidFill>
                <a:latin typeface="+mj-lt"/>
              </a:rPr>
              <a:t>Résumé</a:t>
            </a:r>
          </a:p>
        </p:txBody>
      </p:sp>
      <p:pic>
        <p:nvPicPr>
          <p:cNvPr id="7" name="Picture 34">
            <a:extLst>
              <a:ext uri="{FF2B5EF4-FFF2-40B4-BE49-F238E27FC236}">
                <a16:creationId xmlns:a16="http://schemas.microsoft.com/office/drawing/2014/main" id="{AC49D511-5159-43BB-6882-BD5139CF02B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32528" y="2147311"/>
            <a:ext cx="876135" cy="212502"/>
          </a:xfrm>
          <a:prstGeom prst="rect">
            <a:avLst/>
          </a:prstGeom>
        </p:spPr>
      </p:pic>
      <p:pic>
        <p:nvPicPr>
          <p:cNvPr id="8" name="Image 7">
            <a:extLst>
              <a:ext uri="{FF2B5EF4-FFF2-40B4-BE49-F238E27FC236}">
                <a16:creationId xmlns:a16="http://schemas.microsoft.com/office/drawing/2014/main" id="{6ABF5212-A573-E5FC-023D-8D9CF8683ED5}"/>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589401" y="2055013"/>
            <a:ext cx="716280" cy="304800"/>
          </a:xfrm>
          <a:prstGeom prst="rect">
            <a:avLst/>
          </a:prstGeom>
          <a:noFill/>
          <a:ln>
            <a:noFill/>
          </a:ln>
        </p:spPr>
      </p:pic>
      <p:sp>
        <p:nvSpPr>
          <p:cNvPr id="3" name="TextBox 2">
            <a:extLst>
              <a:ext uri="{FF2B5EF4-FFF2-40B4-BE49-F238E27FC236}">
                <a16:creationId xmlns:a16="http://schemas.microsoft.com/office/drawing/2014/main" id="{22E36DC2-CFC3-0FDA-2FAE-1F155948160C}"/>
              </a:ext>
            </a:extLst>
          </p:cNvPr>
          <p:cNvSpPr txBox="1"/>
          <p:nvPr/>
        </p:nvSpPr>
        <p:spPr>
          <a:xfrm>
            <a:off x="410867" y="8654470"/>
            <a:ext cx="6583680" cy="1184940"/>
          </a:xfrm>
          <a:prstGeom prst="rect">
            <a:avLst/>
          </a:prstGeom>
          <a:noFill/>
        </p:spPr>
        <p:txBody>
          <a:bodyPr wrap="square" numCol="2" rtlCol="0">
            <a:spAutoFit/>
          </a:bodyPr>
          <a:lstStyle/>
          <a:p>
            <a:pPr marL="284163" marR="0" lvl="0" indent="-1270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Deux nouveau-nés sur dix sont allaités au sein dans l’heure qui suit la naissance ; </a:t>
            </a:r>
            <a:endParaRPr kumimoji="0" lang="fr-FR" sz="32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4163" marR="0" lvl="0" indent="-1270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Un enfant de moins de 6 mois sur 4 est exclusivement allaitée au sein ;</a:t>
            </a:r>
            <a:endParaRPr kumimoji="0" lang="fr-FR" sz="32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4163" marR="0" lvl="0" indent="-1270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Deux enfants sur cinq bénéficient de l’allaitement maternel jusqu’à l’âge de 2 ans ;</a:t>
            </a:r>
            <a:endParaRPr kumimoji="0" lang="fr-FR" sz="32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4163" marR="0" lvl="0" indent="-1270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Au niveau national, parmi les enfants âgés de 6-23 mois, à peine 1 enfant sur 6 bénéficie d’une diversité minimale de l’alimentation. L’Île de </a:t>
            </a:r>
            <a:r>
              <a:rPr kumimoji="0" lang="fr-FR" sz="800" b="0" i="0" u="none" strike="noStrike" kern="1200" cap="none" spc="0" normalizeH="0" baseline="0" noProof="0" dirty="0" err="1">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Ndzuwani</a:t>
            </a: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 enregistre le plus faible taux (15%) ;</a:t>
            </a:r>
            <a:endParaRPr kumimoji="0" lang="fr-FR" sz="32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284163" marR="0" lvl="0" indent="-1270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fr-FR" sz="800" b="0" i="0" u="none" strike="noStrike" kern="1200" cap="none" spc="0" normalizeH="0" baseline="0" noProof="0" dirty="0">
                <a:ln>
                  <a:noFill/>
                </a:ln>
                <a:solidFill>
                  <a:prstClr val="white"/>
                </a:solidFill>
                <a:effectLst/>
                <a:uLnTx/>
                <a:uFillTx/>
                <a:latin typeface="Franklin Gothic Book" panose="020B0503020102020204" pitchFamily="34" charset="0"/>
                <a:ea typeface="Calibri" panose="020F0502020204030204" pitchFamily="34" charset="0"/>
                <a:cs typeface="Times New Roman" panose="02020603050405020304" pitchFamily="18" charset="0"/>
              </a:rPr>
              <a:t>Les enfants âgés de 6-23 mois des ménages de quintile second (9%) sont ceux qui bénéficient le moins d’une diversité minimale de l’alimentation en comparaison aux enfants des ménages les plus riches (27%).</a:t>
            </a:r>
            <a:endParaRPr kumimoji="0" lang="fr-FR" sz="32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4034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ontent Placeholder 6"/>
          <p:cNvGraphicFramePr>
            <a:graphicFrameLocks/>
          </p:cNvGraphicFramePr>
          <p:nvPr>
            <p:extLst>
              <p:ext uri="{D42A27DB-BD31-4B8C-83A1-F6EECF244321}">
                <p14:modId xmlns:p14="http://schemas.microsoft.com/office/powerpoint/2010/main" val="553089799"/>
              </p:ext>
            </p:extLst>
          </p:nvPr>
        </p:nvGraphicFramePr>
        <p:xfrm>
          <a:off x="4102010" y="998154"/>
          <a:ext cx="3227832" cy="24048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8" name="Content Placeholder 6"/>
          <p:cNvGraphicFramePr>
            <a:graphicFrameLocks/>
          </p:cNvGraphicFramePr>
          <p:nvPr>
            <p:extLst>
              <p:ext uri="{D42A27DB-BD31-4B8C-83A1-F6EECF244321}">
                <p14:modId xmlns:p14="http://schemas.microsoft.com/office/powerpoint/2010/main" val="3483939039"/>
              </p:ext>
            </p:extLst>
          </p:nvPr>
        </p:nvGraphicFramePr>
        <p:xfrm>
          <a:off x="417215" y="1017120"/>
          <a:ext cx="3227832" cy="2404872"/>
        </p:xfrm>
        <a:graphic>
          <a:graphicData uri="http://schemas.openxmlformats.org/drawingml/2006/chart">
            <c:chart xmlns:c="http://schemas.openxmlformats.org/drawingml/2006/chart" xmlns:r="http://schemas.openxmlformats.org/officeDocument/2006/relationships" r:id="rId3"/>
          </a:graphicData>
        </a:graphic>
      </p:graphicFrame>
      <p:sp>
        <p:nvSpPr>
          <p:cNvPr id="43" name="TextBox 42"/>
          <p:cNvSpPr txBox="1"/>
          <p:nvPr/>
        </p:nvSpPr>
        <p:spPr>
          <a:xfrm>
            <a:off x="516507" y="3738909"/>
            <a:ext cx="1809763" cy="261610"/>
          </a:xfrm>
          <a:prstGeom prst="rect">
            <a:avLst/>
          </a:prstGeom>
          <a:noFill/>
        </p:spPr>
        <p:txBody>
          <a:bodyPr wrap="square" rtlCol="0">
            <a:spAutoFit/>
          </a:bodyPr>
          <a:lstStyle/>
          <a:p>
            <a:r>
              <a:rPr lang="en-US" sz="1100" b="1" dirty="0" err="1">
                <a:solidFill>
                  <a:srgbClr val="4C545A"/>
                </a:solidFill>
                <a:latin typeface="+mj-lt"/>
              </a:rPr>
              <a:t>Données</a:t>
            </a:r>
            <a:r>
              <a:rPr lang="en-US" sz="1100" b="1" dirty="0">
                <a:solidFill>
                  <a:srgbClr val="4C545A"/>
                </a:solidFill>
                <a:latin typeface="+mj-lt"/>
              </a:rPr>
              <a:t> par </a:t>
            </a:r>
            <a:r>
              <a:rPr lang="en-US" sz="1100" b="1" dirty="0" err="1">
                <a:solidFill>
                  <a:srgbClr val="4C545A"/>
                </a:solidFill>
                <a:latin typeface="+mj-lt"/>
              </a:rPr>
              <a:t>île</a:t>
            </a:r>
            <a:endParaRPr lang="en-US" sz="1100" b="1" dirty="0">
              <a:solidFill>
                <a:srgbClr val="4C545A"/>
              </a:solidFill>
              <a:latin typeface="+mj-lt"/>
            </a:endParaRPr>
          </a:p>
        </p:txBody>
      </p:sp>
      <p:sp>
        <p:nvSpPr>
          <p:cNvPr id="45" name="TextBox 44"/>
          <p:cNvSpPr txBox="1"/>
          <p:nvPr/>
        </p:nvSpPr>
        <p:spPr>
          <a:xfrm>
            <a:off x="417214" y="804315"/>
            <a:ext cx="2573635" cy="261610"/>
          </a:xfrm>
          <a:prstGeom prst="rect">
            <a:avLst/>
          </a:prstGeom>
          <a:noFill/>
        </p:spPr>
        <p:txBody>
          <a:bodyPr wrap="square" rtlCol="0">
            <a:spAutoFit/>
          </a:bodyPr>
          <a:lstStyle/>
          <a:p>
            <a:r>
              <a:rPr lang="en-US" sz="1100" b="1" dirty="0">
                <a:solidFill>
                  <a:srgbClr val="4C545A"/>
                </a:solidFill>
                <a:latin typeface="+mj-lt"/>
              </a:rPr>
              <a:t>Initiation </a:t>
            </a:r>
            <a:r>
              <a:rPr lang="en-US" sz="1100" b="1" dirty="0" err="1">
                <a:solidFill>
                  <a:srgbClr val="4C545A"/>
                </a:solidFill>
                <a:latin typeface="+mj-lt"/>
              </a:rPr>
              <a:t>précoce</a:t>
            </a:r>
            <a:r>
              <a:rPr lang="en-US" sz="1100" b="1" dirty="0">
                <a:solidFill>
                  <a:srgbClr val="4C545A"/>
                </a:solidFill>
                <a:latin typeface="+mj-lt"/>
              </a:rPr>
              <a:t> à </a:t>
            </a:r>
            <a:r>
              <a:rPr lang="en-US" sz="1100" b="1" dirty="0" err="1">
                <a:solidFill>
                  <a:srgbClr val="4C545A"/>
                </a:solidFill>
                <a:latin typeface="+mj-lt"/>
              </a:rPr>
              <a:t>l'allaitement</a:t>
            </a:r>
            <a:endParaRPr lang="en-US" sz="1100" b="1" dirty="0">
              <a:solidFill>
                <a:srgbClr val="4C545A"/>
              </a:solidFill>
              <a:latin typeface="+mj-lt"/>
            </a:endParaRPr>
          </a:p>
        </p:txBody>
      </p:sp>
      <p:sp>
        <p:nvSpPr>
          <p:cNvPr id="46" name="TextBox 45"/>
          <p:cNvSpPr txBox="1"/>
          <p:nvPr/>
        </p:nvSpPr>
        <p:spPr>
          <a:xfrm>
            <a:off x="324881" y="371956"/>
            <a:ext cx="4209409" cy="276999"/>
          </a:xfrm>
          <a:prstGeom prst="rect">
            <a:avLst/>
          </a:prstGeom>
          <a:noFill/>
        </p:spPr>
        <p:txBody>
          <a:bodyPr wrap="square" rtlCol="0">
            <a:spAutoFit/>
          </a:bodyPr>
          <a:lstStyle/>
          <a:p>
            <a:r>
              <a:rPr lang="en-US" sz="1200" b="1" dirty="0">
                <a:solidFill>
                  <a:srgbClr val="4C545A"/>
                </a:solidFill>
                <a:latin typeface="+mj-lt"/>
              </a:rPr>
              <a:t>ANJE: </a:t>
            </a:r>
            <a:r>
              <a:rPr lang="en-US" sz="1200" b="1" dirty="0" err="1">
                <a:solidFill>
                  <a:srgbClr val="4C545A"/>
                </a:solidFill>
                <a:latin typeface="+mj-lt"/>
              </a:rPr>
              <a:t>Equité</a:t>
            </a:r>
            <a:endParaRPr lang="en-US" sz="1200" b="1" dirty="0">
              <a:solidFill>
                <a:srgbClr val="4C545A"/>
              </a:solidFill>
              <a:latin typeface="+mj-lt"/>
            </a:endParaRPr>
          </a:p>
        </p:txBody>
      </p:sp>
      <p:cxnSp>
        <p:nvCxnSpPr>
          <p:cNvPr id="48" name="Straight Connector 47"/>
          <p:cNvCxnSpPr/>
          <p:nvPr/>
        </p:nvCxnSpPr>
        <p:spPr>
          <a:xfrm>
            <a:off x="388881" y="669210"/>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051287" y="790347"/>
            <a:ext cx="2406663" cy="246221"/>
          </a:xfrm>
          <a:prstGeom prst="rect">
            <a:avLst/>
          </a:prstGeom>
          <a:noFill/>
        </p:spPr>
        <p:txBody>
          <a:bodyPr wrap="square" rtlCol="0">
            <a:spAutoFit/>
          </a:bodyPr>
          <a:lstStyle/>
          <a:p>
            <a:r>
              <a:rPr lang="en-US" sz="1000" b="1" dirty="0" err="1">
                <a:solidFill>
                  <a:srgbClr val="4C545A"/>
                </a:solidFill>
                <a:latin typeface="+mj-lt"/>
              </a:rPr>
              <a:t>Diversité</a:t>
            </a:r>
            <a:r>
              <a:rPr lang="en-US" sz="1000" b="1" dirty="0">
                <a:solidFill>
                  <a:srgbClr val="4C545A"/>
                </a:solidFill>
                <a:latin typeface="+mj-lt"/>
              </a:rPr>
              <a:t> </a:t>
            </a:r>
            <a:r>
              <a:rPr lang="en-US" sz="1000" b="1" dirty="0" err="1">
                <a:solidFill>
                  <a:srgbClr val="4C545A"/>
                </a:solidFill>
                <a:latin typeface="+mj-lt"/>
              </a:rPr>
              <a:t>minimale</a:t>
            </a:r>
            <a:r>
              <a:rPr lang="en-US" sz="1000" b="1" dirty="0">
                <a:solidFill>
                  <a:srgbClr val="4C545A"/>
                </a:solidFill>
                <a:latin typeface="+mj-lt"/>
              </a:rPr>
              <a:t> de </a:t>
            </a:r>
            <a:r>
              <a:rPr lang="en-US" sz="1000" b="1" dirty="0" err="1">
                <a:solidFill>
                  <a:srgbClr val="4C545A"/>
                </a:solidFill>
                <a:latin typeface="+mj-lt"/>
              </a:rPr>
              <a:t>l'alimentation</a:t>
            </a:r>
            <a:endParaRPr lang="en-US" sz="1000" b="1" dirty="0">
              <a:solidFill>
                <a:srgbClr val="4C545A"/>
              </a:solidFill>
              <a:latin typeface="+mj-lt"/>
            </a:endParaRPr>
          </a:p>
        </p:txBody>
      </p:sp>
      <p:graphicFrame>
        <p:nvGraphicFramePr>
          <p:cNvPr id="59" name="Table 58"/>
          <p:cNvGraphicFramePr>
            <a:graphicFrameLocks noGrp="1"/>
          </p:cNvGraphicFramePr>
          <p:nvPr>
            <p:extLst>
              <p:ext uri="{D42A27DB-BD31-4B8C-83A1-F6EECF244321}">
                <p14:modId xmlns:p14="http://schemas.microsoft.com/office/powerpoint/2010/main" val="1793722078"/>
              </p:ext>
            </p:extLst>
          </p:nvPr>
        </p:nvGraphicFramePr>
        <p:xfrm>
          <a:off x="464483" y="4046132"/>
          <a:ext cx="3394639" cy="2187128"/>
        </p:xfrm>
        <a:graphic>
          <a:graphicData uri="http://schemas.openxmlformats.org/drawingml/2006/table">
            <a:tbl>
              <a:tblPr firstRow="1" bandRow="1">
                <a:tableStyleId>{5C22544A-7EE6-4342-B048-85BDC9FD1C3A}</a:tableStyleId>
              </a:tblPr>
              <a:tblGrid>
                <a:gridCol w="1344910">
                  <a:extLst>
                    <a:ext uri="{9D8B030D-6E8A-4147-A177-3AD203B41FA5}">
                      <a16:colId xmlns:a16="http://schemas.microsoft.com/office/drawing/2014/main" val="20000"/>
                    </a:ext>
                  </a:extLst>
                </a:gridCol>
                <a:gridCol w="1038225">
                  <a:extLst>
                    <a:ext uri="{9D8B030D-6E8A-4147-A177-3AD203B41FA5}">
                      <a16:colId xmlns:a16="http://schemas.microsoft.com/office/drawing/2014/main" val="20001"/>
                    </a:ext>
                  </a:extLst>
                </a:gridCol>
                <a:gridCol w="1011504">
                  <a:extLst>
                    <a:ext uri="{9D8B030D-6E8A-4147-A177-3AD203B41FA5}">
                      <a16:colId xmlns:a16="http://schemas.microsoft.com/office/drawing/2014/main" val="20002"/>
                    </a:ext>
                  </a:extLst>
                </a:gridCol>
              </a:tblGrid>
              <a:tr h="546782">
                <a:tc>
                  <a:txBody>
                    <a:bodyPr/>
                    <a:lstStyle/>
                    <a:p>
                      <a:r>
                        <a:rPr lang="en-US" sz="900" dirty="0">
                          <a:latin typeface="+mj-lt"/>
                        </a:rPr>
                        <a:t>Île</a:t>
                      </a:r>
                    </a:p>
                  </a:txBody>
                  <a:tcPr anchor="ctr">
                    <a:solidFill>
                      <a:schemeClr val="bg1">
                        <a:lumMod val="75000"/>
                      </a:schemeClr>
                    </a:solidFill>
                  </a:tcPr>
                </a:tc>
                <a:tc>
                  <a:txBody>
                    <a:bodyPr/>
                    <a:lstStyle/>
                    <a:p>
                      <a:pPr algn="ctr"/>
                      <a:r>
                        <a:rPr lang="en-US" sz="800" dirty="0">
                          <a:latin typeface="+mj-lt"/>
                        </a:rPr>
                        <a:t>Initiation </a:t>
                      </a:r>
                      <a:r>
                        <a:rPr lang="en-US" sz="800" dirty="0" err="1">
                          <a:latin typeface="+mj-lt"/>
                        </a:rPr>
                        <a:t>précoce</a:t>
                      </a:r>
                      <a:endParaRPr lang="en-US" sz="800" dirty="0">
                        <a:latin typeface="+mj-lt"/>
                      </a:endParaRPr>
                    </a:p>
                    <a:p>
                      <a:pPr algn="ctr"/>
                      <a:r>
                        <a:rPr lang="en-US" sz="800" dirty="0">
                          <a:latin typeface="+mj-lt"/>
                        </a:rPr>
                        <a:t>à</a:t>
                      </a:r>
                      <a:r>
                        <a:rPr lang="en-US" sz="800" baseline="0" dirty="0">
                          <a:latin typeface="+mj-lt"/>
                        </a:rPr>
                        <a:t> l’ </a:t>
                      </a:r>
                      <a:r>
                        <a:rPr lang="en-US" sz="800" baseline="0" dirty="0" err="1">
                          <a:latin typeface="+mj-lt"/>
                        </a:rPr>
                        <a:t>a</a:t>
                      </a:r>
                      <a:r>
                        <a:rPr lang="en-US" sz="800" dirty="0" err="1">
                          <a:latin typeface="+mj-lt"/>
                        </a:rPr>
                        <a:t>llaitement</a:t>
                      </a:r>
                      <a:r>
                        <a:rPr lang="en-US" sz="800" dirty="0">
                          <a:latin typeface="+mj-lt"/>
                        </a:rPr>
                        <a:t> au sein</a:t>
                      </a:r>
                    </a:p>
                  </a:txBody>
                  <a:tcPr anchor="b">
                    <a:solidFill>
                      <a:schemeClr val="accent6"/>
                    </a:solidFill>
                  </a:tcPr>
                </a:tc>
                <a:tc>
                  <a:txBody>
                    <a:bodyPr/>
                    <a:lstStyle/>
                    <a:p>
                      <a:pPr algn="ctr"/>
                      <a:r>
                        <a:rPr lang="en-US" sz="800" dirty="0" err="1">
                          <a:latin typeface="+mj-lt"/>
                        </a:rPr>
                        <a:t>Diversité</a:t>
                      </a:r>
                      <a:r>
                        <a:rPr lang="en-US" sz="800" dirty="0">
                          <a:latin typeface="+mj-lt"/>
                        </a:rPr>
                        <a:t> </a:t>
                      </a:r>
                      <a:r>
                        <a:rPr lang="en-US" sz="800" dirty="0" err="1">
                          <a:latin typeface="+mj-lt"/>
                        </a:rPr>
                        <a:t>minimale</a:t>
                      </a:r>
                      <a:r>
                        <a:rPr lang="en-US" sz="800" dirty="0">
                          <a:latin typeface="+mj-lt"/>
                        </a:rPr>
                        <a:t> de </a:t>
                      </a:r>
                      <a:r>
                        <a:rPr lang="en-US" sz="800" dirty="0" err="1">
                          <a:latin typeface="+mj-lt"/>
                        </a:rPr>
                        <a:t>l'alimentation</a:t>
                      </a:r>
                      <a:endParaRPr lang="en-US" sz="800" dirty="0">
                        <a:latin typeface="+mj-lt"/>
                      </a:endParaRPr>
                    </a:p>
                  </a:txBody>
                  <a:tcPr anchor="b">
                    <a:solidFill>
                      <a:schemeClr val="accent2"/>
                    </a:solidFill>
                  </a:tcPr>
                </a:tc>
                <a:extLst>
                  <a:ext uri="{0D108BD9-81ED-4DB2-BD59-A6C34878D82A}">
                    <a16:rowId xmlns:a16="http://schemas.microsoft.com/office/drawing/2014/main" val="10000"/>
                  </a:ext>
                </a:extLst>
              </a:tr>
              <a:tr h="273391">
                <a:tc>
                  <a:txBody>
                    <a:bodyPr/>
                    <a:lstStyle/>
                    <a:p>
                      <a:r>
                        <a:rPr lang="en-US" sz="900" b="1" dirty="0">
                          <a:latin typeface="+mn-lt"/>
                          <a:cs typeface="Arial" panose="020B0604020202020204" pitchFamily="34" charset="0"/>
                        </a:rPr>
                        <a:t>National</a:t>
                      </a:r>
                    </a:p>
                  </a:txBody>
                  <a:tcPr anchor="ct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algn="ctr"/>
                      <a:r>
                        <a:rPr lang="en-US" sz="900" b="1" kern="1200" dirty="0">
                          <a:solidFill>
                            <a:schemeClr val="dk1"/>
                          </a:solidFill>
                          <a:latin typeface="+mn-lt"/>
                          <a:ea typeface="+mn-ea"/>
                          <a:cs typeface="+mn-cs"/>
                        </a:rPr>
                        <a:t>17</a:t>
                      </a:r>
                    </a:p>
                  </a:txBody>
                  <a:tcP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tc>
                  <a:txBody>
                    <a:bodyPr/>
                    <a:lstStyle/>
                    <a:p>
                      <a:pPr marL="0" algn="r" defTabSz="777240" rtl="0" eaLnBrk="1" fontAlgn="t" latinLnBrk="0" hangingPunct="1"/>
                      <a:r>
                        <a:rPr lang="en-US" sz="900" b="1" kern="1200" dirty="0">
                          <a:solidFill>
                            <a:schemeClr val="dk1"/>
                          </a:solidFill>
                          <a:latin typeface="+mn-lt"/>
                          <a:ea typeface="+mn-ea"/>
                          <a:cs typeface="+mn-cs"/>
                        </a:rPr>
                        <a:t>16</a:t>
                      </a:r>
                    </a:p>
                  </a:txBody>
                  <a:tcPr marL="0" marR="365760">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90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273391">
                <a:tc>
                  <a:txBody>
                    <a:bodyPr/>
                    <a:lstStyle/>
                    <a:p>
                      <a:r>
                        <a:rPr lang="fr-FR" sz="900" noProof="0" dirty="0" err="1">
                          <a:latin typeface="+mn-lt"/>
                        </a:rPr>
                        <a:t>Mwali</a:t>
                      </a:r>
                      <a:endParaRPr lang="fr-FR" sz="900" noProof="0" dirty="0">
                        <a:latin typeface="+mn-lt"/>
                      </a:endParaRP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42</a:t>
                      </a:r>
                    </a:p>
                  </a:txBody>
                  <a:tcPr marL="0" marR="457200" marT="9525"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19</a:t>
                      </a:r>
                    </a:p>
                  </a:txBody>
                  <a:tcPr marL="0" marR="365760" marT="9525" marB="0" anchor="ct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2"/>
                  </a:ext>
                </a:extLst>
              </a:tr>
              <a:tr h="273391">
                <a:tc>
                  <a:txBody>
                    <a:bodyPr/>
                    <a:lstStyle/>
                    <a:p>
                      <a:r>
                        <a:rPr lang="fr-FR" sz="900" noProof="0" dirty="0" err="1">
                          <a:latin typeface="+mn-lt"/>
                        </a:rPr>
                        <a:t>Ndzuwani</a:t>
                      </a:r>
                      <a:endParaRPr lang="fr-FR" sz="900" noProof="0" dirty="0">
                        <a:latin typeface="+mn-lt"/>
                      </a:endParaRP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18</a:t>
                      </a:r>
                    </a:p>
                  </a:txBody>
                  <a:tcPr marL="0" marR="457200" marT="9525"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15</a:t>
                      </a:r>
                    </a:p>
                  </a:txBody>
                  <a:tcPr marL="0" marR="365760" marT="9525" marB="0" anchor="ct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r h="273391">
                <a:tc>
                  <a:txBody>
                    <a:bodyPr/>
                    <a:lstStyle/>
                    <a:p>
                      <a:r>
                        <a:rPr lang="fr-FR" sz="900" noProof="0" dirty="0">
                          <a:latin typeface="+mn-lt"/>
                        </a:rPr>
                        <a:t>Ngazidja</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11</a:t>
                      </a:r>
                    </a:p>
                  </a:txBody>
                  <a:tcPr marL="0" marR="457200" marT="9525"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17</a:t>
                      </a:r>
                    </a:p>
                  </a:txBody>
                  <a:tcPr marL="0" marR="365760" marT="9525" marB="0" anchor="ct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4"/>
                  </a:ext>
                </a:extLst>
              </a:tr>
              <a:tr h="273391">
                <a:tc>
                  <a:txBody>
                    <a:bodyPr/>
                    <a:lstStyle/>
                    <a:p>
                      <a:pPr marL="0" indent="85725"/>
                      <a:r>
                        <a:rPr lang="fr-FR" sz="900" noProof="0" dirty="0">
                          <a:latin typeface="+mn-lt"/>
                        </a:rPr>
                        <a:t>Moroni</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17</a:t>
                      </a:r>
                    </a:p>
                  </a:txBody>
                  <a:tcPr marL="0" marR="457200" marT="9525"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19</a:t>
                      </a:r>
                    </a:p>
                  </a:txBody>
                  <a:tcPr marL="0" marR="365760" marT="9525" marB="0" anchor="ct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5"/>
                  </a:ext>
                </a:extLst>
              </a:tr>
              <a:tr h="273391">
                <a:tc>
                  <a:txBody>
                    <a:bodyPr/>
                    <a:lstStyle/>
                    <a:p>
                      <a:pPr marL="0" indent="85725"/>
                      <a:r>
                        <a:rPr lang="fr-FR" sz="900" noProof="0" dirty="0">
                          <a:latin typeface="+mn-lt"/>
                        </a:rPr>
                        <a:t>Reste Ngazidja</a:t>
                      </a:r>
                    </a:p>
                  </a:txBody>
                  <a:tcPr>
                    <a:lnL w="12700" cap="flat" cmpd="sng" algn="ctr">
                      <a:solidFill>
                        <a:schemeClr val="bg1"/>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9</a:t>
                      </a:r>
                    </a:p>
                  </a:txBody>
                  <a:tcPr marL="0" marR="457200" marT="9525" marB="0" anchor="ctr">
                    <a:lnL w="6350" cap="flat" cmpd="sng" algn="ctr">
                      <a:solidFill>
                        <a:schemeClr val="bg1">
                          <a:lumMod val="65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r" fontAlgn="t"/>
                      <a:r>
                        <a:rPr lang="en-US" sz="900" b="0" i="0" u="none" strike="noStrike" dirty="0">
                          <a:solidFill>
                            <a:srgbClr val="010205"/>
                          </a:solidFill>
                          <a:effectLst/>
                          <a:latin typeface="Arial" panose="020B0604020202020204" pitchFamily="34" charset="0"/>
                        </a:rPr>
                        <a:t>16</a:t>
                      </a:r>
                    </a:p>
                  </a:txBody>
                  <a:tcPr marL="0" marR="365760" marT="9525" marB="0" anchor="ctr">
                    <a:lnL w="31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cxnSp>
        <p:nvCxnSpPr>
          <p:cNvPr id="62" name="Straight Connector 61"/>
          <p:cNvCxnSpPr/>
          <p:nvPr/>
        </p:nvCxnSpPr>
        <p:spPr>
          <a:xfrm flipV="1">
            <a:off x="497289" y="3966953"/>
            <a:ext cx="3329029" cy="5857"/>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443337" y="3412791"/>
            <a:ext cx="3145167" cy="276999"/>
          </a:xfrm>
          <a:prstGeom prst="rect">
            <a:avLst/>
          </a:prstGeom>
          <a:noFill/>
        </p:spPr>
        <p:txBody>
          <a:bodyPr wrap="square" rtlCol="0">
            <a:spAutoFit/>
          </a:bodyPr>
          <a:lstStyle/>
          <a:p>
            <a:r>
              <a:rPr lang="fr-FR" sz="600" dirty="0">
                <a:solidFill>
                  <a:schemeClr val="tx1">
                    <a:lumMod val="85000"/>
                    <a:lumOff val="15000"/>
                  </a:schemeClr>
                </a:solidFill>
              </a:rPr>
              <a:t>Pourcentage de nouveau-nés mis au sein dans l'heure qui suit la naissance, selon les caractéristiques de base</a:t>
            </a:r>
            <a:endParaRPr lang="en-US" sz="600" dirty="0">
              <a:solidFill>
                <a:srgbClr val="FF0000"/>
              </a:solidFill>
            </a:endParaRPr>
          </a:p>
        </p:txBody>
      </p:sp>
      <p:sp>
        <p:nvSpPr>
          <p:cNvPr id="73" name="TextBox 72"/>
          <p:cNvSpPr txBox="1"/>
          <p:nvPr/>
        </p:nvSpPr>
        <p:spPr>
          <a:xfrm>
            <a:off x="4112407" y="3412791"/>
            <a:ext cx="3088494" cy="276999"/>
          </a:xfrm>
          <a:prstGeom prst="rect">
            <a:avLst/>
          </a:prstGeom>
          <a:noFill/>
        </p:spPr>
        <p:txBody>
          <a:bodyPr wrap="square" rtlCol="0">
            <a:spAutoFit/>
          </a:bodyPr>
          <a:lstStyle/>
          <a:p>
            <a:r>
              <a:rPr lang="fr-FR" sz="600" dirty="0">
                <a:solidFill>
                  <a:schemeClr val="tx1">
                    <a:lumMod val="85000"/>
                    <a:lumOff val="15000"/>
                  </a:schemeClr>
                </a:solidFill>
              </a:rPr>
              <a:t>Pourcentage d'enfants âgés de 6 à 23 mois qui ont été nourris d'au moins 5 des 8 groupes d'aliments, selon les caractéristiques de base</a:t>
            </a:r>
            <a:endParaRPr lang="en-US" sz="600" dirty="0">
              <a:solidFill>
                <a:srgbClr val="FF0000"/>
              </a:solidFill>
            </a:endParaRPr>
          </a:p>
        </p:txBody>
      </p:sp>
      <p:sp>
        <p:nvSpPr>
          <p:cNvPr id="75" name="TextBox 74"/>
          <p:cNvSpPr txBox="1"/>
          <p:nvPr/>
        </p:nvSpPr>
        <p:spPr>
          <a:xfrm>
            <a:off x="388881" y="6368611"/>
            <a:ext cx="3307605" cy="276999"/>
          </a:xfrm>
          <a:prstGeom prst="rect">
            <a:avLst/>
          </a:prstGeom>
          <a:noFill/>
        </p:spPr>
        <p:txBody>
          <a:bodyPr wrap="square" rtlCol="0">
            <a:spAutoFit/>
          </a:bodyPr>
          <a:lstStyle/>
          <a:p>
            <a:r>
              <a:rPr lang="fr-FR" sz="600" dirty="0"/>
              <a:t>Pourcentage de nouveau-nés allaités au sein dans l'heure qui suit la naissance</a:t>
            </a:r>
            <a:r>
              <a:rPr lang="en-US" sz="600" dirty="0"/>
              <a:t>, </a:t>
            </a:r>
            <a:r>
              <a:rPr lang="fr-FR" sz="600" dirty="0"/>
              <a:t>pourcentage d'enfants âgés de 6 à 23 mois recevant 5 des 8 groupes d'aliments recommandés, par région</a:t>
            </a:r>
            <a:endParaRPr lang="en-US" sz="600" dirty="0">
              <a:solidFill>
                <a:srgbClr val="FF0000"/>
              </a:solidFill>
            </a:endParaRPr>
          </a:p>
        </p:txBody>
      </p:sp>
      <p:pic>
        <p:nvPicPr>
          <p:cNvPr id="78" name="Picture 77"/>
          <p:cNvPicPr>
            <a:picLocks noChangeAspect="1"/>
          </p:cNvPicPr>
          <p:nvPr/>
        </p:nvPicPr>
        <p:blipFill rotWithShape="1">
          <a:blip r:embed="rId4">
            <a:extLst>
              <a:ext uri="{28A0092B-C50C-407E-A947-70E740481C1C}">
                <a14:useLocalDpi xmlns:a14="http://schemas.microsoft.com/office/drawing/2010/main" val="0"/>
              </a:ext>
            </a:extLst>
          </a:blip>
          <a:srcRect r="28854"/>
          <a:stretch/>
        </p:blipFill>
        <p:spPr>
          <a:xfrm>
            <a:off x="388882" y="7861517"/>
            <a:ext cx="7049494" cy="1198730"/>
          </a:xfrm>
          <a:prstGeom prst="rect">
            <a:avLst/>
          </a:prstGeom>
        </p:spPr>
      </p:pic>
      <p:sp>
        <p:nvSpPr>
          <p:cNvPr id="79" name="Text Box 2"/>
          <p:cNvSpPr txBox="1">
            <a:spLocks noChangeArrowheads="1"/>
          </p:cNvSpPr>
          <p:nvPr/>
        </p:nvSpPr>
        <p:spPr bwMode="auto">
          <a:xfrm>
            <a:off x="409200" y="7958194"/>
            <a:ext cx="6832553" cy="1027759"/>
          </a:xfrm>
          <a:prstGeom prst="rect">
            <a:avLst/>
          </a:prstGeom>
          <a:noFill/>
          <a:ln w="9525">
            <a:noFill/>
            <a:miter lim="800000"/>
            <a:headEnd/>
            <a:tailEnd/>
          </a:ln>
        </p:spPr>
        <p:txBody>
          <a:bodyPr rot="0" vert="horz" wrap="square" lIns="91440" tIns="45720" rIns="91440" bIns="45720" numCol="3" anchor="t" anchorCtr="0">
            <a:noAutofit/>
          </a:bodyPr>
          <a:lstStyle/>
          <a:p>
            <a:pPr marL="114730" algn="just"/>
            <a:r>
              <a:rPr lang="fr-FR" sz="800" dirty="0">
                <a:solidFill>
                  <a:schemeClr val="bg1"/>
                </a:solidFill>
                <a:latin typeface="Franklin Gothic Book" panose="020B0503020102020204" pitchFamily="34" charset="0"/>
              </a:rPr>
              <a:t>L'enquête par </a:t>
            </a:r>
            <a:r>
              <a:rPr lang="fr-FR" sz="700" dirty="0">
                <a:solidFill>
                  <a:schemeClr val="bg1"/>
                </a:solidFill>
                <a:latin typeface="Franklin Gothic Book" panose="020B0503020102020204" pitchFamily="34" charset="0"/>
              </a:rPr>
              <a:t>grappes à indicateurs multiples (MICS) Comores a été réalisée en 2022 par l’Institut National de la Statistique et des Etudes Economiques et Démographiques (INSEED) ) dans le cadre du programme mondial MICS. L’appui technique et a été fourni par le Fonds des Nations Unies pour l’enfance (UNICEF). L’UNICEF, la KOICA, l’UNFPA et la Banque Mondiale ont apporté    un soutien financier </a:t>
            </a:r>
          </a:p>
          <a:p>
            <a:pPr marL="114730"/>
            <a:r>
              <a:rPr lang="fr-FR" sz="700" dirty="0">
                <a:solidFill>
                  <a:schemeClr val="bg1"/>
                </a:solidFill>
              </a:rPr>
              <a:t>L'objectif de ce Résumé Statistique est de diffuser certaines conclusions de l'enquête MICS Comores 2022 relative à l'alimentation du nourrisson et du jeune enfant (ANJE). Les données de ce Résumé Statistique se trouvent dans les tableaux TC.7.1, TC7.2, TC.7.3, TC7.5, TC.7.6, TC.7.7  dans le rapport des résultats de l’enquête.</a:t>
            </a:r>
          </a:p>
          <a:p>
            <a:pPr marL="114730"/>
            <a:endParaRPr lang="fr-FR" sz="700" dirty="0">
              <a:solidFill>
                <a:schemeClr val="bg1"/>
              </a:solidFill>
            </a:endParaRPr>
          </a:p>
          <a:p>
            <a:pPr marL="114730"/>
            <a:r>
              <a:rPr lang="fr-FR" sz="700" dirty="0">
                <a:solidFill>
                  <a:schemeClr val="bg1"/>
                </a:solidFill>
              </a:rPr>
              <a:t>D'autres Résumés Statistiques et le rapport des résultats de cette enquête et d'autres sont disponibles sur mics.unicef.org/</a:t>
            </a:r>
            <a:r>
              <a:rPr lang="fr-FR" sz="700" dirty="0" err="1">
                <a:solidFill>
                  <a:schemeClr val="bg1"/>
                </a:solidFill>
              </a:rPr>
              <a:t>surveys</a:t>
            </a:r>
            <a:endParaRPr lang="en-GB" sz="700" dirty="0">
              <a:solidFill>
                <a:schemeClr val="bg1"/>
              </a:solidFill>
            </a:endParaRPr>
          </a:p>
          <a:p>
            <a:pPr marL="168275"/>
            <a:endParaRPr lang="fr-FR" sz="900" dirty="0">
              <a:solidFill>
                <a:schemeClr val="bg1"/>
              </a:solidFill>
            </a:endParaRPr>
          </a:p>
        </p:txBody>
      </p:sp>
      <p:graphicFrame>
        <p:nvGraphicFramePr>
          <p:cNvPr id="30" name="Chart 29">
            <a:extLst>
              <a:ext uri="{FF2B5EF4-FFF2-40B4-BE49-F238E27FC236}">
                <a16:creationId xmlns:a16="http://schemas.microsoft.com/office/drawing/2014/main" id="{2FAA5F4A-5303-4080-A567-7D38C8E17AD6}"/>
              </a:ext>
            </a:extLst>
          </p:cNvPr>
          <p:cNvGraphicFramePr/>
          <p:nvPr>
            <p:extLst>
              <p:ext uri="{D42A27DB-BD31-4B8C-83A1-F6EECF244321}">
                <p14:modId xmlns:p14="http://schemas.microsoft.com/office/powerpoint/2010/main" val="1927356185"/>
              </p:ext>
            </p:extLst>
          </p:nvPr>
        </p:nvGraphicFramePr>
        <p:xfrm>
          <a:off x="5152739" y="4332416"/>
          <a:ext cx="1405201" cy="3516868"/>
        </p:xfrm>
        <a:graphic>
          <a:graphicData uri="http://schemas.openxmlformats.org/drawingml/2006/chart">
            <c:chart xmlns:c="http://schemas.openxmlformats.org/drawingml/2006/chart" xmlns:r="http://schemas.openxmlformats.org/officeDocument/2006/relationships" r:id="rId5"/>
          </a:graphicData>
        </a:graphic>
      </p:graphicFrame>
      <p:sp>
        <p:nvSpPr>
          <p:cNvPr id="31" name="TextBox 30">
            <a:extLst>
              <a:ext uri="{FF2B5EF4-FFF2-40B4-BE49-F238E27FC236}">
                <a16:creationId xmlns:a16="http://schemas.microsoft.com/office/drawing/2014/main" id="{B3D08689-D368-4A35-8631-88CE83F6869F}"/>
              </a:ext>
            </a:extLst>
          </p:cNvPr>
          <p:cNvSpPr txBox="1"/>
          <p:nvPr/>
        </p:nvSpPr>
        <p:spPr>
          <a:xfrm>
            <a:off x="3992006" y="3738909"/>
            <a:ext cx="3505019" cy="261610"/>
          </a:xfrm>
          <a:prstGeom prst="rect">
            <a:avLst/>
          </a:prstGeom>
          <a:noFill/>
        </p:spPr>
        <p:txBody>
          <a:bodyPr wrap="square" rtlCol="0">
            <a:spAutoFit/>
          </a:bodyPr>
          <a:lstStyle/>
          <a:p>
            <a:r>
              <a:rPr lang="fr-FR" sz="1100" b="1" dirty="0">
                <a:solidFill>
                  <a:srgbClr val="4C545A"/>
                </a:solidFill>
                <a:latin typeface="+mj-lt"/>
              </a:rPr>
              <a:t>ANJE: De quoi les nourrissons s’alimentent?</a:t>
            </a:r>
            <a:endParaRPr lang="en-US" sz="1100" b="1" dirty="0">
              <a:solidFill>
                <a:srgbClr val="4C545A"/>
              </a:solidFill>
              <a:latin typeface="+mj-lt"/>
            </a:endParaRPr>
          </a:p>
        </p:txBody>
      </p:sp>
      <p:cxnSp>
        <p:nvCxnSpPr>
          <p:cNvPr id="32" name="Straight Connector 31">
            <a:extLst>
              <a:ext uri="{FF2B5EF4-FFF2-40B4-BE49-F238E27FC236}">
                <a16:creationId xmlns:a16="http://schemas.microsoft.com/office/drawing/2014/main" id="{0E267D89-3874-40D4-A886-6F90A9CCEA52}"/>
              </a:ext>
            </a:extLst>
          </p:cNvPr>
          <p:cNvCxnSpPr/>
          <p:nvPr/>
        </p:nvCxnSpPr>
        <p:spPr>
          <a:xfrm flipV="1">
            <a:off x="4056006" y="3966953"/>
            <a:ext cx="3329029" cy="5857"/>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AB1AEDA0-344C-4326-8D0B-648B24C9A38A}"/>
              </a:ext>
            </a:extLst>
          </p:cNvPr>
          <p:cNvSpPr txBox="1"/>
          <p:nvPr/>
        </p:nvSpPr>
        <p:spPr>
          <a:xfrm>
            <a:off x="3978712" y="4557918"/>
            <a:ext cx="1361766" cy="1277273"/>
          </a:xfrm>
          <a:prstGeom prst="rect">
            <a:avLst/>
          </a:prstGeom>
          <a:noFill/>
        </p:spPr>
        <p:txBody>
          <a:bodyPr wrap="square" rtlCol="0">
            <a:spAutoFit/>
          </a:bodyPr>
          <a:lstStyle/>
          <a:p>
            <a:pPr algn="just"/>
            <a:r>
              <a:rPr lang="fr-FR" sz="700" dirty="0">
                <a:solidFill>
                  <a:schemeClr val="tx1">
                    <a:lumMod val="85000"/>
                    <a:lumOff val="15000"/>
                  </a:schemeClr>
                </a:solidFill>
              </a:rPr>
              <a:t>Pourcentage de nourrissons âgés de 0 à 5 mois recevant uniquement du lait maternel, du lait maternel et de l'eau simple, du lait maternel et des liquides non lactés, du lait maternel et d'autres produits laitiers / préparations lactées, du lait maternel et des aliments de complément et du lait maternel</a:t>
            </a:r>
            <a:endParaRPr lang="en-US" sz="700" dirty="0">
              <a:solidFill>
                <a:schemeClr val="tx1">
                  <a:lumMod val="85000"/>
                  <a:lumOff val="15000"/>
                </a:schemeClr>
              </a:solidFill>
            </a:endParaRPr>
          </a:p>
        </p:txBody>
      </p:sp>
      <p:sp>
        <p:nvSpPr>
          <p:cNvPr id="34" name="TextBox 33">
            <a:extLst>
              <a:ext uri="{FF2B5EF4-FFF2-40B4-BE49-F238E27FC236}">
                <a16:creationId xmlns:a16="http://schemas.microsoft.com/office/drawing/2014/main" id="{77031256-67D3-433F-9227-A509BA9D5984}"/>
              </a:ext>
            </a:extLst>
          </p:cNvPr>
          <p:cNvSpPr txBox="1"/>
          <p:nvPr/>
        </p:nvSpPr>
        <p:spPr>
          <a:xfrm>
            <a:off x="4039732" y="4048898"/>
            <a:ext cx="2321120" cy="400110"/>
          </a:xfrm>
          <a:prstGeom prst="rect">
            <a:avLst/>
          </a:prstGeom>
          <a:noFill/>
        </p:spPr>
        <p:txBody>
          <a:bodyPr wrap="square" rtlCol="0">
            <a:spAutoFit/>
          </a:bodyPr>
          <a:lstStyle/>
          <a:p>
            <a:r>
              <a:rPr lang="fr-FR" sz="1000" b="1" dirty="0">
                <a:solidFill>
                  <a:srgbClr val="4C545A"/>
                </a:solidFill>
                <a:latin typeface="+mj-lt"/>
              </a:rPr>
              <a:t>Liquides ou aliments consommés par les nourrissons de 0 à 5 mois</a:t>
            </a:r>
            <a:endParaRPr lang="en-US" sz="1000" b="1" dirty="0">
              <a:solidFill>
                <a:srgbClr val="4C545A"/>
              </a:solidFill>
              <a:latin typeface="+mj-lt"/>
            </a:endParaRPr>
          </a:p>
        </p:txBody>
      </p:sp>
      <p:pic>
        <p:nvPicPr>
          <p:cNvPr id="35" name="Picture 34">
            <a:extLst>
              <a:ext uri="{FF2B5EF4-FFF2-40B4-BE49-F238E27FC236}">
                <a16:creationId xmlns:a16="http://schemas.microsoft.com/office/drawing/2014/main" id="{F4C1EB5D-0B51-46F6-A94E-BB3D1B89AA1C}"/>
              </a:ext>
            </a:extLst>
          </p:cNvPr>
          <p:cNvPicPr>
            <a:picLocks noChangeAspect="1"/>
          </p:cNvPicPr>
          <p:nvPr/>
        </p:nvPicPr>
        <p:blipFill>
          <a:blip r:embed="rId6"/>
          <a:stretch>
            <a:fillRect/>
          </a:stretch>
        </p:blipFill>
        <p:spPr>
          <a:xfrm>
            <a:off x="6401126" y="4837221"/>
            <a:ext cx="349838" cy="2335319"/>
          </a:xfrm>
          <a:prstGeom prst="rect">
            <a:avLst/>
          </a:prstGeom>
        </p:spPr>
      </p:pic>
      <p:sp>
        <p:nvSpPr>
          <p:cNvPr id="36" name="object 2">
            <a:extLst>
              <a:ext uri="{FF2B5EF4-FFF2-40B4-BE49-F238E27FC236}">
                <a16:creationId xmlns:a16="http://schemas.microsoft.com/office/drawing/2014/main" id="{70ED257E-1417-4D44-8DC3-B8E3A30A1522}"/>
              </a:ext>
            </a:extLst>
          </p:cNvPr>
          <p:cNvSpPr txBox="1"/>
          <p:nvPr/>
        </p:nvSpPr>
        <p:spPr>
          <a:xfrm>
            <a:off x="6778207" y="4942936"/>
            <a:ext cx="473709" cy="197490"/>
          </a:xfrm>
          <a:prstGeom prst="rect">
            <a:avLst/>
          </a:prstGeom>
        </p:spPr>
        <p:txBody>
          <a:bodyPr vert="horz" wrap="square" lIns="0" tIns="12700" rIns="0" bIns="0" rtlCol="0">
            <a:spAutoFit/>
          </a:bodyPr>
          <a:lstStyle/>
          <a:p>
            <a:pPr marL="12700">
              <a:lnSpc>
                <a:spcPct val="100000"/>
              </a:lnSpc>
              <a:spcBef>
                <a:spcPts val="100"/>
              </a:spcBef>
            </a:pPr>
            <a:r>
              <a:rPr lang="en-US" sz="600" dirty="0">
                <a:solidFill>
                  <a:srgbClr val="231F20"/>
                </a:solidFill>
                <a:latin typeface="UniversLTStd-Cn"/>
                <a:cs typeface="UniversLTStd-Cn"/>
              </a:rPr>
              <a:t>Pas de lait maternel</a:t>
            </a:r>
            <a:r>
              <a:rPr sz="525" spc="-7" baseline="31746" dirty="0">
                <a:solidFill>
                  <a:srgbClr val="231F20"/>
                </a:solidFill>
                <a:latin typeface="UniversLTStd"/>
                <a:cs typeface="UniversLTStd"/>
              </a:rPr>
              <a:t>4</a:t>
            </a:r>
            <a:endParaRPr sz="525" baseline="31746" dirty="0">
              <a:latin typeface="UniversLTStd"/>
              <a:cs typeface="UniversLTStd"/>
            </a:endParaRPr>
          </a:p>
        </p:txBody>
      </p:sp>
      <p:sp>
        <p:nvSpPr>
          <p:cNvPr id="40" name="object 3">
            <a:extLst>
              <a:ext uri="{FF2B5EF4-FFF2-40B4-BE49-F238E27FC236}">
                <a16:creationId xmlns:a16="http://schemas.microsoft.com/office/drawing/2014/main" id="{044D05F7-B5C7-40A4-8925-2DA070F14AC1}"/>
              </a:ext>
            </a:extLst>
          </p:cNvPr>
          <p:cNvSpPr txBox="1"/>
          <p:nvPr/>
        </p:nvSpPr>
        <p:spPr>
          <a:xfrm>
            <a:off x="6759157" y="5288286"/>
            <a:ext cx="710565" cy="289823"/>
          </a:xfrm>
          <a:prstGeom prst="rect">
            <a:avLst/>
          </a:prstGeom>
        </p:spPr>
        <p:txBody>
          <a:bodyPr vert="horz" wrap="square" lIns="0" tIns="12700" rIns="0" bIns="0" rtlCol="0">
            <a:spAutoFit/>
          </a:bodyPr>
          <a:lstStyle/>
          <a:p>
            <a:pPr marL="12700" marR="5080">
              <a:lnSpc>
                <a:spcPct val="100000"/>
              </a:lnSpc>
              <a:spcBef>
                <a:spcPts val="100"/>
              </a:spcBef>
            </a:pPr>
            <a:r>
              <a:rPr lang="fr-FR" sz="600" dirty="0">
                <a:solidFill>
                  <a:srgbClr val="231F20"/>
                </a:solidFill>
                <a:latin typeface="UniversLTStd-Cn"/>
                <a:cs typeface="UniversLTStd-Cn"/>
              </a:rPr>
              <a:t>Lait maternel et aliments complémentaires</a:t>
            </a:r>
            <a:r>
              <a:rPr sz="525" spc="-7" baseline="31746" dirty="0">
                <a:solidFill>
                  <a:srgbClr val="231F20"/>
                </a:solidFill>
                <a:latin typeface="UniversLTStd"/>
                <a:cs typeface="UniversLTStd"/>
              </a:rPr>
              <a:t>3</a:t>
            </a:r>
            <a:endParaRPr sz="525" baseline="31746" dirty="0">
              <a:latin typeface="UniversLTStd"/>
              <a:cs typeface="UniversLTStd"/>
            </a:endParaRPr>
          </a:p>
        </p:txBody>
      </p:sp>
      <p:sp>
        <p:nvSpPr>
          <p:cNvPr id="41" name="object 4">
            <a:extLst>
              <a:ext uri="{FF2B5EF4-FFF2-40B4-BE49-F238E27FC236}">
                <a16:creationId xmlns:a16="http://schemas.microsoft.com/office/drawing/2014/main" id="{95AEDD52-7759-4840-AB3E-29CA2EEE9B3E}"/>
              </a:ext>
            </a:extLst>
          </p:cNvPr>
          <p:cNvSpPr txBox="1"/>
          <p:nvPr/>
        </p:nvSpPr>
        <p:spPr>
          <a:xfrm>
            <a:off x="6759163" y="5712341"/>
            <a:ext cx="660400" cy="289823"/>
          </a:xfrm>
          <a:prstGeom prst="rect">
            <a:avLst/>
          </a:prstGeom>
        </p:spPr>
        <p:txBody>
          <a:bodyPr vert="horz" wrap="square" lIns="0" tIns="12700" rIns="0" bIns="0" rtlCol="0">
            <a:spAutoFit/>
          </a:bodyPr>
          <a:lstStyle/>
          <a:p>
            <a:pPr marL="12700" marR="5080">
              <a:lnSpc>
                <a:spcPct val="100000"/>
              </a:lnSpc>
              <a:spcBef>
                <a:spcPts val="100"/>
              </a:spcBef>
            </a:pPr>
            <a:r>
              <a:rPr lang="fr-FR" sz="600" dirty="0">
                <a:solidFill>
                  <a:srgbClr val="231F20"/>
                </a:solidFill>
                <a:latin typeface="UniversLTStd-Cn"/>
                <a:cs typeface="UniversLTStd-Cn"/>
              </a:rPr>
              <a:t>Lait maternel et autre lait / préparations</a:t>
            </a:r>
            <a:r>
              <a:rPr sz="525" spc="-7" baseline="31746" dirty="0">
                <a:solidFill>
                  <a:srgbClr val="231F20"/>
                </a:solidFill>
                <a:latin typeface="UniversLTStd"/>
                <a:cs typeface="UniversLTStd"/>
              </a:rPr>
              <a:t>2</a:t>
            </a:r>
            <a:endParaRPr sz="525" baseline="31746" dirty="0">
              <a:latin typeface="UniversLTStd"/>
              <a:cs typeface="UniversLTStd"/>
            </a:endParaRPr>
          </a:p>
        </p:txBody>
      </p:sp>
      <p:sp>
        <p:nvSpPr>
          <p:cNvPr id="42" name="object 5">
            <a:extLst>
              <a:ext uri="{FF2B5EF4-FFF2-40B4-BE49-F238E27FC236}">
                <a16:creationId xmlns:a16="http://schemas.microsoft.com/office/drawing/2014/main" id="{A5CBA4A2-F552-4E88-B7DE-9FEB4848FC97}"/>
              </a:ext>
            </a:extLst>
          </p:cNvPr>
          <p:cNvSpPr txBox="1"/>
          <p:nvPr/>
        </p:nvSpPr>
        <p:spPr>
          <a:xfrm>
            <a:off x="6759152" y="6136295"/>
            <a:ext cx="528320" cy="289823"/>
          </a:xfrm>
          <a:prstGeom prst="rect">
            <a:avLst/>
          </a:prstGeom>
        </p:spPr>
        <p:txBody>
          <a:bodyPr vert="horz" wrap="square" lIns="0" tIns="12700" rIns="0" bIns="0" rtlCol="0">
            <a:spAutoFit/>
          </a:bodyPr>
          <a:lstStyle/>
          <a:p>
            <a:pPr marL="12700" marR="5080">
              <a:lnSpc>
                <a:spcPct val="100000"/>
              </a:lnSpc>
              <a:spcBef>
                <a:spcPts val="100"/>
              </a:spcBef>
            </a:pPr>
            <a:r>
              <a:rPr lang="fr-FR" sz="600" dirty="0">
                <a:solidFill>
                  <a:srgbClr val="231F20"/>
                </a:solidFill>
                <a:latin typeface="UniversLTStd-Cn"/>
                <a:cs typeface="UniversLTStd-Cn"/>
              </a:rPr>
              <a:t>Lait maternel et liquides non laitiers</a:t>
            </a:r>
            <a:r>
              <a:rPr sz="525" baseline="31746" dirty="0">
                <a:solidFill>
                  <a:srgbClr val="231F20"/>
                </a:solidFill>
                <a:latin typeface="UniversLTStd"/>
                <a:cs typeface="UniversLTStd"/>
              </a:rPr>
              <a:t>1</a:t>
            </a:r>
            <a:endParaRPr sz="525" baseline="31746" dirty="0">
              <a:latin typeface="UniversLTStd"/>
              <a:cs typeface="UniversLTStd"/>
            </a:endParaRPr>
          </a:p>
        </p:txBody>
      </p:sp>
      <p:sp>
        <p:nvSpPr>
          <p:cNvPr id="47" name="object 6">
            <a:extLst>
              <a:ext uri="{FF2B5EF4-FFF2-40B4-BE49-F238E27FC236}">
                <a16:creationId xmlns:a16="http://schemas.microsoft.com/office/drawing/2014/main" id="{83B4D07F-01D3-4E12-8C03-5B87784A5D59}"/>
              </a:ext>
            </a:extLst>
          </p:cNvPr>
          <p:cNvSpPr txBox="1"/>
          <p:nvPr/>
        </p:nvSpPr>
        <p:spPr>
          <a:xfrm>
            <a:off x="6759153" y="6560389"/>
            <a:ext cx="482600" cy="197490"/>
          </a:xfrm>
          <a:prstGeom prst="rect">
            <a:avLst/>
          </a:prstGeom>
        </p:spPr>
        <p:txBody>
          <a:bodyPr vert="horz" wrap="square" lIns="0" tIns="12700" rIns="0" bIns="0" rtlCol="0">
            <a:spAutoFit/>
          </a:bodyPr>
          <a:lstStyle/>
          <a:p>
            <a:pPr marL="12700" marR="5080">
              <a:lnSpc>
                <a:spcPct val="100000"/>
              </a:lnSpc>
              <a:spcBef>
                <a:spcPts val="100"/>
              </a:spcBef>
            </a:pPr>
            <a:r>
              <a:rPr lang="fr-FR" sz="600" dirty="0">
                <a:solidFill>
                  <a:srgbClr val="231F20"/>
                </a:solidFill>
                <a:latin typeface="UniversLTStd-Cn"/>
                <a:cs typeface="UniversLTStd-Cn"/>
              </a:rPr>
              <a:t>Lait maternel et eau pure</a:t>
            </a:r>
            <a:endParaRPr sz="600" dirty="0">
              <a:latin typeface="UniversLTStd-Cn"/>
              <a:cs typeface="UniversLTStd-Cn"/>
            </a:endParaRPr>
          </a:p>
        </p:txBody>
      </p:sp>
      <p:sp>
        <p:nvSpPr>
          <p:cNvPr id="49" name="object 7">
            <a:extLst>
              <a:ext uri="{FF2B5EF4-FFF2-40B4-BE49-F238E27FC236}">
                <a16:creationId xmlns:a16="http://schemas.microsoft.com/office/drawing/2014/main" id="{81FE4F70-53B9-4DCE-9658-DD7A835E68A1}"/>
              </a:ext>
            </a:extLst>
          </p:cNvPr>
          <p:cNvSpPr txBox="1"/>
          <p:nvPr/>
        </p:nvSpPr>
        <p:spPr>
          <a:xfrm>
            <a:off x="6759153" y="6984442"/>
            <a:ext cx="495300" cy="197490"/>
          </a:xfrm>
          <a:prstGeom prst="rect">
            <a:avLst/>
          </a:prstGeom>
        </p:spPr>
        <p:txBody>
          <a:bodyPr vert="horz" wrap="square" lIns="0" tIns="12700" rIns="0" bIns="0" rtlCol="0">
            <a:spAutoFit/>
          </a:bodyPr>
          <a:lstStyle/>
          <a:p>
            <a:pPr marL="12700">
              <a:lnSpc>
                <a:spcPct val="100000"/>
              </a:lnSpc>
              <a:spcBef>
                <a:spcPts val="100"/>
              </a:spcBef>
            </a:pPr>
            <a:r>
              <a:rPr lang="en-US" sz="600" dirty="0">
                <a:solidFill>
                  <a:srgbClr val="231F20"/>
                </a:solidFill>
                <a:latin typeface="UniversLTStd-Cn"/>
                <a:cs typeface="UniversLTStd-Cn"/>
              </a:rPr>
              <a:t>Lait </a:t>
            </a:r>
            <a:r>
              <a:rPr lang="en-US" sz="600" dirty="0" err="1">
                <a:solidFill>
                  <a:srgbClr val="231F20"/>
                </a:solidFill>
                <a:latin typeface="UniversLTStd-Cn"/>
                <a:cs typeface="UniversLTStd-Cn"/>
              </a:rPr>
              <a:t>maternel</a:t>
            </a:r>
            <a:r>
              <a:rPr lang="en-US" sz="600" dirty="0">
                <a:solidFill>
                  <a:srgbClr val="231F20"/>
                </a:solidFill>
                <a:latin typeface="UniversLTStd-Cn"/>
                <a:cs typeface="UniversLTStd-Cn"/>
              </a:rPr>
              <a:t> </a:t>
            </a:r>
            <a:r>
              <a:rPr lang="en-US" sz="600" dirty="0" err="1">
                <a:solidFill>
                  <a:srgbClr val="231F20"/>
                </a:solidFill>
                <a:latin typeface="UniversLTStd-Cn"/>
                <a:cs typeface="UniversLTStd-Cn"/>
              </a:rPr>
              <a:t>seulement</a:t>
            </a:r>
            <a:endParaRPr sz="600" dirty="0">
              <a:latin typeface="UniversLTStd-Cn"/>
              <a:cs typeface="UniversLTStd-Cn"/>
            </a:endParaRPr>
          </a:p>
        </p:txBody>
      </p:sp>
      <p:sp>
        <p:nvSpPr>
          <p:cNvPr id="50" name="TextBox 49">
            <a:extLst>
              <a:ext uri="{FF2B5EF4-FFF2-40B4-BE49-F238E27FC236}">
                <a16:creationId xmlns:a16="http://schemas.microsoft.com/office/drawing/2014/main" id="{6A48E65B-8A8A-4A13-87A0-52BC1B7DA906}"/>
              </a:ext>
            </a:extLst>
          </p:cNvPr>
          <p:cNvSpPr txBox="1"/>
          <p:nvPr/>
        </p:nvSpPr>
        <p:spPr>
          <a:xfrm>
            <a:off x="3978711" y="6008338"/>
            <a:ext cx="1221581" cy="1477328"/>
          </a:xfrm>
          <a:prstGeom prst="rect">
            <a:avLst/>
          </a:prstGeom>
          <a:noFill/>
        </p:spPr>
        <p:txBody>
          <a:bodyPr wrap="square" rtlCol="0">
            <a:spAutoFit/>
          </a:bodyPr>
          <a:lstStyle/>
          <a:p>
            <a:pPr algn="just"/>
            <a:r>
              <a:rPr lang="fr-FR" sz="600" dirty="0">
                <a:solidFill>
                  <a:schemeClr val="bg2">
                    <a:lumMod val="50000"/>
                  </a:schemeClr>
                </a:solidFill>
              </a:rPr>
              <a:t>Notes: 1) peut aussi avoir été nourri à l'eau simple; 2) peut également avoir été alimenté en eau simple et / ou en liquides non laitiers; 3) peut aussi avoir été nourri d'eau simple, de liquides autres que de lait et / ou d'autre lait / de préparations lactées; 4) peut avoir été nourri avec de l’eau simple, des liquides autres que du lait, d’autres préparations lactées pour nourrissons et / ou des aliments solides, semi-solides et mous.</a:t>
            </a:r>
            <a:endParaRPr lang="en-US" sz="600" dirty="0">
              <a:solidFill>
                <a:schemeClr val="bg2">
                  <a:lumMod val="50000"/>
                </a:schemeClr>
              </a:solidFill>
            </a:endParaRPr>
          </a:p>
        </p:txBody>
      </p:sp>
    </p:spTree>
    <p:extLst>
      <p:ext uri="{BB962C8B-B14F-4D97-AF65-F5344CB8AC3E}">
        <p14:creationId xmlns:p14="http://schemas.microsoft.com/office/powerpoint/2010/main" val="12711466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1859</TotalTime>
  <Words>921</Words>
  <Application>Microsoft Office PowerPoint</Application>
  <PresentationFormat>Custom</PresentationFormat>
  <Paragraphs>84</Paragraphs>
  <Slides>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Franklin Gothic Book</vt:lpstr>
      <vt:lpstr>Franklin Gothic Medium</vt:lpstr>
      <vt:lpstr>FranklinGothic URW</vt:lpstr>
      <vt:lpstr>FranklinGothicURW-Med</vt:lpstr>
      <vt:lpstr>UniversLTStd</vt:lpstr>
      <vt:lpstr>UniversLTStd-Cn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Nona Reuter</dc:creator>
  <cp:lastModifiedBy>Ranto Ramananjato</cp:lastModifiedBy>
  <cp:revision>81</cp:revision>
  <cp:lastPrinted>2019-07-01T10:03:15Z</cp:lastPrinted>
  <dcterms:created xsi:type="dcterms:W3CDTF">2017-11-02T14:57:07Z</dcterms:created>
  <dcterms:modified xsi:type="dcterms:W3CDTF">2023-09-10T21:09:17Z</dcterms:modified>
</cp:coreProperties>
</file>