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57" r:id="rId5"/>
    <p:sldId id="261" r:id="rId6"/>
    <p:sldId id="260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256572-0BE0-4024-BD36-FA51B3099A5C}" v="208" dt="2025-05-16T19:20:54.7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0436" autoAdjust="0"/>
  </p:normalViewPr>
  <p:slideViewPr>
    <p:cSldViewPr snapToGrid="0">
      <p:cViewPr varScale="1">
        <p:scale>
          <a:sx n="96" d="100"/>
          <a:sy n="96" d="100"/>
        </p:scale>
        <p:origin x="10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052F6B-E72A-4C7E-B44F-C5B210CBFCEC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CO"/>
        </a:p>
      </dgm:t>
    </dgm:pt>
    <dgm:pt modelId="{6E23A481-E6D9-48AA-B882-437DB3F88AA8}">
      <dgm:prSet phldrT="[Texto]"/>
      <dgm:spPr/>
      <dgm:t>
        <a:bodyPr/>
        <a:lstStyle/>
        <a:p>
          <a:r>
            <a:rPr lang="es-ES" b="1" dirty="0">
              <a:latin typeface="Univers LT 55 Roman" pitchFamily="2" charset="0"/>
            </a:rPr>
            <a:t>Acciones realizadas para invitar a participar</a:t>
          </a:r>
          <a:endParaRPr lang="es-CO" dirty="0"/>
        </a:p>
      </dgm:t>
    </dgm:pt>
    <dgm:pt modelId="{E0A10AA9-7AE5-4CB1-A712-8CEBD7C88CA1}" type="parTrans" cxnId="{477C55AB-2EF8-4B6A-BE91-EC7D73A6097E}">
      <dgm:prSet/>
      <dgm:spPr/>
      <dgm:t>
        <a:bodyPr/>
        <a:lstStyle/>
        <a:p>
          <a:endParaRPr lang="es-CO"/>
        </a:p>
      </dgm:t>
    </dgm:pt>
    <dgm:pt modelId="{62124C39-E175-4AB2-8449-D4E1B730772F}" type="sibTrans" cxnId="{477C55AB-2EF8-4B6A-BE91-EC7D73A6097E}">
      <dgm:prSet/>
      <dgm:spPr/>
      <dgm:t>
        <a:bodyPr/>
        <a:lstStyle/>
        <a:p>
          <a:endParaRPr lang="es-CO"/>
        </a:p>
      </dgm:t>
    </dgm:pt>
    <dgm:pt modelId="{4CCC6A21-2C0C-4FF8-B8A7-7CAF3123561B}">
      <dgm:prSet phldrT="[Texto]"/>
      <dgm:spPr/>
      <dgm:t>
        <a:bodyPr/>
        <a:lstStyle/>
        <a:p>
          <a:endParaRPr lang="es-ES" dirty="0"/>
        </a:p>
      </dgm:t>
    </dgm:pt>
    <dgm:pt modelId="{2665E3BF-041B-4594-933A-31F515AAF9A4}" type="parTrans" cxnId="{760891E1-28DD-4E56-8654-80313DBBDB1D}">
      <dgm:prSet/>
      <dgm:spPr/>
      <dgm:t>
        <a:bodyPr/>
        <a:lstStyle/>
        <a:p>
          <a:endParaRPr lang="es-CO"/>
        </a:p>
      </dgm:t>
    </dgm:pt>
    <dgm:pt modelId="{2A3CB534-72AE-48B1-B8EE-1B99B3BE3FBA}" type="sibTrans" cxnId="{760891E1-28DD-4E56-8654-80313DBBDB1D}">
      <dgm:prSet/>
      <dgm:spPr/>
      <dgm:t>
        <a:bodyPr/>
        <a:lstStyle/>
        <a:p>
          <a:endParaRPr lang="es-CO"/>
        </a:p>
      </dgm:t>
    </dgm:pt>
    <dgm:pt modelId="{D34DD380-E462-4801-A7CD-CE14C59F8007}">
      <dgm:prSet phldrT="[Texto]"/>
      <dgm:spPr/>
      <dgm:t>
        <a:bodyPr/>
        <a:lstStyle/>
        <a:p>
          <a:r>
            <a:rPr lang="es-ES" b="1" dirty="0">
              <a:latin typeface="Univers LT 55 Roman" pitchFamily="2" charset="0"/>
            </a:rPr>
            <a:t>Acciones realizadas para la devolución de información</a:t>
          </a:r>
        </a:p>
      </dgm:t>
    </dgm:pt>
    <dgm:pt modelId="{C668B712-43ED-4ED6-9BF4-37D26C13B1F3}" type="parTrans" cxnId="{7117FEAE-A8F7-4C80-9267-35E02D133CCB}">
      <dgm:prSet/>
      <dgm:spPr/>
      <dgm:t>
        <a:bodyPr/>
        <a:lstStyle/>
        <a:p>
          <a:endParaRPr lang="es-CO"/>
        </a:p>
      </dgm:t>
    </dgm:pt>
    <dgm:pt modelId="{E373D7CA-1079-4F85-B050-635750FEA6A9}" type="sibTrans" cxnId="{7117FEAE-A8F7-4C80-9267-35E02D133CCB}">
      <dgm:prSet/>
      <dgm:spPr/>
      <dgm:t>
        <a:bodyPr/>
        <a:lstStyle/>
        <a:p>
          <a:endParaRPr lang="es-CO"/>
        </a:p>
      </dgm:t>
    </dgm:pt>
    <dgm:pt modelId="{678C6AD6-1F0C-47CF-B798-EBEAB8F448A2}">
      <dgm:prSet phldrT="[Texto]"/>
      <dgm:spPr/>
      <dgm:t>
        <a:bodyPr/>
        <a:lstStyle/>
        <a:p>
          <a:endParaRPr lang="es-CO" dirty="0"/>
        </a:p>
      </dgm:t>
    </dgm:pt>
    <dgm:pt modelId="{6D287662-7A2C-4733-B3FD-24F02B20BE1A}" type="parTrans" cxnId="{7165CAAF-ECD4-4000-BAF0-CB857963EB39}">
      <dgm:prSet/>
      <dgm:spPr/>
      <dgm:t>
        <a:bodyPr/>
        <a:lstStyle/>
        <a:p>
          <a:endParaRPr lang="es-CO"/>
        </a:p>
      </dgm:t>
    </dgm:pt>
    <dgm:pt modelId="{C3BDACBD-3356-4F2C-80E2-A9FFDECFCCA3}" type="sibTrans" cxnId="{7165CAAF-ECD4-4000-BAF0-CB857963EB39}">
      <dgm:prSet/>
      <dgm:spPr/>
      <dgm:t>
        <a:bodyPr/>
        <a:lstStyle/>
        <a:p>
          <a:endParaRPr lang="es-CO"/>
        </a:p>
      </dgm:t>
    </dgm:pt>
    <dgm:pt modelId="{1CCF12DF-109E-4E2F-9C85-C9C31ECA3715}">
      <dgm:prSet phldrT="[Texto]"/>
      <dgm:spPr/>
      <dgm:t>
        <a:bodyPr/>
        <a:lstStyle/>
        <a:p>
          <a:endParaRPr lang="es-ES" b="1" dirty="0">
            <a:latin typeface="Univers LT 55 Roman" pitchFamily="2" charset="0"/>
          </a:endParaRPr>
        </a:p>
      </dgm:t>
    </dgm:pt>
    <dgm:pt modelId="{67E476C8-FF34-4368-A864-A8EE14D5F720}" type="parTrans" cxnId="{52CB3BD3-AEE3-4E75-B4F6-E5ED36028F6C}">
      <dgm:prSet/>
      <dgm:spPr/>
      <dgm:t>
        <a:bodyPr/>
        <a:lstStyle/>
        <a:p>
          <a:endParaRPr lang="es-CO"/>
        </a:p>
      </dgm:t>
    </dgm:pt>
    <dgm:pt modelId="{958D69D5-66DF-4CAB-8B1F-C1DA4072DB6E}" type="sibTrans" cxnId="{52CB3BD3-AEE3-4E75-B4F6-E5ED36028F6C}">
      <dgm:prSet/>
      <dgm:spPr/>
      <dgm:t>
        <a:bodyPr/>
        <a:lstStyle/>
        <a:p>
          <a:endParaRPr lang="es-CO"/>
        </a:p>
      </dgm:t>
    </dgm:pt>
    <dgm:pt modelId="{04513F87-4BD5-4214-A13E-8C0A19F8F296}">
      <dgm:prSet phldrT="[Texto]"/>
      <dgm:spPr/>
      <dgm:t>
        <a:bodyPr/>
        <a:lstStyle/>
        <a:p>
          <a:endParaRPr lang="es-ES" b="1" dirty="0">
            <a:latin typeface="Univers LT 55 Roman" pitchFamily="2" charset="0"/>
          </a:endParaRPr>
        </a:p>
      </dgm:t>
    </dgm:pt>
    <dgm:pt modelId="{6A0A4F91-EDA1-4E76-974A-ED8F49115ADD}" type="parTrans" cxnId="{E9DA184C-851D-4E31-A96B-9C963C9D861E}">
      <dgm:prSet/>
      <dgm:spPr/>
      <dgm:t>
        <a:bodyPr/>
        <a:lstStyle/>
        <a:p>
          <a:endParaRPr lang="es-CO"/>
        </a:p>
      </dgm:t>
    </dgm:pt>
    <dgm:pt modelId="{18BB65D6-9E70-4014-84E8-09CBEEB67C21}" type="sibTrans" cxnId="{E9DA184C-851D-4E31-A96B-9C963C9D861E}">
      <dgm:prSet/>
      <dgm:spPr/>
      <dgm:t>
        <a:bodyPr/>
        <a:lstStyle/>
        <a:p>
          <a:endParaRPr lang="es-CO"/>
        </a:p>
      </dgm:t>
    </dgm:pt>
    <dgm:pt modelId="{6AA211F6-2C19-4424-AF4E-65961BAFFC75}">
      <dgm:prSet phldrT="[Texto]"/>
      <dgm:spPr/>
      <dgm:t>
        <a:bodyPr/>
        <a:lstStyle/>
        <a:p>
          <a:endParaRPr lang="es-ES" b="1" dirty="0">
            <a:latin typeface="Univers LT 55 Roman" pitchFamily="2" charset="0"/>
          </a:endParaRPr>
        </a:p>
      </dgm:t>
    </dgm:pt>
    <dgm:pt modelId="{BFA77FE2-4621-409B-BCCD-FB129C8C794A}" type="parTrans" cxnId="{0C59B3E4-3361-494F-8E6F-E0493E6A8321}">
      <dgm:prSet/>
      <dgm:spPr/>
      <dgm:t>
        <a:bodyPr/>
        <a:lstStyle/>
        <a:p>
          <a:endParaRPr lang="es-CO"/>
        </a:p>
      </dgm:t>
    </dgm:pt>
    <dgm:pt modelId="{01457870-FE53-4362-AEB0-711C9A2E33A5}" type="sibTrans" cxnId="{0C59B3E4-3361-494F-8E6F-E0493E6A8321}">
      <dgm:prSet/>
      <dgm:spPr/>
      <dgm:t>
        <a:bodyPr/>
        <a:lstStyle/>
        <a:p>
          <a:endParaRPr lang="es-CO"/>
        </a:p>
      </dgm:t>
    </dgm:pt>
    <dgm:pt modelId="{6EF69650-BAE2-4BC2-93F5-0D9F62DBAC1D}">
      <dgm:prSet phldrT="[Texto]"/>
      <dgm:spPr/>
      <dgm:t>
        <a:bodyPr/>
        <a:lstStyle/>
        <a:p>
          <a:endParaRPr lang="es-ES" dirty="0"/>
        </a:p>
      </dgm:t>
    </dgm:pt>
    <dgm:pt modelId="{6EB478F8-AACF-45BF-B8CF-26A650B39F8D}" type="parTrans" cxnId="{C128969A-4FB2-448F-B08F-56C8DE78C089}">
      <dgm:prSet/>
      <dgm:spPr/>
      <dgm:t>
        <a:bodyPr/>
        <a:lstStyle/>
        <a:p>
          <a:endParaRPr lang="es-CO"/>
        </a:p>
      </dgm:t>
    </dgm:pt>
    <dgm:pt modelId="{AFF68146-9A40-4E69-AE87-209FE9277619}" type="sibTrans" cxnId="{C128969A-4FB2-448F-B08F-56C8DE78C089}">
      <dgm:prSet/>
      <dgm:spPr/>
      <dgm:t>
        <a:bodyPr/>
        <a:lstStyle/>
        <a:p>
          <a:endParaRPr lang="es-CO"/>
        </a:p>
      </dgm:t>
    </dgm:pt>
    <dgm:pt modelId="{2F530354-D3EA-45A9-B9D6-F9302912018A}" type="pres">
      <dgm:prSet presAssocID="{41052F6B-E72A-4C7E-B44F-C5B210CBFCEC}" presName="Name0" presStyleCnt="0">
        <dgm:presLayoutVars>
          <dgm:dir/>
          <dgm:animLvl val="lvl"/>
          <dgm:resizeHandles val="exact"/>
        </dgm:presLayoutVars>
      </dgm:prSet>
      <dgm:spPr/>
    </dgm:pt>
    <dgm:pt modelId="{72FC957E-F575-4D51-B991-A5FDD7739D1A}" type="pres">
      <dgm:prSet presAssocID="{6E23A481-E6D9-48AA-B882-437DB3F88AA8}" presName="composite" presStyleCnt="0"/>
      <dgm:spPr/>
    </dgm:pt>
    <dgm:pt modelId="{7FDA1910-B508-43AF-BBB3-418E2048849B}" type="pres">
      <dgm:prSet presAssocID="{6E23A481-E6D9-48AA-B882-437DB3F88AA8}" presName="parTx" presStyleLbl="alignNode1" presStyleIdx="0" presStyleCnt="2" custScaleX="107180" custScaleY="87127" custLinFactNeighborX="1297" custLinFactNeighborY="-7406">
        <dgm:presLayoutVars>
          <dgm:chMax val="0"/>
          <dgm:chPref val="0"/>
          <dgm:bulletEnabled val="1"/>
        </dgm:presLayoutVars>
      </dgm:prSet>
      <dgm:spPr/>
    </dgm:pt>
    <dgm:pt modelId="{55527166-4742-4109-A86A-9AD81B014313}" type="pres">
      <dgm:prSet presAssocID="{6E23A481-E6D9-48AA-B882-437DB3F88AA8}" presName="desTx" presStyleLbl="alignAccFollowNode1" presStyleIdx="0" presStyleCnt="2" custScaleX="107415" custScaleY="78603" custLinFactNeighborX="-115" custLinFactNeighborY="-3628">
        <dgm:presLayoutVars>
          <dgm:bulletEnabled val="1"/>
        </dgm:presLayoutVars>
      </dgm:prSet>
      <dgm:spPr/>
    </dgm:pt>
    <dgm:pt modelId="{2387F3F1-B71A-4845-A40A-89B810534884}" type="pres">
      <dgm:prSet presAssocID="{62124C39-E175-4AB2-8449-D4E1B730772F}" presName="space" presStyleCnt="0"/>
      <dgm:spPr/>
    </dgm:pt>
    <dgm:pt modelId="{7A4AD74F-5C0A-4165-9D40-949C25990339}" type="pres">
      <dgm:prSet presAssocID="{D34DD380-E462-4801-A7CD-CE14C59F8007}" presName="composite" presStyleCnt="0"/>
      <dgm:spPr/>
    </dgm:pt>
    <dgm:pt modelId="{F9190637-791F-4C44-916E-231B4E49F8D3}" type="pres">
      <dgm:prSet presAssocID="{D34DD380-E462-4801-A7CD-CE14C59F8007}" presName="parTx" presStyleLbl="alignNode1" presStyleIdx="1" presStyleCnt="2" custScaleY="86628" custLinFactNeighborX="12" custLinFactNeighborY="-7333">
        <dgm:presLayoutVars>
          <dgm:chMax val="0"/>
          <dgm:chPref val="0"/>
          <dgm:bulletEnabled val="1"/>
        </dgm:presLayoutVars>
      </dgm:prSet>
      <dgm:spPr/>
    </dgm:pt>
    <dgm:pt modelId="{2101FEF1-F0B1-45DE-AC0C-6F6568C25DF1}" type="pres">
      <dgm:prSet presAssocID="{D34DD380-E462-4801-A7CD-CE14C59F8007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120AA419-8080-44FB-8AB9-FED8809B8554}" type="presOf" srcId="{6E23A481-E6D9-48AA-B882-437DB3F88AA8}" destId="{7FDA1910-B508-43AF-BBB3-418E2048849B}" srcOrd="0" destOrd="0" presId="urn:microsoft.com/office/officeart/2005/8/layout/hList1"/>
    <dgm:cxn modelId="{0108E634-4DAE-48B1-98DC-55037B7B866C}" type="presOf" srcId="{41052F6B-E72A-4C7E-B44F-C5B210CBFCEC}" destId="{2F530354-D3EA-45A9-B9D6-F9302912018A}" srcOrd="0" destOrd="0" presId="urn:microsoft.com/office/officeart/2005/8/layout/hList1"/>
    <dgm:cxn modelId="{1874A33E-AB81-46B0-85D6-AA5B978939DA}" type="presOf" srcId="{6EF69650-BAE2-4BC2-93F5-0D9F62DBAC1D}" destId="{55527166-4742-4109-A86A-9AD81B014313}" srcOrd="0" destOrd="1" presId="urn:microsoft.com/office/officeart/2005/8/layout/hList1"/>
    <dgm:cxn modelId="{E9DA184C-851D-4E31-A96B-9C963C9D861E}" srcId="{D34DD380-E462-4801-A7CD-CE14C59F8007}" destId="{04513F87-4BD5-4214-A13E-8C0A19F8F296}" srcOrd="0" destOrd="0" parTransId="{6A0A4F91-EDA1-4E76-974A-ED8F49115ADD}" sibTransId="{18BB65D6-9E70-4014-84E8-09CBEEB67C21}"/>
    <dgm:cxn modelId="{AB6FF683-AA34-4072-B6BB-E6D4C7780E96}" type="presOf" srcId="{D34DD380-E462-4801-A7CD-CE14C59F8007}" destId="{F9190637-791F-4C44-916E-231B4E49F8D3}" srcOrd="0" destOrd="0" presId="urn:microsoft.com/office/officeart/2005/8/layout/hList1"/>
    <dgm:cxn modelId="{E4AD8086-316C-4B75-8849-64C79E127FA2}" type="presOf" srcId="{4CCC6A21-2C0C-4FF8-B8A7-7CAF3123561B}" destId="{55527166-4742-4109-A86A-9AD81B014313}" srcOrd="0" destOrd="2" presId="urn:microsoft.com/office/officeart/2005/8/layout/hList1"/>
    <dgm:cxn modelId="{3F108D8D-DBA8-41A0-8DF8-8306B43BC75E}" type="presOf" srcId="{1CCF12DF-109E-4E2F-9C85-C9C31ECA3715}" destId="{2101FEF1-F0B1-45DE-AC0C-6F6568C25DF1}" srcOrd="0" destOrd="2" presId="urn:microsoft.com/office/officeart/2005/8/layout/hList1"/>
    <dgm:cxn modelId="{C2570D8E-54A5-4053-9F00-E729D14613F4}" type="presOf" srcId="{04513F87-4BD5-4214-A13E-8C0A19F8F296}" destId="{2101FEF1-F0B1-45DE-AC0C-6F6568C25DF1}" srcOrd="0" destOrd="0" presId="urn:microsoft.com/office/officeart/2005/8/layout/hList1"/>
    <dgm:cxn modelId="{C128969A-4FB2-448F-B08F-56C8DE78C089}" srcId="{6E23A481-E6D9-48AA-B882-437DB3F88AA8}" destId="{6EF69650-BAE2-4BC2-93F5-0D9F62DBAC1D}" srcOrd="1" destOrd="0" parTransId="{6EB478F8-AACF-45BF-B8CF-26A650B39F8D}" sibTransId="{AFF68146-9A40-4E69-AE87-209FE9277619}"/>
    <dgm:cxn modelId="{477C55AB-2EF8-4B6A-BE91-EC7D73A6097E}" srcId="{41052F6B-E72A-4C7E-B44F-C5B210CBFCEC}" destId="{6E23A481-E6D9-48AA-B882-437DB3F88AA8}" srcOrd="0" destOrd="0" parTransId="{E0A10AA9-7AE5-4CB1-A712-8CEBD7C88CA1}" sibTransId="{62124C39-E175-4AB2-8449-D4E1B730772F}"/>
    <dgm:cxn modelId="{7117FEAE-A8F7-4C80-9267-35E02D133CCB}" srcId="{41052F6B-E72A-4C7E-B44F-C5B210CBFCEC}" destId="{D34DD380-E462-4801-A7CD-CE14C59F8007}" srcOrd="1" destOrd="0" parTransId="{C668B712-43ED-4ED6-9BF4-37D26C13B1F3}" sibTransId="{E373D7CA-1079-4F85-B050-635750FEA6A9}"/>
    <dgm:cxn modelId="{7165CAAF-ECD4-4000-BAF0-CB857963EB39}" srcId="{6E23A481-E6D9-48AA-B882-437DB3F88AA8}" destId="{678C6AD6-1F0C-47CF-B798-EBEAB8F448A2}" srcOrd="0" destOrd="0" parTransId="{6D287662-7A2C-4733-B3FD-24F02B20BE1A}" sibTransId="{C3BDACBD-3356-4F2C-80E2-A9FFDECFCCA3}"/>
    <dgm:cxn modelId="{0C2F44C4-C83B-43A6-9038-E1B7BF54D046}" type="presOf" srcId="{6AA211F6-2C19-4424-AF4E-65961BAFFC75}" destId="{2101FEF1-F0B1-45DE-AC0C-6F6568C25DF1}" srcOrd="0" destOrd="1" presId="urn:microsoft.com/office/officeart/2005/8/layout/hList1"/>
    <dgm:cxn modelId="{52CB3BD3-AEE3-4E75-B4F6-E5ED36028F6C}" srcId="{D34DD380-E462-4801-A7CD-CE14C59F8007}" destId="{1CCF12DF-109E-4E2F-9C85-C9C31ECA3715}" srcOrd="2" destOrd="0" parTransId="{67E476C8-FF34-4368-A864-A8EE14D5F720}" sibTransId="{958D69D5-66DF-4CAB-8B1F-C1DA4072DB6E}"/>
    <dgm:cxn modelId="{760891E1-28DD-4E56-8654-80313DBBDB1D}" srcId="{6E23A481-E6D9-48AA-B882-437DB3F88AA8}" destId="{4CCC6A21-2C0C-4FF8-B8A7-7CAF3123561B}" srcOrd="2" destOrd="0" parTransId="{2665E3BF-041B-4594-933A-31F515AAF9A4}" sibTransId="{2A3CB534-72AE-48B1-B8EE-1B99B3BE3FBA}"/>
    <dgm:cxn modelId="{0C59B3E4-3361-494F-8E6F-E0493E6A8321}" srcId="{D34DD380-E462-4801-A7CD-CE14C59F8007}" destId="{6AA211F6-2C19-4424-AF4E-65961BAFFC75}" srcOrd="1" destOrd="0" parTransId="{BFA77FE2-4621-409B-BCCD-FB129C8C794A}" sibTransId="{01457870-FE53-4362-AEB0-711C9A2E33A5}"/>
    <dgm:cxn modelId="{D630CBEE-A3F7-497A-B7D3-98621CDF0791}" type="presOf" srcId="{678C6AD6-1F0C-47CF-B798-EBEAB8F448A2}" destId="{55527166-4742-4109-A86A-9AD81B014313}" srcOrd="0" destOrd="0" presId="urn:microsoft.com/office/officeart/2005/8/layout/hList1"/>
    <dgm:cxn modelId="{6869D508-4E68-4BDA-ACE9-926E85831CE4}" type="presParOf" srcId="{2F530354-D3EA-45A9-B9D6-F9302912018A}" destId="{72FC957E-F575-4D51-B991-A5FDD7739D1A}" srcOrd="0" destOrd="0" presId="urn:microsoft.com/office/officeart/2005/8/layout/hList1"/>
    <dgm:cxn modelId="{B9105467-C598-4DD6-B9B9-9943CA3064A7}" type="presParOf" srcId="{72FC957E-F575-4D51-B991-A5FDD7739D1A}" destId="{7FDA1910-B508-43AF-BBB3-418E2048849B}" srcOrd="0" destOrd="0" presId="urn:microsoft.com/office/officeart/2005/8/layout/hList1"/>
    <dgm:cxn modelId="{04B68E83-9169-4733-A7C5-B98B1D9E8859}" type="presParOf" srcId="{72FC957E-F575-4D51-B991-A5FDD7739D1A}" destId="{55527166-4742-4109-A86A-9AD81B014313}" srcOrd="1" destOrd="0" presId="urn:microsoft.com/office/officeart/2005/8/layout/hList1"/>
    <dgm:cxn modelId="{3EA983A3-3E6C-41ED-B9C3-A1D5A7498964}" type="presParOf" srcId="{2F530354-D3EA-45A9-B9D6-F9302912018A}" destId="{2387F3F1-B71A-4845-A40A-89B810534884}" srcOrd="1" destOrd="0" presId="urn:microsoft.com/office/officeart/2005/8/layout/hList1"/>
    <dgm:cxn modelId="{589BC9DE-076D-4A5E-9CCA-6401A965BFD7}" type="presParOf" srcId="{2F530354-D3EA-45A9-B9D6-F9302912018A}" destId="{7A4AD74F-5C0A-4165-9D40-949C25990339}" srcOrd="2" destOrd="0" presId="urn:microsoft.com/office/officeart/2005/8/layout/hList1"/>
    <dgm:cxn modelId="{08A23952-4223-4773-8306-8130D7F7C9A1}" type="presParOf" srcId="{7A4AD74F-5C0A-4165-9D40-949C25990339}" destId="{F9190637-791F-4C44-916E-231B4E49F8D3}" srcOrd="0" destOrd="0" presId="urn:microsoft.com/office/officeart/2005/8/layout/hList1"/>
    <dgm:cxn modelId="{81CF5707-B3F9-4B84-8ABB-BA0EE12C117A}" type="presParOf" srcId="{7A4AD74F-5C0A-4165-9D40-949C25990339}" destId="{2101FEF1-F0B1-45DE-AC0C-6F6568C25DF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DA1910-B508-43AF-BBB3-418E2048849B}">
      <dsp:nvSpPr>
        <dsp:cNvPr id="0" name=""/>
        <dsp:cNvSpPr/>
      </dsp:nvSpPr>
      <dsp:spPr>
        <a:xfrm>
          <a:off x="47782" y="956404"/>
          <a:ext cx="3348337" cy="105249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latin typeface="Univers LT 55 Roman" pitchFamily="2" charset="0"/>
            </a:rPr>
            <a:t>Acciones realizadas para invitar a participar</a:t>
          </a:r>
          <a:endParaRPr lang="es-CO" sz="1800" kern="1200" dirty="0"/>
        </a:p>
      </dsp:txBody>
      <dsp:txXfrm>
        <a:off x="47782" y="956404"/>
        <a:ext cx="3348337" cy="1052496"/>
      </dsp:txXfrm>
    </dsp:sp>
    <dsp:sp modelId="{55527166-4742-4109-A86A-9AD81B014313}">
      <dsp:nvSpPr>
        <dsp:cNvPr id="0" name=""/>
        <dsp:cNvSpPr/>
      </dsp:nvSpPr>
      <dsp:spPr>
        <a:xfrm>
          <a:off x="0" y="2122341"/>
          <a:ext cx="3355678" cy="113092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O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800" kern="1200" dirty="0"/>
        </a:p>
      </dsp:txBody>
      <dsp:txXfrm>
        <a:off x="0" y="2122341"/>
        <a:ext cx="3355678" cy="1130928"/>
      </dsp:txXfrm>
    </dsp:sp>
    <dsp:sp modelId="{F9190637-791F-4C44-916E-231B4E49F8D3}">
      <dsp:nvSpPr>
        <dsp:cNvPr id="0" name=""/>
        <dsp:cNvSpPr/>
      </dsp:nvSpPr>
      <dsp:spPr>
        <a:xfrm>
          <a:off x="3797011" y="884843"/>
          <a:ext cx="3124031" cy="104646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b="1" kern="1200" dirty="0">
              <a:latin typeface="Univers LT 55 Roman" pitchFamily="2" charset="0"/>
            </a:rPr>
            <a:t>Acciones realizadas para la devolución de información</a:t>
          </a:r>
        </a:p>
      </dsp:txBody>
      <dsp:txXfrm>
        <a:off x="3797011" y="884843"/>
        <a:ext cx="3124031" cy="1046468"/>
      </dsp:txXfrm>
    </dsp:sp>
    <dsp:sp modelId="{2101FEF1-F0B1-45DE-AC0C-6F6568C25DF1}">
      <dsp:nvSpPr>
        <dsp:cNvPr id="0" name=""/>
        <dsp:cNvSpPr/>
      </dsp:nvSpPr>
      <dsp:spPr>
        <a:xfrm>
          <a:off x="3796636" y="1939127"/>
          <a:ext cx="3124031" cy="1438784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800" b="1" kern="1200" dirty="0">
            <a:latin typeface="Univers LT 55 Roman" pitchFamily="2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800" b="1" kern="1200" dirty="0">
            <a:latin typeface="Univers LT 55 Roman" pitchFamily="2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800" b="1" kern="1200" dirty="0">
            <a:latin typeface="Univers LT 55 Roman" pitchFamily="2" charset="0"/>
          </a:endParaRPr>
        </a:p>
      </dsp:txBody>
      <dsp:txXfrm>
        <a:off x="3796636" y="1939127"/>
        <a:ext cx="3124031" cy="14387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52979" y="2163933"/>
            <a:ext cx="9144000" cy="1848774"/>
          </a:xfrm>
        </p:spPr>
        <p:txBody>
          <a:bodyPr anchor="b">
            <a:noAutofit/>
          </a:bodyPr>
          <a:lstStyle>
            <a:lvl1pPr algn="ctr"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Informe de </a:t>
            </a:r>
            <a:r>
              <a:rPr lang="en-US" dirty="0" err="1"/>
              <a:t>avance</a:t>
            </a:r>
            <a:r>
              <a:rPr lang="en-US" dirty="0"/>
              <a:t> de </a:t>
            </a:r>
            <a:r>
              <a:rPr lang="en-US" dirty="0" err="1"/>
              <a:t>resultandos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rendición</a:t>
            </a:r>
            <a:r>
              <a:rPr lang="en-US" dirty="0"/>
              <a:t> de </a:t>
            </a:r>
            <a:r>
              <a:rPr lang="en-US" dirty="0" err="1"/>
              <a:t>cuentas</a:t>
            </a:r>
            <a:r>
              <a:rPr lang="en-US" dirty="0"/>
              <a:t> a la población </a:t>
            </a:r>
            <a:r>
              <a:rPr lang="en-US" dirty="0" err="1"/>
              <a:t>afectada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979" y="4231335"/>
            <a:ext cx="9144000" cy="499369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/>
              <a:t>Fecha</a:t>
            </a:r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dirty="0"/>
              <a:t>Logo de su organización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1F1DEB1-C3DF-E423-9EF4-2C35026AD1D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06190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/>
              <a:t>Fecha</a:t>
            </a:r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Logo de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organización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7BF77A1-F009-1E1E-21F6-7AA95C11BF7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3188" y="987425"/>
            <a:ext cx="6169025" cy="48815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s-CO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312389D-FD62-87CA-9853-660B43E86D6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0325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/>
              <a:t>Fecha</a:t>
            </a:r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Logo de su organización</a:t>
            </a: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54194DA-F3FD-0E91-95F7-71B7F073F9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94123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/>
              <a:t>Fecha</a:t>
            </a:r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Logo de su organización</a:t>
            </a: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7511132-2B81-A5C9-83BC-3B482E50137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4784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/>
              <a:t>Fecha</a:t>
            </a:r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Logo de su organización</a:t>
            </a: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B23D182-FF5C-67CD-66B8-5EFF52B3BDC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764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/>
              <a:t>Fecha</a:t>
            </a:r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Logo de su organización</a:t>
            </a:r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805FB19-6851-4565-65CA-1C14F6DB41E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9721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/>
              <a:t>Fecha</a:t>
            </a:r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Logo de su organización</a:t>
            </a:r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5A8EAA6-3A95-F2E3-6AE7-4CD15D10B74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s-CO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3E62567-22B9-2842-6B7F-C3CCF58380B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45729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9" y="5477522"/>
            <a:ext cx="10515599" cy="6994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/>
              <a:t>Fecha</a:t>
            </a:r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Logo de su organización</a:t>
            </a:r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3E62567-22B9-2842-6B7F-C3CCF58380B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s-CO"/>
          </a:p>
        </p:txBody>
      </p:sp>
      <p:sp>
        <p:nvSpPr>
          <p:cNvPr id="10" name="Chart Placeholder 9">
            <a:extLst>
              <a:ext uri="{FF2B5EF4-FFF2-40B4-BE49-F238E27FC236}">
                <a16:creationId xmlns:a16="http://schemas.microsoft.com/office/drawing/2014/main" id="{A4A0CDD3-BFAA-2092-2294-74238EAC9C8A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838199" y="1825625"/>
            <a:ext cx="10515601" cy="3472509"/>
          </a:xfrm>
        </p:spPr>
        <p:txBody>
          <a:bodyPr/>
          <a:lstStyle/>
          <a:p>
            <a:r>
              <a:rPr lang="en-US"/>
              <a:t>Click icon to add chart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5439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/>
              <a:t>Fecha</a:t>
            </a:r>
            <a:endParaRPr lang="es-C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Logo de su organización</a:t>
            </a:r>
            <a:endParaRPr lang="es-C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E7FDAD1-9E60-FD03-B9D8-0D8007564F9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56297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/>
              <a:t>Fecha</a:t>
            </a:r>
            <a:endParaRPr lang="es-C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Logo de su organización</a:t>
            </a:r>
            <a:endParaRPr lang="es-C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3E0749A-E107-FD64-1D42-FF8E1AB2BC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83397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/>
              <a:t>Fecha</a:t>
            </a:r>
            <a:endParaRPr lang="es-C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Logo de su organización</a:t>
            </a:r>
            <a:endParaRPr lang="es-C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F8397-3F37-082B-CE5A-58BA889ABD7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898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O"/>
              <a:t>Fecha</a:t>
            </a:r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/>
              <a:t>Logo de su organización</a:t>
            </a:r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hart Placeholder 8">
            <a:extLst>
              <a:ext uri="{FF2B5EF4-FFF2-40B4-BE49-F238E27FC236}">
                <a16:creationId xmlns:a16="http://schemas.microsoft.com/office/drawing/2014/main" id="{31C135E5-C6AD-6395-0CF1-1F6D767AF778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183188" y="987425"/>
            <a:ext cx="6169025" cy="48815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s-CO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6910344-4DE7-6BA8-5457-077DDF7FA0F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0070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E7D894D-D56E-F9C5-61DF-B6852E28A84A}"/>
              </a:ext>
            </a:extLst>
          </p:cNvPr>
          <p:cNvSpPr/>
          <p:nvPr userDrawn="1"/>
        </p:nvSpPr>
        <p:spPr>
          <a:xfrm>
            <a:off x="0" y="6203597"/>
            <a:ext cx="12192000" cy="67786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s-CO" dirty="0"/>
              <a:t>Fecha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s-CO" dirty="0"/>
              <a:t>Logo de su organización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3D7FCF-E718-5ED6-6386-C622AE08295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1158" y="3175"/>
            <a:ext cx="3106223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495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8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6DC3B-E1DA-BB18-9472-50A24BA96C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11CF48-3B61-245C-6E00-5C3C261670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2979" y="4145610"/>
            <a:ext cx="9144000" cy="1102665"/>
          </a:xfrm>
        </p:spPr>
        <p:txBody>
          <a:bodyPr>
            <a:normAutofit/>
          </a:bodyPr>
          <a:lstStyle/>
          <a:p>
            <a:r>
              <a:rPr lang="es-CO" dirty="0"/>
              <a:t>Nombre de su organización</a:t>
            </a:r>
          </a:p>
          <a:p>
            <a:r>
              <a:rPr lang="es-CO" dirty="0"/>
              <a:t>Período del reporte</a:t>
            </a:r>
          </a:p>
        </p:txBody>
      </p:sp>
    </p:spTree>
    <p:extLst>
      <p:ext uri="{BB962C8B-B14F-4D97-AF65-F5344CB8AC3E}">
        <p14:creationId xmlns:p14="http://schemas.microsoft.com/office/powerpoint/2010/main" val="1708860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FF020-BF28-115E-B247-16057FCB1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8423"/>
          </a:xfrm>
        </p:spPr>
        <p:txBody>
          <a:bodyPr>
            <a:normAutofit/>
          </a:bodyPr>
          <a:lstStyle/>
          <a:p>
            <a:pPr algn="ctr"/>
            <a:r>
              <a:rPr lang="es-CO" sz="3200" dirty="0">
                <a:solidFill>
                  <a:srgbClr val="00B0F0"/>
                </a:solidFill>
              </a:rPr>
              <a:t>¿Cómo ha sido la devolución de la información?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F2BF167-72A5-10E7-66CE-4389365506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3575120"/>
              </p:ext>
            </p:extLst>
          </p:nvPr>
        </p:nvGraphicFramePr>
        <p:xfrm>
          <a:off x="838199" y="1428060"/>
          <a:ext cx="6924261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BBC8CC8-B685-A75F-2A87-A05A9225B74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>
            <a:normAutofit fontScale="85000" lnSpcReduction="20000"/>
          </a:bodyPr>
          <a:lstStyle/>
          <a:p>
            <a:endParaRPr lang="es-CO"/>
          </a:p>
        </p:txBody>
      </p:sp>
      <p:sp>
        <p:nvSpPr>
          <p:cNvPr id="6" name="CuadroTexto 13">
            <a:extLst>
              <a:ext uri="{FF2B5EF4-FFF2-40B4-BE49-F238E27FC236}">
                <a16:creationId xmlns:a16="http://schemas.microsoft.com/office/drawing/2014/main" id="{0F1AAC5E-F10E-5CC8-2012-D3FEBB862040}"/>
              </a:ext>
            </a:extLst>
          </p:cNvPr>
          <p:cNvSpPr txBox="1"/>
          <p:nvPr/>
        </p:nvSpPr>
        <p:spPr>
          <a:xfrm>
            <a:off x="9611707" y="4472609"/>
            <a:ext cx="1896469" cy="515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34128" rtl="0" eaLnBrk="1" latinLnBrk="0" hangingPunct="1">
              <a:defRPr sz="21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128" algn="l" defTabSz="534128" rtl="0" eaLnBrk="1" latinLnBrk="0" hangingPunct="1">
              <a:defRPr sz="21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68256" algn="l" defTabSz="534128" rtl="0" eaLnBrk="1" latinLnBrk="0" hangingPunct="1">
              <a:defRPr sz="21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2384" algn="l" defTabSz="534128" rtl="0" eaLnBrk="1" latinLnBrk="0" hangingPunct="1">
              <a:defRPr sz="21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36511" algn="l" defTabSz="534128" rtl="0" eaLnBrk="1" latinLnBrk="0" hangingPunct="1">
              <a:defRPr sz="21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70639" algn="l" defTabSz="534128" rtl="0" eaLnBrk="1" latinLnBrk="0" hangingPunct="1">
              <a:defRPr sz="21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4769" algn="l" defTabSz="534128" rtl="0" eaLnBrk="1" latinLnBrk="0" hangingPunct="1">
              <a:defRPr sz="21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8899" algn="l" defTabSz="534128" rtl="0" eaLnBrk="1" latinLnBrk="0" hangingPunct="1">
              <a:defRPr sz="21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3025" algn="l" defTabSz="534128" rtl="0" eaLnBrk="1" latinLnBrk="0" hangingPunct="1">
              <a:defRPr sz="21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CO" sz="916" b="1" dirty="0">
                <a:solidFill>
                  <a:schemeClr val="tx1">
                    <a:lumMod val="65000"/>
                    <a:lumOff val="35000"/>
                  </a:schemeClr>
                </a:solidFill>
                <a:latin typeface="Univers LT 55 Roman" pitchFamily="2" charset="0"/>
              </a:rPr>
              <a:t>Incluya un fotografía </a:t>
            </a:r>
          </a:p>
          <a:p>
            <a:pPr algn="ctr"/>
            <a:r>
              <a:rPr lang="es-CO" sz="916" b="1" dirty="0">
                <a:solidFill>
                  <a:schemeClr val="tx1">
                    <a:lumMod val="65000"/>
                    <a:lumOff val="35000"/>
                  </a:schemeClr>
                </a:solidFill>
                <a:latin typeface="Univers LT 55 Roman" pitchFamily="2" charset="0"/>
              </a:rPr>
              <a:t>o imagen relacionada </a:t>
            </a:r>
          </a:p>
          <a:p>
            <a:pPr algn="ctr"/>
            <a:r>
              <a:rPr lang="es-CO" sz="916" b="1" dirty="0">
                <a:solidFill>
                  <a:schemeClr val="tx1">
                    <a:lumMod val="65000"/>
                    <a:lumOff val="35000"/>
                  </a:schemeClr>
                </a:solidFill>
                <a:latin typeface="Univers LT 55 Roman" pitchFamily="2" charset="0"/>
              </a:rPr>
              <a:t>con proceso de AAP</a:t>
            </a:r>
          </a:p>
        </p:txBody>
      </p:sp>
      <p:pic>
        <p:nvPicPr>
          <p:cNvPr id="7" name="Picture 2" descr="Ilustración del icono de la galería | Vector Gratis">
            <a:extLst>
              <a:ext uri="{FF2B5EF4-FFF2-40B4-BE49-F238E27FC236}">
                <a16:creationId xmlns:a16="http://schemas.microsoft.com/office/drawing/2014/main" id="{5D27D314-A1EA-80A7-0AB0-262EBDE6AF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88" t="27692" r="20086" b="26914"/>
          <a:stretch/>
        </p:blipFill>
        <p:spPr bwMode="auto">
          <a:xfrm>
            <a:off x="8656183" y="1930456"/>
            <a:ext cx="3406318" cy="2542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4978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5CE3E50-35BB-136D-18F2-9C782645E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Gracias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42163EB-637F-7FB9-4E90-4B0714CD74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D8F927B-3F47-F639-A26A-7E65EEF691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03804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E3F4-F4C6-E1BF-578B-9DEF1F92A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Agenda de la presentación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323AE-FFF7-9E44-1130-00A878A85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/>
              <a:t>1. Contexto de la estrategia</a:t>
            </a:r>
          </a:p>
          <a:p>
            <a:r>
              <a:rPr lang="es-CO" dirty="0"/>
              <a:t>2. Avance de la estrategia</a:t>
            </a:r>
          </a:p>
          <a:p>
            <a:r>
              <a:rPr lang="es-CO" dirty="0"/>
              <a:t>3. Logros</a:t>
            </a:r>
          </a:p>
          <a:p>
            <a:r>
              <a:rPr lang="es-CO" dirty="0"/>
              <a:t>4. Retos y desafíos</a:t>
            </a:r>
          </a:p>
          <a:p>
            <a:endParaRPr lang="es-CO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FB3A14D-C2DA-FBBC-2958-C5FCA4CB0DB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>
            <a:normAutofit fontScale="85000" lnSpcReduction="20000"/>
          </a:bodyPr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9445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E4FEA-CFBE-686B-8B24-5EBC254F1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Contexto de la estrategia de AAP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6C7F3-9F1C-AD23-5ECE-2838EC9DF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/>
              <a:t>Nombre del socio implementador</a:t>
            </a:r>
          </a:p>
          <a:p>
            <a:r>
              <a:rPr lang="es-CO" dirty="0"/>
              <a:t>Nombre del proyecto</a:t>
            </a:r>
          </a:p>
          <a:p>
            <a:r>
              <a:rPr lang="es-CO" dirty="0"/>
              <a:t>Objetivo del proyecto</a:t>
            </a:r>
          </a:p>
          <a:p>
            <a:r>
              <a:rPr lang="es-CO" dirty="0"/>
              <a:t>Período de implementación del proyecto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A8B1B0C-628D-A868-31E5-4862C05957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>
            <a:normAutofit fontScale="85000" lnSpcReduction="20000"/>
          </a:bodyPr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68265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22A0E33-14BF-66CB-5BC5-2106D102E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Avance de la estrategia de AAP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A889BF-6994-2880-9B95-A7AFB10395B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CO" dirty="0"/>
              <a:t>Período del reporte</a:t>
            </a:r>
          </a:p>
          <a:p>
            <a:r>
              <a:rPr lang="es-CO" dirty="0"/>
              <a:t>Meta del indicador de AAP</a:t>
            </a:r>
          </a:p>
          <a:p>
            <a:r>
              <a:rPr lang="es-CO" dirty="0"/>
              <a:t>Porcentaje de avance de la meta</a:t>
            </a:r>
          </a:p>
          <a:p>
            <a:r>
              <a:rPr lang="es-CO" dirty="0"/>
              <a:t>Canales implementados</a:t>
            </a:r>
          </a:p>
          <a:p>
            <a:endParaRPr lang="es-CO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830A7C4-3676-0193-1D13-3238C54B33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8400" y="5811838"/>
            <a:ext cx="5181600" cy="3651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O" sz="1100" dirty="0"/>
              <a:t>Inserte una fotografía que ilustre las acciones que se han llevado dentro de la estrategia de AAP</a:t>
            </a:r>
          </a:p>
          <a:p>
            <a:endParaRPr lang="es-CO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C588479-BEDB-3609-D7FA-4F9B179DDDE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48400" y="1606549"/>
            <a:ext cx="5181600" cy="4098511"/>
          </a:xfrm>
        </p:spPr>
        <p:txBody>
          <a:bodyPr/>
          <a:lstStyle/>
          <a:p>
            <a:endParaRPr lang="es-CO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270E8B3-9A36-63BC-8DF9-7258CBA7856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>
            <a:normAutofit fontScale="85000" lnSpcReduction="20000"/>
          </a:bodyPr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5235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08445-0F8A-C294-FE0E-1A5C70015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Resultados cuantitativos de la estrategia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797F8-1E92-6D03-F253-C56EC0EBA12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FBCF9DB-5554-15D1-15C1-89A9C90DAC3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>
            <a:normAutofit fontScale="85000" lnSpcReduction="20000"/>
          </a:bodyPr>
          <a:lstStyle/>
          <a:p>
            <a:endParaRPr lang="es-CO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648F1202-6491-8820-7C0D-3BC2DB077732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5374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F3CAB-DF00-255A-325C-CCF209AFB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Resultados cuantitativos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2AFCC-A236-B33D-A8A9-9091F455E1B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CO" dirty="0"/>
              <a:t>Destaque algunas de las tendencias del uso de los canales y del mecanismo dentro del proyecto. </a:t>
            </a:r>
            <a:r>
              <a:rPr lang="es-CO" b="1" dirty="0"/>
              <a:t>Ejemplos</a:t>
            </a:r>
            <a:r>
              <a:rPr lang="es-CO" dirty="0"/>
              <a:t>:</a:t>
            </a:r>
          </a:p>
          <a:p>
            <a:pPr lvl="2"/>
            <a:r>
              <a:rPr lang="es-CO" i="1" dirty="0"/>
              <a:t>La participación de las  niñas aumentó en este período</a:t>
            </a:r>
          </a:p>
          <a:p>
            <a:pPr lvl="2"/>
            <a:r>
              <a:rPr lang="es-CO" i="1" dirty="0"/>
              <a:t>Las personas participaron mucho el primer día del taller, pero al segundo día no había tanto entusiasmo</a:t>
            </a:r>
          </a:p>
          <a:p>
            <a:pPr marL="0" indent="0">
              <a:buNone/>
            </a:pPr>
            <a:endParaRPr lang="es-CO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B754D0-BA67-18A9-CC5C-E722FBFA508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566802E-64AD-2EAE-707B-3CE57BF444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E14DD55-7C8C-33EA-254B-DB4FD531FAB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>
            <a:normAutofit fontScale="85000" lnSpcReduction="20000"/>
          </a:bodyPr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1212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1DCC7-A7CE-9506-38CA-D59E40FDD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Principales hallazgos y resultados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E4492-EB20-5BFF-7011-5A57CB1B0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Calidad: Destaque los principales hallazgos, resultados, aprendizajes o sugerencias relacionados con la calidad de la atención o servicios prestados planteados por las comunidades.  </a:t>
            </a:r>
          </a:p>
          <a:p>
            <a:r>
              <a:rPr lang="es-ES" dirty="0"/>
              <a:t>Trato: Destaque los principales hallazgos, resultados, aprendizajes o sugerencias relacionados con el trato de la atención o servicios prestados planteados por las comunidades.  </a:t>
            </a:r>
          </a:p>
          <a:p>
            <a:pPr marL="0" indent="0">
              <a:buNone/>
            </a:pPr>
            <a:endParaRPr lang="es-CO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22977C1-F9AA-F2CD-7439-2A7BF24BE8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>
            <a:normAutofit fontScale="85000" lnSpcReduction="20000"/>
          </a:bodyPr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007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94CF1B-024D-0C8E-CDEC-6736FC33E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5914C-367C-22F4-9919-274C24B41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Principales hallazgos y resultados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5C6D9-CF5B-2895-6765-4F328D1AE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Pertinencia: Destaque los principales hallazgos, resultados, aprendizajes o sugerencias relacionados con la pertinencia de la atención o servicios prestados planteados por las comunidades.  </a:t>
            </a:r>
          </a:p>
          <a:p>
            <a:r>
              <a:rPr lang="es-ES" dirty="0"/>
              <a:t>Desafíos o dificultades: Mencione las dificultades, desafíos, inconvenientes o retos que identifica para el correcto funcionamiento de la AAP. </a:t>
            </a:r>
          </a:p>
          <a:p>
            <a:endParaRPr lang="es-CO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302BD54-13C8-CA56-5745-3101474269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>
            <a:normAutofit fontScale="85000" lnSpcReduction="20000"/>
          </a:bodyPr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1881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594CB-642C-955F-AAFA-0771C4CDD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pPr algn="ctr"/>
            <a:r>
              <a:rPr lang="es-ES" sz="2400" dirty="0"/>
              <a:t>Acciones, cambios y decisiones de mejora a partir de la AAP </a:t>
            </a:r>
            <a:endParaRPr lang="es-CO" sz="2400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11A68DB-7EE7-200C-2B82-DAAD9ECCC5A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>
            <a:normAutofit fontScale="85000" lnSpcReduction="20000"/>
          </a:bodyPr>
          <a:lstStyle/>
          <a:p>
            <a:endParaRPr lang="es-CO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0C5B495-1BFF-3E78-0930-698C986AB2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7120"/>
              </p:ext>
            </p:extLst>
          </p:nvPr>
        </p:nvGraphicFramePr>
        <p:xfrm>
          <a:off x="838200" y="1123011"/>
          <a:ext cx="10515600" cy="46119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0312">
                  <a:extLst>
                    <a:ext uri="{9D8B030D-6E8A-4147-A177-3AD203B41FA5}">
                      <a16:colId xmlns:a16="http://schemas.microsoft.com/office/drawing/2014/main" val="1711960324"/>
                    </a:ext>
                  </a:extLst>
                </a:gridCol>
                <a:gridCol w="2307224">
                  <a:extLst>
                    <a:ext uri="{9D8B030D-6E8A-4147-A177-3AD203B41FA5}">
                      <a16:colId xmlns:a16="http://schemas.microsoft.com/office/drawing/2014/main" val="3651922715"/>
                    </a:ext>
                  </a:extLst>
                </a:gridCol>
                <a:gridCol w="1275451">
                  <a:extLst>
                    <a:ext uri="{9D8B030D-6E8A-4147-A177-3AD203B41FA5}">
                      <a16:colId xmlns:a16="http://schemas.microsoft.com/office/drawing/2014/main" val="1598677729"/>
                    </a:ext>
                  </a:extLst>
                </a:gridCol>
                <a:gridCol w="1361636">
                  <a:extLst>
                    <a:ext uri="{9D8B030D-6E8A-4147-A177-3AD203B41FA5}">
                      <a16:colId xmlns:a16="http://schemas.microsoft.com/office/drawing/2014/main" val="3944041879"/>
                    </a:ext>
                  </a:extLst>
                </a:gridCol>
                <a:gridCol w="2256247">
                  <a:extLst>
                    <a:ext uri="{9D8B030D-6E8A-4147-A177-3AD203B41FA5}">
                      <a16:colId xmlns:a16="http://schemas.microsoft.com/office/drawing/2014/main" val="3132579460"/>
                    </a:ext>
                  </a:extLst>
                </a:gridCol>
                <a:gridCol w="918604">
                  <a:extLst>
                    <a:ext uri="{9D8B030D-6E8A-4147-A177-3AD203B41FA5}">
                      <a16:colId xmlns:a16="http://schemas.microsoft.com/office/drawing/2014/main" val="1029076307"/>
                    </a:ext>
                  </a:extLst>
                </a:gridCol>
                <a:gridCol w="881533">
                  <a:extLst>
                    <a:ext uri="{9D8B030D-6E8A-4147-A177-3AD203B41FA5}">
                      <a16:colId xmlns:a16="http://schemas.microsoft.com/office/drawing/2014/main" val="1755841950"/>
                    </a:ext>
                  </a:extLst>
                </a:gridCol>
                <a:gridCol w="1134593">
                  <a:extLst>
                    <a:ext uri="{9D8B030D-6E8A-4147-A177-3AD203B41FA5}">
                      <a16:colId xmlns:a16="http://schemas.microsoft.com/office/drawing/2014/main" val="1238535727"/>
                    </a:ext>
                  </a:extLst>
                </a:gridCol>
              </a:tblGrid>
              <a:tr h="62524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NO.</a:t>
                      </a:r>
                    </a:p>
                  </a:txBody>
                  <a:tcPr marL="4055" marR="4055" marT="405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SUGERENCIA, SOLICITUD, </a:t>
                      </a:r>
                    </a:p>
                    <a:p>
                      <a:pPr algn="ctr" fontAlgn="ctr"/>
                      <a:r>
                        <a:rPr lang="es-CO" sz="10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INSATISFACCIÓN O QUEJA RECIBIDA</a:t>
                      </a:r>
                    </a:p>
                  </a:txBody>
                  <a:tcPr marL="4055" marR="4055" marT="405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DEPARTAMENTO/</a:t>
                      </a:r>
                    </a:p>
                    <a:p>
                      <a:pPr algn="ctr" fontAlgn="ctr"/>
                      <a:r>
                        <a:rPr lang="es-CO" sz="1000" b="1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MUNICIPIO </a:t>
                      </a:r>
                    </a:p>
                  </a:txBody>
                  <a:tcPr marL="4055" marR="4055" marT="405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PUNTO DE ATENCIÓN </a:t>
                      </a:r>
                    </a:p>
                    <a:p>
                      <a:pPr algn="ctr" fontAlgn="ctr"/>
                      <a:r>
                        <a:rPr lang="es-CO" sz="10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 LA SUGERENCIA</a:t>
                      </a:r>
                    </a:p>
                  </a:txBody>
                  <a:tcPr marL="4055" marR="4055" marT="405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000" b="1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PROPUESTA/ACCIÓN DE ADECUACIÓN/MEJORA</a:t>
                      </a:r>
                    </a:p>
                    <a:p>
                      <a:pPr algn="ctr" fontAlgn="ctr"/>
                      <a:endParaRPr lang="es-CO" sz="1000" b="1" kern="120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ESTADO Y TIEMPO DE RESPUESTA </a:t>
                      </a:r>
                    </a:p>
                  </a:txBody>
                  <a:tcPr marL="4055" marR="4055" marT="405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FECHA DE RESPUESTA</a:t>
                      </a:r>
                    </a:p>
                  </a:txBody>
                  <a:tcPr marL="4055" marR="4055" marT="405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QUIEN SE REMITE PROPUESTA DE MEJORA</a:t>
                      </a:r>
                    </a:p>
                  </a:txBody>
                  <a:tcPr marL="4055" marR="4055" marT="405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449110"/>
                  </a:ext>
                </a:extLst>
              </a:tr>
              <a:tr h="53677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055" marR="4055" marT="405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Solicitud de claridad sobre el uso de los materiales.</a:t>
                      </a: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Norte de Santander</a:t>
                      </a:r>
                      <a:endParaRPr lang="es-CO" sz="10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de la Antioqueña</a:t>
                      </a:r>
                      <a:endParaRPr lang="es-CO" sz="10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cumplimiento del protocolo de bioseguridad se propone entregar un refrigerio pequeño en paquete sellado e individual para ser consumido en sitio.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revisión/7 días 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Equipo técnico UNICEF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extLst>
                  <a:ext uri="{0D108BD9-81ED-4DB2-BD59-A6C34878D82A}">
                    <a16:rowId xmlns:a16="http://schemas.microsoft.com/office/drawing/2014/main" val="705257589"/>
                  </a:ext>
                </a:extLst>
              </a:tr>
              <a:tr h="66970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4055" marR="4055" marT="405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Entrega de cartucheras a niños con colores para niñas y cartucheras para niñas con colores para niños. </a:t>
                      </a: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Arauca y Norte de Santander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Asentamiento Pescadito</a:t>
                      </a:r>
                      <a:endParaRPr lang="es-CO" sz="10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cumplimiento del protocolo de bioseguridad se propone llevar a disposición agua de los puntos WASH para brindar acceso a la población atendida en </a:t>
                      </a:r>
                      <a:r>
                        <a:rPr lang="es-CO" sz="1000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botilitos</a:t>
                      </a:r>
                      <a:r>
                        <a:rPr lang="es-CO" sz="10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s-CO" sz="10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revisión/7 días 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Equipo técnico UNICEF - CIDEMOS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extLst>
                  <a:ext uri="{0D108BD9-81ED-4DB2-BD59-A6C34878D82A}">
                    <a16:rowId xmlns:a16="http://schemas.microsoft.com/office/drawing/2014/main" val="3922371418"/>
                  </a:ext>
                </a:extLst>
              </a:tr>
              <a:tr h="40384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4055" marR="4055" marT="405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Posibilidad que las dinámicas con los artistas incluyan más juegos.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Norte de Santander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de la Antioqueña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 propone articular con organizaciones con enfoque en salud para acompañar las experiencias PIO en asentamientos.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revisión/7 días </a:t>
                      </a:r>
                      <a:endParaRPr lang="es-CO" sz="10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Equipo técnico CIDEMOS - Oficina territorial UNICEF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extLst>
                  <a:ext uri="{0D108BD9-81ED-4DB2-BD59-A6C34878D82A}">
                    <a16:rowId xmlns:a16="http://schemas.microsoft.com/office/drawing/2014/main" val="2911167003"/>
                  </a:ext>
                </a:extLst>
              </a:tr>
              <a:tr h="53677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4055" marR="4055" marT="405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Solicitud de cambio de camiseta por parte de una madre ya que la que había recibido su hija no le quedaba.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Arauca y Norte de Santander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Asentamiento Pescadito</a:t>
                      </a:r>
                      <a:endParaRPr lang="es-CO" sz="10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 propone poner a disposición de los padres, madres y cuidadores momentos de relajación en familia para incluir en la experiencia.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 revisión/7 días </a:t>
                      </a:r>
                      <a:endParaRPr lang="es-CO" sz="10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s-CO" sz="10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Equipo técnico CIDEMOS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extLst>
                  <a:ext uri="{0D108BD9-81ED-4DB2-BD59-A6C34878D82A}">
                    <a16:rowId xmlns:a16="http://schemas.microsoft.com/office/drawing/2014/main" val="2703172595"/>
                  </a:ext>
                </a:extLst>
              </a:tr>
              <a:tr h="66970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4055" marR="4055" marT="405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Solicitud para que el grupo de WhatsApp sea privado y sólo pueda enviar menaje administrador, es decir, la Fundación El Pilar, para evitar que se comparta información que no compete al proyecto. 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Arauca y Norte de Santander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de la Antioqueña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Dentro de la experiencia PIO se integra la creación de juguetes con elementos alternativos para que niños y niñas puedan conservar lo creado en el espacio.</a:t>
                      </a:r>
                      <a:endParaRPr lang="es-CO" sz="10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implementación/7 días 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15/06/21</a:t>
                      </a:r>
                      <a:endParaRPr lang="es-CO" sz="10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s-CO" sz="10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extLst>
                  <a:ext uri="{0D108BD9-81ED-4DB2-BD59-A6C34878D82A}">
                    <a16:rowId xmlns:a16="http://schemas.microsoft.com/office/drawing/2014/main" val="3315574339"/>
                  </a:ext>
                </a:extLst>
              </a:tr>
              <a:tr h="53677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4055" marR="4055" marT="405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Solicitud de vinculación al proyecto de un niños de menos de 6 años.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Norte de Santander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Asentamiento Pescadito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 integra a los insumos de la </a:t>
                      </a:r>
                      <a:r>
                        <a:rPr lang="es-CO" sz="1000" i="1" u="none" strike="noStrike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Chiquivan</a:t>
                      </a:r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Ruta y Asentamientos toldo tipo </a:t>
                      </a:r>
                      <a:r>
                        <a:rPr lang="es-CO" sz="1000" i="1" u="none" strike="noStrike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polisombra</a:t>
                      </a:r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para disminuir el sol directo en los espacios.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implementación/7 días 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18/06/21</a:t>
                      </a:r>
                      <a:endParaRPr lang="es-CO" sz="10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s-CO" sz="10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055" marR="4055" marT="4055" marB="0" anchor="ctr"/>
                </a:tc>
                <a:extLst>
                  <a:ext uri="{0D108BD9-81ED-4DB2-BD59-A6C34878D82A}">
                    <a16:rowId xmlns:a16="http://schemas.microsoft.com/office/drawing/2014/main" val="849566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345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 presentacion socios AAP" id="{A77CC8E4-F011-4D3F-A627-CEEF7EBB1763}" vid="{C80ECABA-6DA7-40B9-85B0-C03EBFECF64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presentacion socios AAP</Template>
  <TotalTime>1</TotalTime>
  <Words>710</Words>
  <Application>Microsoft Office PowerPoint</Application>
  <PresentationFormat>Widescreen</PresentationFormat>
  <Paragraphs>96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Univers LT 55 Roman</vt:lpstr>
      <vt:lpstr>Office 2013 - 2022 Theme</vt:lpstr>
      <vt:lpstr>PowerPoint Presentation</vt:lpstr>
      <vt:lpstr>Agenda de la presentación</vt:lpstr>
      <vt:lpstr>Contexto de la estrategia de AAP</vt:lpstr>
      <vt:lpstr>Avance de la estrategia de AAP</vt:lpstr>
      <vt:lpstr>Resultados cuantitativos de la estrategia</vt:lpstr>
      <vt:lpstr>Resultados cuantitativos</vt:lpstr>
      <vt:lpstr>Principales hallazgos y resultados</vt:lpstr>
      <vt:lpstr>Principales hallazgos y resultados</vt:lpstr>
      <vt:lpstr>Acciones, cambios y decisiones de mejora a partir de la AAP </vt:lpstr>
      <vt:lpstr>¿Cómo ha sido la devolución de la información?</vt:lpstr>
      <vt:lpstr>Gracias</vt:lpstr>
    </vt:vector>
  </TitlesOfParts>
  <Company>UNICEF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Angela Bohorquez Suarez</dc:creator>
  <cp:lastModifiedBy>Angela Bohorquez Suarez</cp:lastModifiedBy>
  <cp:revision>1</cp:revision>
  <dcterms:created xsi:type="dcterms:W3CDTF">2025-05-20T21:26:24Z</dcterms:created>
  <dcterms:modified xsi:type="dcterms:W3CDTF">2025-05-20T21:27:42Z</dcterms:modified>
</cp:coreProperties>
</file>